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256" r:id="rId2"/>
    <p:sldId id="257" r:id="rId3"/>
    <p:sldId id="259" r:id="rId4"/>
    <p:sldId id="260" r:id="rId5"/>
    <p:sldId id="261" r:id="rId6"/>
    <p:sldId id="262" r:id="rId7"/>
    <p:sldId id="263" r:id="rId8"/>
    <p:sldId id="268" r:id="rId9"/>
    <p:sldId id="576" r:id="rId10"/>
    <p:sldId id="265" r:id="rId11"/>
    <p:sldId id="266" r:id="rId12"/>
    <p:sldId id="267" r:id="rId13"/>
    <p:sldId id="269" r:id="rId14"/>
    <p:sldId id="270" r:id="rId15"/>
    <p:sldId id="272" r:id="rId16"/>
    <p:sldId id="276" r:id="rId17"/>
    <p:sldId id="277" r:id="rId18"/>
    <p:sldId id="278" r:id="rId19"/>
    <p:sldId id="299" r:id="rId20"/>
    <p:sldId id="338" r:id="rId21"/>
    <p:sldId id="339" r:id="rId22"/>
    <p:sldId id="302" r:id="rId23"/>
    <p:sldId id="301" r:id="rId24"/>
    <p:sldId id="572" r:id="rId25"/>
    <p:sldId id="303" r:id="rId26"/>
    <p:sldId id="304" r:id="rId27"/>
    <p:sldId id="306" r:id="rId28"/>
    <p:sldId id="334" r:id="rId29"/>
    <p:sldId id="307" r:id="rId30"/>
    <p:sldId id="335" r:id="rId31"/>
    <p:sldId id="337" r:id="rId32"/>
    <p:sldId id="309" r:id="rId33"/>
    <p:sldId id="310" r:id="rId34"/>
    <p:sldId id="311" r:id="rId35"/>
    <p:sldId id="312" r:id="rId36"/>
    <p:sldId id="313" r:id="rId37"/>
    <p:sldId id="315" r:id="rId38"/>
    <p:sldId id="316" r:id="rId39"/>
    <p:sldId id="317" r:id="rId40"/>
    <p:sldId id="318" r:id="rId41"/>
    <p:sldId id="319" r:id="rId42"/>
    <p:sldId id="573" r:id="rId43"/>
    <p:sldId id="320" r:id="rId44"/>
    <p:sldId id="323" r:id="rId45"/>
    <p:sldId id="326" r:id="rId46"/>
    <p:sldId id="327" r:id="rId47"/>
    <p:sldId id="325" r:id="rId48"/>
    <p:sldId id="574" r:id="rId49"/>
    <p:sldId id="330" r:id="rId50"/>
    <p:sldId id="287" r:id="rId51"/>
    <p:sldId id="332" r:id="rId52"/>
    <p:sldId id="333" r:id="rId53"/>
    <p:sldId id="575" r:id="rId54"/>
    <p:sldId id="289" r:id="rId55"/>
    <p:sldId id="340" r:id="rId56"/>
    <p:sldId id="341" r:id="rId57"/>
    <p:sldId id="342" r:id="rId58"/>
    <p:sldId id="343" r:id="rId59"/>
    <p:sldId id="344" r:id="rId60"/>
    <p:sldId id="355" r:id="rId61"/>
    <p:sldId id="358" r:id="rId62"/>
    <p:sldId id="357" r:id="rId63"/>
    <p:sldId id="360" r:id="rId64"/>
    <p:sldId id="361" r:id="rId65"/>
    <p:sldId id="362" r:id="rId66"/>
    <p:sldId id="454" r:id="rId67"/>
    <p:sldId id="558" r:id="rId68"/>
    <p:sldId id="565" r:id="rId69"/>
    <p:sldId id="566" r:id="rId70"/>
    <p:sldId id="559" r:id="rId71"/>
    <p:sldId id="568" r:id="rId72"/>
    <p:sldId id="569" r:id="rId73"/>
    <p:sldId id="570" r:id="rId74"/>
    <p:sldId id="560"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259" autoAdjust="0"/>
  </p:normalViewPr>
  <p:slideViewPr>
    <p:cSldViewPr snapToGrid="0">
      <p:cViewPr varScale="1">
        <p:scale>
          <a:sx n="60" d="100"/>
          <a:sy n="60" d="100"/>
        </p:scale>
        <p:origin x="1430" y="43"/>
      </p:cViewPr>
      <p:guideLst/>
    </p:cSldViewPr>
  </p:slideViewPr>
  <p:notesTextViewPr>
    <p:cViewPr>
      <p:scale>
        <a:sx n="1" d="1"/>
        <a:sy n="1" d="1"/>
      </p:scale>
      <p:origin x="0" y="0"/>
    </p:cViewPr>
  </p:notesTextViewPr>
  <p:notesViewPr>
    <p:cSldViewPr snapToGrid="0">
      <p:cViewPr varScale="1">
        <p:scale>
          <a:sx n="87" d="100"/>
          <a:sy n="87" d="100"/>
        </p:scale>
        <p:origin x="376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EF7039-9D60-4785-B0BA-B1C3710A035A}" type="datetimeFigureOut">
              <a:rPr lang="en-US" smtClean="0"/>
              <a:t>8/14/2018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03F331-FE48-4F35-B98F-9B7602E3CA82}" type="slidenum">
              <a:rPr lang="en-US" smtClean="0"/>
              <a:t>‹#›</a:t>
            </a:fld>
            <a:endParaRPr lang="en-US"/>
          </a:p>
        </p:txBody>
      </p:sp>
    </p:spTree>
    <p:extLst>
      <p:ext uri="{BB962C8B-B14F-4D97-AF65-F5344CB8AC3E}">
        <p14:creationId xmlns:p14="http://schemas.microsoft.com/office/powerpoint/2010/main" val="2440129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753DE-CEB6-4B78-8680-46DB5BB6DA9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BCDFC-71C8-4480-8EFB-BCD2C785C1EA}" type="slidenum">
              <a:rPr lang="en-US" smtClean="0"/>
              <a:t>‹#›</a:t>
            </a:fld>
            <a:endParaRPr lang="en-US"/>
          </a:p>
        </p:txBody>
      </p:sp>
    </p:spTree>
    <p:extLst>
      <p:ext uri="{BB962C8B-B14F-4D97-AF65-F5344CB8AC3E}">
        <p14:creationId xmlns:p14="http://schemas.microsoft.com/office/powerpoint/2010/main" val="1860547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I am </a:t>
            </a:r>
            <a:r>
              <a:rPr lang="en-US" dirty="0" err="1"/>
              <a:t>Evangelos</a:t>
            </a:r>
            <a:r>
              <a:rPr lang="en-US" dirty="0"/>
              <a:t> </a:t>
            </a:r>
            <a:r>
              <a:rPr lang="en-US" dirty="0" err="1"/>
              <a:t>Kalogerakis</a:t>
            </a:r>
            <a:r>
              <a:rPr lang="en-US" dirty="0"/>
              <a:t> and will present this paper on behalf of my co-authors. Our paper proposes a deep architecture for learning local shape descriptors. </a:t>
            </a:r>
          </a:p>
        </p:txBody>
      </p:sp>
      <p:sp>
        <p:nvSpPr>
          <p:cNvPr id="4" name="Slide Number Placeholder 3"/>
          <p:cNvSpPr>
            <a:spLocks noGrp="1"/>
          </p:cNvSpPr>
          <p:nvPr>
            <p:ph type="sldNum" sz="quarter" idx="10"/>
          </p:nvPr>
        </p:nvSpPr>
        <p:spPr/>
        <p:txBody>
          <a:bodyPr/>
          <a:lstStyle/>
          <a:p>
            <a:fld id="{772BCDFC-71C8-4480-8EFB-BCD2C785C1EA}" type="slidenum">
              <a:rPr lang="en-US" smtClean="0"/>
              <a:t>1</a:t>
            </a:fld>
            <a:endParaRPr lang="en-US"/>
          </a:p>
        </p:txBody>
      </p:sp>
    </p:spTree>
    <p:extLst>
      <p:ext uri="{BB962C8B-B14F-4D97-AF65-F5344CB8AC3E}">
        <p14:creationId xmlns:p14="http://schemas.microsoft.com/office/powerpoint/2010/main" val="29414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we need descriptors that can reveal corresponding points across shapes, even if these shapes significantly vary both structurally and geometrically. Such structural and geometric variability is common in man-made shapes. Even if you </a:t>
            </a:r>
            <a:r>
              <a:rPr lang="en-US" baseline="0" dirty="0"/>
              <a:t>consider a restricted domain, such as chairs, it is extremely hard to use hand-crafted, low-level geometric descriptors and rules to detect corresponding points given all this  variability. </a:t>
            </a:r>
            <a:endParaRPr lang="en-US" dirty="0"/>
          </a:p>
        </p:txBody>
      </p:sp>
      <p:sp>
        <p:nvSpPr>
          <p:cNvPr id="4" name="Slide Number Placeholder 3"/>
          <p:cNvSpPr>
            <a:spLocks noGrp="1"/>
          </p:cNvSpPr>
          <p:nvPr>
            <p:ph type="sldNum" sz="quarter" idx="10"/>
          </p:nvPr>
        </p:nvSpPr>
        <p:spPr/>
        <p:txBody>
          <a:bodyPr/>
          <a:lstStyle/>
          <a:p>
            <a:fld id="{772BCDFC-71C8-4480-8EFB-BCD2C785C1EA}" type="slidenum">
              <a:rPr lang="en-US" smtClean="0"/>
              <a:t>10</a:t>
            </a:fld>
            <a:endParaRPr lang="en-US"/>
          </a:p>
        </p:txBody>
      </p:sp>
    </p:spTree>
    <p:extLst>
      <p:ext uri="{BB962C8B-B14F-4D97-AF65-F5344CB8AC3E}">
        <p14:creationId xmlns:p14="http://schemas.microsoft.com/office/powerpoint/2010/main" val="2422569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avoid hand-engineering descriptors, one common approach nowadays is to resort to machine learning, and mainly deep learning. However, a particular challenge in machine learning is generalization to different classes of objects. For example, if one trains a descriptor learning approach on shapes of one class, such as airplanes, can it generalize to other classes of shapes without gathering training data all over again for these other classes? This is currently a big challenge in machine learning in general. </a:t>
            </a:r>
          </a:p>
        </p:txBody>
      </p:sp>
      <p:sp>
        <p:nvSpPr>
          <p:cNvPr id="4" name="Slide Number Placeholder 3"/>
          <p:cNvSpPr>
            <a:spLocks noGrp="1"/>
          </p:cNvSpPr>
          <p:nvPr>
            <p:ph type="sldNum" sz="quarter" idx="10"/>
          </p:nvPr>
        </p:nvSpPr>
        <p:spPr/>
        <p:txBody>
          <a:bodyPr/>
          <a:lstStyle/>
          <a:p>
            <a:fld id="{772BCDFC-71C8-4480-8EFB-BCD2C785C1EA}" type="slidenum">
              <a:rPr lang="en-US" smtClean="0"/>
              <a:t>11</a:t>
            </a:fld>
            <a:endParaRPr lang="en-US"/>
          </a:p>
        </p:txBody>
      </p:sp>
    </p:spTree>
    <p:extLst>
      <p:ext uri="{BB962C8B-B14F-4D97-AF65-F5344CB8AC3E}">
        <p14:creationId xmlns:p14="http://schemas.microsoft.com/office/powerpoint/2010/main" val="3108342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 desired property for local descriptors is robustness. Descriptors of points on object scans should be minimally affected by noise and missing data.</a:t>
            </a:r>
          </a:p>
        </p:txBody>
      </p:sp>
      <p:sp>
        <p:nvSpPr>
          <p:cNvPr id="4" name="Slide Number Placeholder 3"/>
          <p:cNvSpPr>
            <a:spLocks noGrp="1"/>
          </p:cNvSpPr>
          <p:nvPr>
            <p:ph type="sldNum" sz="quarter" idx="10"/>
          </p:nvPr>
        </p:nvSpPr>
        <p:spPr/>
        <p:txBody>
          <a:bodyPr/>
          <a:lstStyle/>
          <a:p>
            <a:fld id="{772BCDFC-71C8-4480-8EFB-BCD2C785C1EA}" type="slidenum">
              <a:rPr lang="en-US" smtClean="0"/>
              <a:t>12</a:t>
            </a:fld>
            <a:endParaRPr lang="en-US"/>
          </a:p>
        </p:txBody>
      </p:sp>
    </p:spTree>
    <p:extLst>
      <p:ext uri="{BB962C8B-B14F-4D97-AF65-F5344CB8AC3E}">
        <p14:creationId xmlns:p14="http://schemas.microsoft.com/office/powerpoint/2010/main" val="281429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a common approach was to hand-craft geometric descriptors based on low-level </a:t>
            </a:r>
            <a:r>
              <a:rPr lang="en-US" dirty="0" err="1"/>
              <a:t>geometic</a:t>
            </a:r>
            <a:r>
              <a:rPr lang="en-US" dirty="0"/>
              <a:t> cues, such as PCA, intrinsic surface properties and so on. As I said earlier, these descriptors are not powerful enough. </a:t>
            </a:r>
          </a:p>
        </p:txBody>
      </p:sp>
      <p:sp>
        <p:nvSpPr>
          <p:cNvPr id="4" name="Slide Number Placeholder 3"/>
          <p:cNvSpPr>
            <a:spLocks noGrp="1"/>
          </p:cNvSpPr>
          <p:nvPr>
            <p:ph type="sldNum" sz="quarter" idx="10"/>
          </p:nvPr>
        </p:nvSpPr>
        <p:spPr/>
        <p:txBody>
          <a:bodyPr/>
          <a:lstStyle/>
          <a:p>
            <a:fld id="{2C3A061A-7FEC-4813-AC2A-96FCC7AF948F}" type="slidenum">
              <a:rPr lang="en-US" smtClean="0"/>
              <a:t>13</a:t>
            </a:fld>
            <a:endParaRPr lang="en-US"/>
          </a:p>
        </p:txBody>
      </p:sp>
    </p:spTree>
    <p:extLst>
      <p:ext uri="{BB962C8B-B14F-4D97-AF65-F5344CB8AC3E}">
        <p14:creationId xmlns:p14="http://schemas.microsoft.com/office/powerpoint/2010/main" val="3224695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Our work is more related to recent efforts on deep networks for learning local or global shape descriptors. Our work was submitted early in 2017, and concurrently to our approach or even afterwards, a larger</a:t>
            </a:r>
            <a:r>
              <a:rPr lang="en-US" b="0" baseline="0" dirty="0"/>
              <a:t> number of deep learning approaches capable of producing shape descriptors have appeared, including networks operating on voxels, octrees, point sets, graphs, and surface embeddings.</a:t>
            </a:r>
            <a:endParaRPr lang="en-US" b="0" dirty="0"/>
          </a:p>
        </p:txBody>
      </p:sp>
      <p:sp>
        <p:nvSpPr>
          <p:cNvPr id="4" name="Slide Number Placeholder 3"/>
          <p:cNvSpPr>
            <a:spLocks noGrp="1"/>
          </p:cNvSpPr>
          <p:nvPr>
            <p:ph type="sldNum" sz="quarter" idx="10"/>
          </p:nvPr>
        </p:nvSpPr>
        <p:spPr/>
        <p:txBody>
          <a:bodyPr/>
          <a:lstStyle/>
          <a:p>
            <a:fld id="{2C3A061A-7FEC-4813-AC2A-96FCC7AF948F}" type="slidenum">
              <a:rPr lang="en-US" smtClean="0"/>
              <a:t>14</a:t>
            </a:fld>
            <a:endParaRPr lang="en-US"/>
          </a:p>
        </p:txBody>
      </p:sp>
    </p:spTree>
    <p:extLst>
      <p:ext uri="{BB962C8B-B14F-4D97-AF65-F5344CB8AC3E}">
        <p14:creationId xmlns:p14="http://schemas.microsoft.com/office/powerpoint/2010/main" val="439567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contrast,</a:t>
            </a:r>
            <a:r>
              <a:rPr lang="en-US" b="0" baseline="0" dirty="0"/>
              <a:t> our method belongs to the realm of view-based networks since a large part of our proposed architecture is dedicated to processing rendered views of local surface neighborhoods.</a:t>
            </a:r>
            <a:endParaRPr lang="en-US" b="0" dirty="0"/>
          </a:p>
        </p:txBody>
      </p:sp>
      <p:sp>
        <p:nvSpPr>
          <p:cNvPr id="4" name="Slide Number Placeholder 3"/>
          <p:cNvSpPr>
            <a:spLocks noGrp="1"/>
          </p:cNvSpPr>
          <p:nvPr>
            <p:ph type="sldNum" sz="quarter" idx="10"/>
          </p:nvPr>
        </p:nvSpPr>
        <p:spPr/>
        <p:txBody>
          <a:bodyPr/>
          <a:lstStyle/>
          <a:p>
            <a:fld id="{2C3A061A-7FEC-4813-AC2A-96FCC7AF948F}" type="slidenum">
              <a:rPr lang="en-US" smtClean="0"/>
              <a:t>15</a:t>
            </a:fld>
            <a:endParaRPr lang="en-US"/>
          </a:p>
        </p:txBody>
      </p:sp>
    </p:spTree>
    <p:extLst>
      <p:ext uri="{BB962C8B-B14F-4D97-AF65-F5344CB8AC3E}">
        <p14:creationId xmlns:p14="http://schemas.microsoft.com/office/powerpoint/2010/main" val="1719129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choice of our view-based architecture </a:t>
            </a:r>
            <a:r>
              <a:rPr lang="en-US" dirty="0"/>
              <a:t>was motivated</a:t>
            </a:r>
            <a:r>
              <a:rPr lang="en-US" baseline="0" dirty="0"/>
              <a:t> by a few key observations. First, 3D models are often designed for viewing and their interior is empty. </a:t>
            </a:r>
            <a:r>
              <a:rPr lang="en-US" dirty="0"/>
              <a:t>Similarly,</a:t>
            </a:r>
            <a:r>
              <a:rPr lang="en-US" baseline="0" dirty="0"/>
              <a:t> 3D scans capture only surface, which further motivates us to focus the CNN representation power on the surface rather than the shape interior. </a:t>
            </a:r>
            <a:endParaRPr lang="en-US" dirty="0"/>
          </a:p>
        </p:txBody>
      </p:sp>
      <p:sp>
        <p:nvSpPr>
          <p:cNvPr id="4" name="Slide Number Placeholder 3"/>
          <p:cNvSpPr>
            <a:spLocks noGrp="1"/>
          </p:cNvSpPr>
          <p:nvPr>
            <p:ph type="sldNum" sz="quarter" idx="10"/>
          </p:nvPr>
        </p:nvSpPr>
        <p:spPr/>
        <p:txBody>
          <a:bodyPr/>
          <a:lstStyle/>
          <a:p>
            <a:fld id="{2C3A061A-7FEC-4813-AC2A-96FCC7AF948F}" type="slidenum">
              <a:rPr lang="en-US" smtClean="0"/>
              <a:t>16</a:t>
            </a:fld>
            <a:endParaRPr lang="en-US"/>
          </a:p>
        </p:txBody>
      </p:sp>
    </p:spTree>
    <p:extLst>
      <p:ext uri="{BB962C8B-B14F-4D97-AF65-F5344CB8AC3E}">
        <p14:creationId xmlns:p14="http://schemas.microsoft.com/office/powerpoint/2010/main" val="127187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Furthermore, a</a:t>
            </a:r>
            <a:r>
              <a:rPr lang="en-US" baseline="0" dirty="0"/>
              <a:t>rtifacts in geometric representations are common. For example, if you zoom in at the polygon mesh of this chair, you’ll see that parts are actually disconnected, and this has implications on topology and connectedness of the shape, which in turn can affect networks that strictly operate on the mesh geometry and connectivity.</a:t>
            </a:r>
            <a:endParaRPr lang="en-US" dirty="0"/>
          </a:p>
        </p:txBody>
      </p:sp>
      <p:sp>
        <p:nvSpPr>
          <p:cNvPr id="4" name="Slide Number Placeholder 3"/>
          <p:cNvSpPr>
            <a:spLocks noGrp="1"/>
          </p:cNvSpPr>
          <p:nvPr>
            <p:ph type="sldNum" sz="quarter" idx="10"/>
          </p:nvPr>
        </p:nvSpPr>
        <p:spPr/>
        <p:txBody>
          <a:bodyPr/>
          <a:lstStyle/>
          <a:p>
            <a:fld id="{2C3A061A-7FEC-4813-AC2A-96FCC7AF948F}" type="slidenum">
              <a:rPr lang="en-US" smtClean="0"/>
              <a:t>17</a:t>
            </a:fld>
            <a:endParaRPr lang="en-US"/>
          </a:p>
        </p:txBody>
      </p:sp>
    </p:spTree>
    <p:extLst>
      <p:ext uri="{BB962C8B-B14F-4D97-AF65-F5344CB8AC3E}">
        <p14:creationId xmlns:p14="http://schemas.microsoft.com/office/powerpoint/2010/main" val="599010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Finally, as shown in earlier work on view-based architectures in the cases of shape classification and segmentation, a key advantage of view-based architectures is that they can re-purpose image-based networks pre-trained on massive image datasets. The pre-trained filters encode already shape information that is useful for transfer learning.</a:t>
            </a:r>
            <a:endParaRPr lang="en-US" dirty="0"/>
          </a:p>
        </p:txBody>
      </p:sp>
      <p:sp>
        <p:nvSpPr>
          <p:cNvPr id="4" name="Slide Number Placeholder 3"/>
          <p:cNvSpPr>
            <a:spLocks noGrp="1"/>
          </p:cNvSpPr>
          <p:nvPr>
            <p:ph type="sldNum" sz="quarter" idx="10"/>
          </p:nvPr>
        </p:nvSpPr>
        <p:spPr/>
        <p:txBody>
          <a:bodyPr/>
          <a:lstStyle/>
          <a:p>
            <a:fld id="{2C3A061A-7FEC-4813-AC2A-96FCC7AF948F}" type="slidenum">
              <a:rPr lang="en-US" smtClean="0"/>
              <a:t>18</a:t>
            </a:fld>
            <a:endParaRPr lang="en-US"/>
          </a:p>
        </p:txBody>
      </p:sp>
    </p:spTree>
    <p:extLst>
      <p:ext uri="{BB962C8B-B14F-4D97-AF65-F5344CB8AC3E}">
        <p14:creationId xmlns:p14="http://schemas.microsoft.com/office/powerpoint/2010/main" val="4201182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Motivated by all</a:t>
            </a:r>
            <a:r>
              <a:rPr lang="en-US" baseline="0" dirty="0"/>
              <a:t> the observations... we designed a view-based deep architecture. Specifically, it processes rendered views of local surface neighborhoods around each point of interest. The captured neighborhoods vary in size so that our network encodes multi-scale context around each point. We also select appropriate views around each point to avoid self-occlusions. </a:t>
            </a:r>
            <a:endParaRPr lang="en-US" dirty="0"/>
          </a:p>
        </p:txBody>
      </p:sp>
      <p:sp>
        <p:nvSpPr>
          <p:cNvPr id="4" name="Slide Number Placeholder 3"/>
          <p:cNvSpPr>
            <a:spLocks noGrp="1"/>
          </p:cNvSpPr>
          <p:nvPr>
            <p:ph type="sldNum" sz="quarter" idx="10"/>
          </p:nvPr>
        </p:nvSpPr>
        <p:spPr/>
        <p:txBody>
          <a:bodyPr/>
          <a:lstStyle/>
          <a:p>
            <a:fld id="{2C3A061A-7FEC-4813-AC2A-96FCC7AF948F}" type="slidenum">
              <a:rPr lang="en-US" smtClean="0"/>
              <a:t>19</a:t>
            </a:fld>
            <a:endParaRPr lang="en-US"/>
          </a:p>
        </p:txBody>
      </p:sp>
    </p:spTree>
    <p:extLst>
      <p:ext uri="{BB962C8B-B14F-4D97-AF65-F5344CB8AC3E}">
        <p14:creationId xmlns:p14="http://schemas.microsoft.com/office/powerpoint/2010/main" val="4005248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Given an input </a:t>
            </a:r>
            <a:r>
              <a:rPr lang="en-US" altLang="en-US" baseline="0" dirty="0"/>
              <a:t>3D shape, </a:t>
            </a:r>
            <a:endParaRPr lang="en-US" dirty="0"/>
          </a:p>
        </p:txBody>
      </p:sp>
      <p:sp>
        <p:nvSpPr>
          <p:cNvPr id="4" name="Slide Number Placeholder 3"/>
          <p:cNvSpPr>
            <a:spLocks noGrp="1"/>
          </p:cNvSpPr>
          <p:nvPr>
            <p:ph type="sldNum" sz="quarter" idx="10"/>
          </p:nvPr>
        </p:nvSpPr>
        <p:spPr/>
        <p:txBody>
          <a:bodyPr/>
          <a:lstStyle/>
          <a:p>
            <a:fld id="{772BCDFC-71C8-4480-8EFB-BCD2C785C1EA}" type="slidenum">
              <a:rPr lang="en-US" smtClean="0"/>
              <a:t>2</a:t>
            </a:fld>
            <a:endParaRPr lang="en-US"/>
          </a:p>
        </p:txBody>
      </p:sp>
    </p:spTree>
    <p:extLst>
      <p:ext uri="{BB962C8B-B14F-4D97-AF65-F5344CB8AC3E}">
        <p14:creationId xmlns:p14="http://schemas.microsoft.com/office/powerpoint/2010/main" val="3404221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network is trained such that geometrically and semantically similar points in the training dataset are embedded close to each other in descriptor space. </a:t>
            </a:r>
          </a:p>
        </p:txBody>
      </p:sp>
      <p:sp>
        <p:nvSpPr>
          <p:cNvPr id="4" name="Slide Number Placeholder 3"/>
          <p:cNvSpPr>
            <a:spLocks noGrp="1"/>
          </p:cNvSpPr>
          <p:nvPr>
            <p:ph type="sldNum" sz="quarter" idx="10"/>
          </p:nvPr>
        </p:nvSpPr>
        <p:spPr/>
        <p:txBody>
          <a:bodyPr/>
          <a:lstStyle/>
          <a:p>
            <a:fld id="{2C3A061A-7FEC-4813-AC2A-96FCC7AF948F}" type="slidenum">
              <a:rPr lang="en-US" smtClean="0"/>
              <a:t>20</a:t>
            </a:fld>
            <a:endParaRPr lang="en-US"/>
          </a:p>
        </p:txBody>
      </p:sp>
    </p:spTree>
    <p:extLst>
      <p:ext uri="{BB962C8B-B14F-4D97-AF65-F5344CB8AC3E}">
        <p14:creationId xmlns:p14="http://schemas.microsoft.com/office/powerpoint/2010/main" val="1041909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train our network, we created </a:t>
            </a:r>
            <a:r>
              <a:rPr lang="en-US" sz="1200" b="0" i="0" u="none" strike="noStrike" kern="1200" baseline="0" dirty="0">
                <a:solidFill>
                  <a:schemeClr val="tx1"/>
                </a:solidFill>
                <a:latin typeface="+mn-lt"/>
                <a:ea typeface="+mn-ea"/>
                <a:cs typeface="+mn-cs"/>
              </a:rPr>
              <a:t>a synthetic dataset of  1B corresponding point pairs, which is the largest such repository, by several orders of magnitude,</a:t>
            </a:r>
          </a:p>
          <a:p>
            <a:r>
              <a:rPr lang="en-US" sz="1200" b="0" i="0" u="none" strike="noStrike" kern="1200" baseline="0" dirty="0">
                <a:solidFill>
                  <a:schemeClr val="tx1"/>
                </a:solidFill>
                <a:latin typeface="+mn-lt"/>
                <a:ea typeface="+mn-ea"/>
                <a:cs typeface="+mn-cs"/>
              </a:rPr>
              <a:t>assembled so far for learning local descriptors. </a:t>
            </a:r>
            <a:endParaRPr lang="en-US" dirty="0"/>
          </a:p>
        </p:txBody>
      </p:sp>
      <p:sp>
        <p:nvSpPr>
          <p:cNvPr id="4" name="Slide Number Placeholder 3"/>
          <p:cNvSpPr>
            <a:spLocks noGrp="1"/>
          </p:cNvSpPr>
          <p:nvPr>
            <p:ph type="sldNum" sz="quarter" idx="10"/>
          </p:nvPr>
        </p:nvSpPr>
        <p:spPr/>
        <p:txBody>
          <a:bodyPr/>
          <a:lstStyle/>
          <a:p>
            <a:fld id="{2C3A061A-7FEC-4813-AC2A-96FCC7AF948F}" type="slidenum">
              <a:rPr lang="en-US" smtClean="0"/>
              <a:t>21</a:t>
            </a:fld>
            <a:endParaRPr lang="en-US"/>
          </a:p>
        </p:txBody>
      </p:sp>
    </p:spTree>
    <p:extLst>
      <p:ext uri="{BB962C8B-B14F-4D97-AF65-F5344CB8AC3E}">
        <p14:creationId xmlns:p14="http://schemas.microsoft.com/office/powerpoint/2010/main" val="2841947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will now discuss</a:t>
            </a:r>
            <a:r>
              <a:rPr lang="en-US" sz="1200" baseline="0" dirty="0"/>
              <a:t> our </a:t>
            </a:r>
            <a:r>
              <a:rPr lang="en-US" sz="1200" dirty="0"/>
              <a:t>pipeline that implements these key ideas.</a:t>
            </a:r>
          </a:p>
          <a:p>
            <a:endParaRPr lang="en-US" dirty="0"/>
          </a:p>
        </p:txBody>
      </p:sp>
      <p:sp>
        <p:nvSpPr>
          <p:cNvPr id="4" name="Slide Number Placeholder 3"/>
          <p:cNvSpPr>
            <a:spLocks noGrp="1"/>
          </p:cNvSpPr>
          <p:nvPr>
            <p:ph type="sldNum" sz="quarter" idx="10"/>
          </p:nvPr>
        </p:nvSpPr>
        <p:spPr/>
        <p:txBody>
          <a:bodyPr/>
          <a:lstStyle/>
          <a:p>
            <a:fld id="{772BCDFC-71C8-4480-8EFB-BCD2C785C1EA}" type="slidenum">
              <a:rPr lang="en-US" smtClean="0"/>
              <a:t>22</a:t>
            </a:fld>
            <a:endParaRPr lang="en-US"/>
          </a:p>
        </p:txBody>
      </p:sp>
    </p:spTree>
    <p:extLst>
      <p:ext uri="{BB962C8B-B14F-4D97-AF65-F5344CB8AC3E}">
        <p14:creationId xmlns:p14="http://schemas.microsoft.com/office/powerpoint/2010/main" val="3808689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t>starting with the first stage, which is the point-based view selection</a:t>
            </a:r>
          </a:p>
        </p:txBody>
      </p:sp>
      <p:sp>
        <p:nvSpPr>
          <p:cNvPr id="4" name="Slide Number Placeholder 3"/>
          <p:cNvSpPr>
            <a:spLocks noGrp="1"/>
          </p:cNvSpPr>
          <p:nvPr>
            <p:ph type="sldNum" sz="quarter" idx="10"/>
          </p:nvPr>
        </p:nvSpPr>
        <p:spPr/>
        <p:txBody>
          <a:bodyPr/>
          <a:lstStyle/>
          <a:p>
            <a:fld id="{772BCDFC-71C8-4480-8EFB-BCD2C785C1EA}" type="slidenum">
              <a:rPr lang="en-US" smtClean="0"/>
              <a:t>23</a:t>
            </a:fld>
            <a:endParaRPr lang="en-US"/>
          </a:p>
        </p:txBody>
      </p:sp>
    </p:spTree>
    <p:extLst>
      <p:ext uri="{BB962C8B-B14F-4D97-AF65-F5344CB8AC3E}">
        <p14:creationId xmlns:p14="http://schemas.microsoft.com/office/powerpoint/2010/main" val="3474504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say we want to compute a descriptor for the green point in the front of the airplane you see here.</a:t>
            </a:r>
          </a:p>
        </p:txBody>
      </p:sp>
      <p:sp>
        <p:nvSpPr>
          <p:cNvPr id="4" name="Slide Number Placeholder 3"/>
          <p:cNvSpPr>
            <a:spLocks noGrp="1"/>
          </p:cNvSpPr>
          <p:nvPr>
            <p:ph type="sldNum" sz="quarter" idx="10"/>
          </p:nvPr>
        </p:nvSpPr>
        <p:spPr/>
        <p:txBody>
          <a:bodyPr/>
          <a:lstStyle/>
          <a:p>
            <a:fld id="{772BCDFC-71C8-4480-8EFB-BCD2C785C1EA}" type="slidenum">
              <a:rPr lang="en-US" smtClean="0"/>
              <a:t>24</a:t>
            </a:fld>
            <a:endParaRPr lang="en-US"/>
          </a:p>
        </p:txBody>
      </p:sp>
    </p:spTree>
    <p:extLst>
      <p:ext uri="{BB962C8B-B14F-4D97-AF65-F5344CB8AC3E}">
        <p14:creationId xmlns:p14="http://schemas.microsoft.com/office/powerpoint/2010/main" val="2934304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of this stage is to </a:t>
            </a:r>
            <a:r>
              <a:rPr lang="en-US" sz="1200" dirty="0">
                <a:solidFill>
                  <a:srgbClr val="C00000"/>
                </a:solidFill>
              </a:rPr>
              <a:t>uniformly sample directions on its viewing hemisphere. However,</a:t>
            </a:r>
          </a:p>
        </p:txBody>
      </p:sp>
      <p:sp>
        <p:nvSpPr>
          <p:cNvPr id="4" name="Slide Number Placeholder 3"/>
          <p:cNvSpPr>
            <a:spLocks noGrp="1"/>
          </p:cNvSpPr>
          <p:nvPr>
            <p:ph type="sldNum" sz="quarter" idx="10"/>
          </p:nvPr>
        </p:nvSpPr>
        <p:spPr/>
        <p:txBody>
          <a:bodyPr/>
          <a:lstStyle/>
          <a:p>
            <a:fld id="{772BCDFC-71C8-4480-8EFB-BCD2C785C1EA}" type="slidenum">
              <a:rPr lang="en-US" smtClean="0"/>
              <a:t>25</a:t>
            </a:fld>
            <a:endParaRPr lang="en-US"/>
          </a:p>
        </p:txBody>
      </p:sp>
    </p:spTree>
    <p:extLst>
      <p:ext uri="{BB962C8B-B14F-4D97-AF65-F5344CB8AC3E}">
        <p14:creationId xmlns:p14="http://schemas.microsoft.com/office/powerpoint/2010/main" val="984965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of them are good. For some of these view directions, the point of interest might be inaccessible, or in other words the point is invisible from some directions. Thus we remove those.</a:t>
            </a:r>
          </a:p>
        </p:txBody>
      </p:sp>
      <p:sp>
        <p:nvSpPr>
          <p:cNvPr id="4" name="Slide Number Placeholder 3"/>
          <p:cNvSpPr>
            <a:spLocks noGrp="1"/>
          </p:cNvSpPr>
          <p:nvPr>
            <p:ph type="sldNum" sz="quarter" idx="10"/>
          </p:nvPr>
        </p:nvSpPr>
        <p:spPr/>
        <p:txBody>
          <a:bodyPr/>
          <a:lstStyle/>
          <a:p>
            <a:fld id="{772BCDFC-71C8-4480-8EFB-BCD2C785C1EA}" type="slidenum">
              <a:rPr lang="en-US" smtClean="0"/>
              <a:t>26</a:t>
            </a:fld>
            <a:endParaRPr lang="en-US"/>
          </a:p>
        </p:txBody>
      </p:sp>
    </p:spTree>
    <p:extLst>
      <p:ext uri="{BB962C8B-B14F-4D97-AF65-F5344CB8AC3E}">
        <p14:creationId xmlns:p14="http://schemas.microsoft.com/office/powerpoint/2010/main" val="1708507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viewing directions tend to be redundant, meaning that if we take rendered views of the surface neighborhood from similar directions, the resulting surface renderings will also be very similar. To prune redundant views, and in this manner, save computational time, we </a:t>
            </a:r>
            <a:r>
              <a:rPr lang="en-US" sz="1200" b="0" i="0" u="none" strike="noStrike" kern="1200" baseline="0" dirty="0">
                <a:solidFill>
                  <a:schemeClr val="tx1"/>
                </a:solidFill>
                <a:latin typeface="+mn-lt"/>
                <a:ea typeface="+mn-ea"/>
                <a:cs typeface="+mn-cs"/>
              </a:rPr>
              <a:t>perform view clustering to select the most representative ones.</a:t>
            </a:r>
            <a:endParaRPr lang="en-US" dirty="0"/>
          </a:p>
        </p:txBody>
      </p:sp>
      <p:sp>
        <p:nvSpPr>
          <p:cNvPr id="4" name="Slide Number Placeholder 3"/>
          <p:cNvSpPr>
            <a:spLocks noGrp="1"/>
          </p:cNvSpPr>
          <p:nvPr>
            <p:ph type="sldNum" sz="quarter" idx="10"/>
          </p:nvPr>
        </p:nvSpPr>
        <p:spPr/>
        <p:txBody>
          <a:bodyPr/>
          <a:lstStyle/>
          <a:p>
            <a:fld id="{772BCDFC-71C8-4480-8EFB-BCD2C785C1EA}" type="slidenum">
              <a:rPr lang="en-US" smtClean="0"/>
              <a:t>27</a:t>
            </a:fld>
            <a:endParaRPr lang="en-US"/>
          </a:p>
        </p:txBody>
      </p:sp>
    </p:spTree>
    <p:extLst>
      <p:ext uri="{BB962C8B-B14F-4D97-AF65-F5344CB8AC3E}">
        <p14:creationId xmlns:p14="http://schemas.microsoft.com/office/powerpoint/2010/main" val="2344758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selected our view directions, we are ready to place our cameras. </a:t>
            </a:r>
          </a:p>
        </p:txBody>
      </p:sp>
      <p:sp>
        <p:nvSpPr>
          <p:cNvPr id="4" name="Slide Number Placeholder 3"/>
          <p:cNvSpPr>
            <a:spLocks noGrp="1"/>
          </p:cNvSpPr>
          <p:nvPr>
            <p:ph type="sldNum" sz="quarter" idx="10"/>
          </p:nvPr>
        </p:nvSpPr>
        <p:spPr/>
        <p:txBody>
          <a:bodyPr/>
          <a:lstStyle/>
          <a:p>
            <a:fld id="{772BCDFC-71C8-4480-8EFB-BCD2C785C1EA}" type="slidenum">
              <a:rPr lang="en-US" smtClean="0"/>
              <a:t>28</a:t>
            </a:fld>
            <a:endParaRPr lang="en-US"/>
          </a:p>
        </p:txBody>
      </p:sp>
    </p:spTree>
    <p:extLst>
      <p:ext uri="{BB962C8B-B14F-4D97-AF65-F5344CB8AC3E}">
        <p14:creationId xmlns:p14="http://schemas.microsoft.com/office/powerpoint/2010/main" val="2751599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start the rendering. For </a:t>
            </a:r>
            <a:r>
              <a:rPr lang="en-US" b="0" baseline="0" dirty="0"/>
              <a:t>each viewpoint, we render shaded images simulating Lambertian reflectance. Note that all these renderings are point-specific – the point of interest is at the center of the rendered image.</a:t>
            </a:r>
            <a:endParaRPr lang="en-US" dirty="0"/>
          </a:p>
        </p:txBody>
      </p:sp>
      <p:sp>
        <p:nvSpPr>
          <p:cNvPr id="4" name="Slide Number Placeholder 3"/>
          <p:cNvSpPr>
            <a:spLocks noGrp="1"/>
          </p:cNvSpPr>
          <p:nvPr>
            <p:ph type="sldNum" sz="quarter" idx="10"/>
          </p:nvPr>
        </p:nvSpPr>
        <p:spPr/>
        <p:txBody>
          <a:bodyPr/>
          <a:lstStyle/>
          <a:p>
            <a:fld id="{772BCDFC-71C8-4480-8EFB-BCD2C785C1EA}" type="slidenum">
              <a:rPr lang="en-US" smtClean="0"/>
              <a:t>29</a:t>
            </a:fld>
            <a:endParaRPr lang="en-US"/>
          </a:p>
        </p:txBody>
      </p:sp>
    </p:spTree>
    <p:extLst>
      <p:ext uri="{BB962C8B-B14F-4D97-AF65-F5344CB8AC3E}">
        <p14:creationId xmlns:p14="http://schemas.microsoft.com/office/powerpoint/2010/main" val="326960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any point on it, </a:t>
            </a:r>
            <a:r>
              <a:rPr lang="en-US" altLang="en-US" baseline="0" dirty="0"/>
              <a:t>such as the red point you see here</a:t>
            </a:r>
            <a:endParaRPr lang="en-US" dirty="0"/>
          </a:p>
        </p:txBody>
      </p:sp>
      <p:sp>
        <p:nvSpPr>
          <p:cNvPr id="4" name="Slide Number Placeholder 3"/>
          <p:cNvSpPr>
            <a:spLocks noGrp="1"/>
          </p:cNvSpPr>
          <p:nvPr>
            <p:ph type="sldNum" sz="quarter" idx="10"/>
          </p:nvPr>
        </p:nvSpPr>
        <p:spPr/>
        <p:txBody>
          <a:bodyPr/>
          <a:lstStyle/>
          <a:p>
            <a:fld id="{8FDA3E89-6855-49DC-A341-0F5F82F99822}" type="slidenum">
              <a:rPr lang="en-US" smtClean="0"/>
              <a:t>3</a:t>
            </a:fld>
            <a:endParaRPr lang="en-US"/>
          </a:p>
        </p:txBody>
      </p:sp>
    </p:spTree>
    <p:extLst>
      <p:ext uri="{BB962C8B-B14F-4D97-AF65-F5344CB8AC3E}">
        <p14:creationId xmlns:p14="http://schemas.microsoft.com/office/powerpoint/2010/main" val="3076874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If our input shape is rotated, then the local surface neighborhoods would appear rotated in the rendered images. To promote rotational invariance, we rotate our cameras about their viewing direction.</a:t>
            </a:r>
            <a:endParaRPr lang="en-US" dirty="0"/>
          </a:p>
        </p:txBody>
      </p:sp>
      <p:sp>
        <p:nvSpPr>
          <p:cNvPr id="4" name="Slide Number Placeholder 3"/>
          <p:cNvSpPr>
            <a:spLocks noGrp="1"/>
          </p:cNvSpPr>
          <p:nvPr>
            <p:ph type="sldNum" sz="quarter" idx="10"/>
          </p:nvPr>
        </p:nvSpPr>
        <p:spPr/>
        <p:txBody>
          <a:bodyPr/>
          <a:lstStyle/>
          <a:p>
            <a:fld id="{772BCDFC-71C8-4480-8EFB-BCD2C785C1EA}" type="slidenum">
              <a:rPr lang="en-US" smtClean="0"/>
              <a:t>30</a:t>
            </a:fld>
            <a:endParaRPr lang="en-US"/>
          </a:p>
        </p:txBody>
      </p:sp>
    </p:spTree>
    <p:extLst>
      <p:ext uri="{BB962C8B-B14F-4D97-AF65-F5344CB8AC3E}">
        <p14:creationId xmlns:p14="http://schemas.microsoft.com/office/powerpoint/2010/main" val="637565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also place cameras at increasingly larger distances from the point. The reason is to  capture increasingly larger context around it. All these rendered images, including the previous ones are…</a:t>
            </a:r>
            <a:endParaRPr lang="en-US" dirty="0"/>
          </a:p>
          <a:p>
            <a:endParaRPr lang="en-US" dirty="0"/>
          </a:p>
        </p:txBody>
      </p:sp>
      <p:sp>
        <p:nvSpPr>
          <p:cNvPr id="4" name="Slide Number Placeholder 3"/>
          <p:cNvSpPr>
            <a:spLocks noGrp="1"/>
          </p:cNvSpPr>
          <p:nvPr>
            <p:ph type="sldNum" sz="quarter" idx="10"/>
          </p:nvPr>
        </p:nvSpPr>
        <p:spPr/>
        <p:txBody>
          <a:bodyPr/>
          <a:lstStyle/>
          <a:p>
            <a:fld id="{772BCDFC-71C8-4480-8EFB-BCD2C785C1EA}" type="slidenum">
              <a:rPr lang="en-US" smtClean="0"/>
              <a:t>31</a:t>
            </a:fld>
            <a:endParaRPr lang="en-US"/>
          </a:p>
        </p:txBody>
      </p:sp>
    </p:spTree>
    <p:extLst>
      <p:ext uri="{BB962C8B-B14F-4D97-AF65-F5344CB8AC3E}">
        <p14:creationId xmlns:p14="http://schemas.microsoft.com/office/powerpoint/2010/main" val="2932395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passed into our multi-view convnet. </a:t>
            </a:r>
          </a:p>
        </p:txBody>
      </p:sp>
      <p:sp>
        <p:nvSpPr>
          <p:cNvPr id="4" name="Slide Number Placeholder 3"/>
          <p:cNvSpPr>
            <a:spLocks noGrp="1"/>
          </p:cNvSpPr>
          <p:nvPr>
            <p:ph type="sldNum" sz="quarter" idx="10"/>
          </p:nvPr>
        </p:nvSpPr>
        <p:spPr/>
        <p:txBody>
          <a:bodyPr/>
          <a:lstStyle/>
          <a:p>
            <a:fld id="{772BCDFC-71C8-4480-8EFB-BCD2C785C1EA}" type="slidenum">
              <a:rPr lang="en-US" smtClean="0"/>
              <a:t>32</a:t>
            </a:fld>
            <a:endParaRPr lang="en-US"/>
          </a:p>
        </p:txBody>
      </p:sp>
    </p:spTree>
    <p:extLst>
      <p:ext uri="{BB962C8B-B14F-4D97-AF65-F5344CB8AC3E}">
        <p14:creationId xmlns:p14="http://schemas.microsoft.com/office/powerpoint/2010/main" val="531444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they are processed. Let’s say that we have our input shape, and a point, like the wingtip that you see here. Each rendered</a:t>
            </a:r>
            <a:r>
              <a:rPr lang="en-US" baseline="0" dirty="0"/>
              <a:t> view</a:t>
            </a:r>
            <a:endParaRPr lang="en-US" dirty="0"/>
          </a:p>
        </p:txBody>
      </p:sp>
      <p:sp>
        <p:nvSpPr>
          <p:cNvPr id="4" name="Slide Number Placeholder 3"/>
          <p:cNvSpPr>
            <a:spLocks noGrp="1"/>
          </p:cNvSpPr>
          <p:nvPr>
            <p:ph type="sldNum" sz="quarter" idx="10"/>
          </p:nvPr>
        </p:nvSpPr>
        <p:spPr/>
        <p:txBody>
          <a:bodyPr/>
          <a:lstStyle/>
          <a:p>
            <a:fld id="{131ED35D-27CC-44B9-842E-BC2A40BB13D0}" type="slidenum">
              <a:rPr lang="en-US" smtClean="0"/>
              <a:t>33</a:t>
            </a:fld>
            <a:endParaRPr lang="en-US"/>
          </a:p>
        </p:txBody>
      </p:sp>
    </p:spTree>
    <p:extLst>
      <p:ext uri="{BB962C8B-B14F-4D97-AF65-F5344CB8AC3E}">
        <p14:creationId xmlns:p14="http://schemas.microsoft.com/office/powerpoint/2010/main" val="2010752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is passed through a convnet, namely </a:t>
            </a:r>
            <a:r>
              <a:rPr lang="en-US" baseline="0" dirty="0" err="1"/>
              <a:t>AlexNet</a:t>
            </a:r>
            <a:r>
              <a:rPr lang="en-US" baseline="0" dirty="0"/>
              <a:t> in our implementation.  Since views are unordered, we do not use  different filters per branch. All the convnet branches you see here have shared filters.</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31ED35D-27CC-44B9-842E-BC2A40BB13D0}" type="slidenum">
              <a:rPr lang="en-US" smtClean="0"/>
              <a:t>34</a:t>
            </a:fld>
            <a:endParaRPr lang="en-US"/>
          </a:p>
        </p:txBody>
      </p:sp>
    </p:spTree>
    <p:extLst>
      <p:ext uri="{BB962C8B-B14F-4D97-AF65-F5344CB8AC3E}">
        <p14:creationId xmlns:p14="http://schemas.microsoft.com/office/powerpoint/2010/main" val="182264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Each branch outputs a view-dependent representation for the input point, unwrapped into a 4096-dimensional vector.</a:t>
            </a:r>
          </a:p>
        </p:txBody>
      </p:sp>
      <p:sp>
        <p:nvSpPr>
          <p:cNvPr id="4" name="Slide Number Placeholder 3"/>
          <p:cNvSpPr>
            <a:spLocks noGrp="1"/>
          </p:cNvSpPr>
          <p:nvPr>
            <p:ph type="sldNum" sz="quarter" idx="10"/>
          </p:nvPr>
        </p:nvSpPr>
        <p:spPr/>
        <p:txBody>
          <a:bodyPr/>
          <a:lstStyle/>
          <a:p>
            <a:fld id="{131ED35D-27CC-44B9-842E-BC2A40BB13D0}" type="slidenum">
              <a:rPr lang="en-US" smtClean="0"/>
              <a:t>35</a:t>
            </a:fld>
            <a:endParaRPr lang="en-US"/>
          </a:p>
        </p:txBody>
      </p:sp>
    </p:spTree>
    <p:extLst>
      <p:ext uri="{BB962C8B-B14F-4D97-AF65-F5344CB8AC3E}">
        <p14:creationId xmlns:p14="http://schemas.microsoft.com/office/powerpoint/2010/main" val="2239602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We have up to 36 views in our implementation, thus we have maximum 36 such view-based representations for the input point. </a:t>
            </a:r>
            <a:r>
              <a:rPr lang="en-US" dirty="0"/>
              <a:t>Obviously, having all these different and unordered high dimensional vectors is not a compact representation. </a:t>
            </a:r>
          </a:p>
        </p:txBody>
      </p:sp>
      <p:sp>
        <p:nvSpPr>
          <p:cNvPr id="4" name="Slide Number Placeholder 3"/>
          <p:cNvSpPr>
            <a:spLocks noGrp="1"/>
          </p:cNvSpPr>
          <p:nvPr>
            <p:ph type="sldNum" sz="quarter" idx="10"/>
          </p:nvPr>
        </p:nvSpPr>
        <p:spPr/>
        <p:txBody>
          <a:bodyPr/>
          <a:lstStyle/>
          <a:p>
            <a:fld id="{131ED35D-27CC-44B9-842E-BC2A40BB13D0}" type="slidenum">
              <a:rPr lang="en-US" smtClean="0"/>
              <a:t>36</a:t>
            </a:fld>
            <a:endParaRPr lang="en-US"/>
          </a:p>
        </p:txBody>
      </p:sp>
    </p:spTree>
    <p:extLst>
      <p:ext uri="{BB962C8B-B14F-4D97-AF65-F5344CB8AC3E}">
        <p14:creationId xmlns:p14="http://schemas.microsoft.com/office/powerpoint/2010/main" val="1223266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we need to </a:t>
            </a:r>
            <a:r>
              <a:rPr lang="en-US" baseline="0" dirty="0"/>
              <a:t>aggregate them into a single descriptor. To do so,  we make the following remark. </a:t>
            </a:r>
            <a:r>
              <a:rPr lang="en-US" b="0" baseline="0" dirty="0"/>
              <a:t>Each of these 4096 entries in the output representations tend to encode something about the point e.g., the first entry in these representations may encode how sharp the surface is locally around the point. In each view, sharpness might be evaluated differently. </a:t>
            </a:r>
            <a:r>
              <a:rPr lang="en-US" baseline="0" dirty="0"/>
              <a:t>If the network is confident that the surface is sharp in one of  the views, thus, the entry will be very high for that view, the max operator will select this entry and ignore others from different, potentially non-informative views.</a:t>
            </a:r>
            <a:endParaRPr lang="en-US" dirty="0"/>
          </a:p>
        </p:txBody>
      </p:sp>
      <p:sp>
        <p:nvSpPr>
          <p:cNvPr id="4" name="Slide Number Placeholder 3"/>
          <p:cNvSpPr>
            <a:spLocks noGrp="1"/>
          </p:cNvSpPr>
          <p:nvPr>
            <p:ph type="sldNum" sz="quarter" idx="10"/>
          </p:nvPr>
        </p:nvSpPr>
        <p:spPr/>
        <p:txBody>
          <a:bodyPr/>
          <a:lstStyle/>
          <a:p>
            <a:fld id="{131ED35D-27CC-44B9-842E-BC2A40BB13D0}" type="slidenum">
              <a:rPr lang="en-US" smtClean="0"/>
              <a:t>37</a:t>
            </a:fld>
            <a:endParaRPr lang="en-US"/>
          </a:p>
        </p:txBody>
      </p:sp>
    </p:spTree>
    <p:extLst>
      <p:ext uri="{BB962C8B-B14F-4D97-AF65-F5344CB8AC3E}">
        <p14:creationId xmlns:p14="http://schemas.microsoft.com/office/powerpoint/2010/main" val="613131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max-operator for each of the entries across views…. </a:t>
            </a:r>
          </a:p>
        </p:txBody>
      </p:sp>
      <p:sp>
        <p:nvSpPr>
          <p:cNvPr id="4" name="Slide Number Placeholder 3"/>
          <p:cNvSpPr>
            <a:spLocks noGrp="1"/>
          </p:cNvSpPr>
          <p:nvPr>
            <p:ph type="sldNum" sz="quarter" idx="10"/>
          </p:nvPr>
        </p:nvSpPr>
        <p:spPr/>
        <p:txBody>
          <a:bodyPr/>
          <a:lstStyle/>
          <a:p>
            <a:fld id="{131ED35D-27CC-44B9-842E-BC2A40BB13D0}" type="slidenum">
              <a:rPr lang="en-US" smtClean="0"/>
              <a:t>38</a:t>
            </a:fld>
            <a:endParaRPr lang="en-US"/>
          </a:p>
        </p:txBody>
      </p:sp>
    </p:spTree>
    <p:extLst>
      <p:ext uri="{BB962C8B-B14F-4D97-AF65-F5344CB8AC3E}">
        <p14:creationId xmlns:p14="http://schemas.microsoft.com/office/powerpoint/2010/main" val="3316498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compute our descriptor for our point.</a:t>
            </a:r>
          </a:p>
        </p:txBody>
      </p:sp>
      <p:sp>
        <p:nvSpPr>
          <p:cNvPr id="4" name="Slide Number Placeholder 3"/>
          <p:cNvSpPr>
            <a:spLocks noGrp="1"/>
          </p:cNvSpPr>
          <p:nvPr>
            <p:ph type="sldNum" sz="quarter" idx="10"/>
          </p:nvPr>
        </p:nvSpPr>
        <p:spPr/>
        <p:txBody>
          <a:bodyPr/>
          <a:lstStyle/>
          <a:p>
            <a:fld id="{131ED35D-27CC-44B9-842E-BC2A40BB13D0}" type="slidenum">
              <a:rPr lang="en-US" smtClean="0"/>
              <a:t>39</a:t>
            </a:fld>
            <a:endParaRPr lang="en-US"/>
          </a:p>
        </p:txBody>
      </p:sp>
    </p:spTree>
    <p:extLst>
      <p:ext uri="{BB962C8B-B14F-4D97-AF65-F5344CB8AC3E}">
        <p14:creationId xmlns:p14="http://schemas.microsoft.com/office/powerpoint/2010/main" val="4052720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 we designed a deep network, </a:t>
            </a:r>
            <a:r>
              <a:rPr lang="en-US" altLang="en-US" dirty="0"/>
              <a:t>called Local Multi-view CNN</a:t>
            </a:r>
            <a:r>
              <a:rPr lang="en-US" altLang="en-US" baseline="0" dirty="0"/>
              <a:t>, that produces a compact descriptor encoding the local geometry, context, and underlying semantics for that point.</a:t>
            </a:r>
          </a:p>
        </p:txBody>
      </p:sp>
      <p:sp>
        <p:nvSpPr>
          <p:cNvPr id="4" name="Slide Number Placeholder 3"/>
          <p:cNvSpPr>
            <a:spLocks noGrp="1"/>
          </p:cNvSpPr>
          <p:nvPr>
            <p:ph type="sldNum" sz="quarter" idx="10"/>
          </p:nvPr>
        </p:nvSpPr>
        <p:spPr/>
        <p:txBody>
          <a:bodyPr/>
          <a:lstStyle/>
          <a:p>
            <a:fld id="{8FDA3E89-6855-49DC-A341-0F5F82F99822}" type="slidenum">
              <a:rPr lang="en-US" smtClean="0"/>
              <a:t>4</a:t>
            </a:fld>
            <a:endParaRPr lang="en-US"/>
          </a:p>
        </p:txBody>
      </p:sp>
    </p:spTree>
    <p:extLst>
      <p:ext uri="{BB962C8B-B14F-4D97-AF65-F5344CB8AC3E}">
        <p14:creationId xmlns:p14="http://schemas.microsoft.com/office/powerpoint/2010/main" val="1217274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aggregated descriptor is still high-dimensional</a:t>
            </a:r>
          </a:p>
        </p:txBody>
      </p:sp>
      <p:sp>
        <p:nvSpPr>
          <p:cNvPr id="4" name="Slide Number Placeholder 3"/>
          <p:cNvSpPr>
            <a:spLocks noGrp="1"/>
          </p:cNvSpPr>
          <p:nvPr>
            <p:ph type="sldNum" sz="quarter" idx="10"/>
          </p:nvPr>
        </p:nvSpPr>
        <p:spPr/>
        <p:txBody>
          <a:bodyPr/>
          <a:lstStyle/>
          <a:p>
            <a:fld id="{131ED35D-27CC-44B9-842E-BC2A40BB13D0}" type="slidenum">
              <a:rPr lang="en-US" smtClean="0"/>
              <a:t>40</a:t>
            </a:fld>
            <a:endParaRPr lang="en-US"/>
          </a:p>
        </p:txBody>
      </p:sp>
    </p:spTree>
    <p:extLst>
      <p:ext uri="{BB962C8B-B14F-4D97-AF65-F5344CB8AC3E}">
        <p14:creationId xmlns:p14="http://schemas.microsoft.com/office/powerpoint/2010/main" val="2569441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further reduce its dimensionality to 128 to make nearest neighbor queries more efficient and also down-weigh any dimensions that contain no useful information. Dimensionality reduction is performed by adding one more fully connected layer in our network after view pooling. </a:t>
            </a:r>
          </a:p>
          <a:p>
            <a:r>
              <a:rPr lang="en-US" sz="1200" b="1" i="0" u="none" strike="noStrike" kern="1200" baseline="0" dirty="0">
                <a:solidFill>
                  <a:schemeClr val="tx1"/>
                </a:solidFill>
                <a:latin typeface="+mn-lt"/>
                <a:ea typeface="+mn-ea"/>
                <a:cs typeface="+mn-cs"/>
              </a:rPr>
              <a:t>This concludes the descriptor computation, in other words, a forward pass through our architecture.</a:t>
            </a:r>
          </a:p>
        </p:txBody>
      </p:sp>
      <p:sp>
        <p:nvSpPr>
          <p:cNvPr id="4" name="Slide Number Placeholder 3"/>
          <p:cNvSpPr>
            <a:spLocks noGrp="1"/>
          </p:cNvSpPr>
          <p:nvPr>
            <p:ph type="sldNum" sz="quarter" idx="10"/>
          </p:nvPr>
        </p:nvSpPr>
        <p:spPr/>
        <p:txBody>
          <a:bodyPr/>
          <a:lstStyle/>
          <a:p>
            <a:fld id="{131ED35D-27CC-44B9-842E-BC2A40BB13D0}" type="slidenum">
              <a:rPr lang="en-US" smtClean="0"/>
              <a:t>41</a:t>
            </a:fld>
            <a:endParaRPr lang="en-US"/>
          </a:p>
        </p:txBody>
      </p:sp>
    </p:spTree>
    <p:extLst>
      <p:ext uri="{BB962C8B-B14F-4D97-AF65-F5344CB8AC3E}">
        <p14:creationId xmlns:p14="http://schemas.microsoft.com/office/powerpoint/2010/main" val="1606807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Obviously now we need to train our architecture! So how do we train it?</a:t>
            </a:r>
            <a:endParaRPr lang="en-US" b="0" dirty="0"/>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31ED35D-27CC-44B9-842E-BC2A40BB13D0}" type="slidenum">
              <a:rPr lang="en-US" smtClean="0"/>
              <a:t>42</a:t>
            </a:fld>
            <a:endParaRPr lang="en-US"/>
          </a:p>
        </p:txBody>
      </p:sp>
    </p:spTree>
    <p:extLst>
      <p:ext uri="{BB962C8B-B14F-4D97-AF65-F5344CB8AC3E}">
        <p14:creationId xmlns:p14="http://schemas.microsoft.com/office/powerpoint/2010/main" val="29417550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you may recall earlier, we want corresponding points across shapes to be embedded close to each other in descriptor space. Thus, to train our architecture, we need pairs of training shapes, and also corresponding points on them, like the wingtips on the two airplanes you see here.  </a:t>
            </a:r>
          </a:p>
        </p:txBody>
      </p:sp>
      <p:sp>
        <p:nvSpPr>
          <p:cNvPr id="4" name="Slide Number Placeholder 3"/>
          <p:cNvSpPr>
            <a:spLocks noGrp="1"/>
          </p:cNvSpPr>
          <p:nvPr>
            <p:ph type="sldNum" sz="quarter" idx="10"/>
          </p:nvPr>
        </p:nvSpPr>
        <p:spPr/>
        <p:txBody>
          <a:bodyPr/>
          <a:lstStyle/>
          <a:p>
            <a:fld id="{131ED35D-27CC-44B9-842E-BC2A40BB13D0}" type="slidenum">
              <a:rPr lang="en-US" smtClean="0"/>
              <a:t>43</a:t>
            </a:fld>
            <a:endParaRPr lang="en-US"/>
          </a:p>
        </p:txBody>
      </p:sp>
    </p:spTree>
    <p:extLst>
      <p:ext uri="{BB962C8B-B14F-4D97-AF65-F5344CB8AC3E}">
        <p14:creationId xmlns:p14="http://schemas.microsoft.com/office/powerpoint/2010/main" val="2751763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training we process the each point through our convnet to extract their descriptors</a:t>
            </a:r>
          </a:p>
        </p:txBody>
      </p:sp>
      <p:sp>
        <p:nvSpPr>
          <p:cNvPr id="4" name="Slide Number Placeholder 3"/>
          <p:cNvSpPr>
            <a:spLocks noGrp="1"/>
          </p:cNvSpPr>
          <p:nvPr>
            <p:ph type="sldNum" sz="quarter" idx="10"/>
          </p:nvPr>
        </p:nvSpPr>
        <p:spPr/>
        <p:txBody>
          <a:bodyPr/>
          <a:lstStyle/>
          <a:p>
            <a:fld id="{131ED35D-27CC-44B9-842E-BC2A40BB13D0}" type="slidenum">
              <a:rPr lang="en-US" smtClean="0"/>
              <a:t>44</a:t>
            </a:fld>
            <a:endParaRPr lang="en-US"/>
          </a:p>
        </p:txBody>
      </p:sp>
    </p:spTree>
    <p:extLst>
      <p:ext uri="{BB962C8B-B14F-4D97-AF65-F5344CB8AC3E}">
        <p14:creationId xmlns:p14="http://schemas.microsoft.com/office/powerpoint/2010/main" val="31716627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define a loss function. So remember that we want to push the descriptors of corresponding points to be as similar as possible, thus our loss function</a:t>
            </a:r>
          </a:p>
        </p:txBody>
      </p:sp>
      <p:sp>
        <p:nvSpPr>
          <p:cNvPr id="4" name="Slide Number Placeholder 3"/>
          <p:cNvSpPr>
            <a:spLocks noGrp="1"/>
          </p:cNvSpPr>
          <p:nvPr>
            <p:ph type="sldNum" sz="quarter" idx="10"/>
          </p:nvPr>
        </p:nvSpPr>
        <p:spPr/>
        <p:txBody>
          <a:bodyPr/>
          <a:lstStyle/>
          <a:p>
            <a:fld id="{131ED35D-27CC-44B9-842E-BC2A40BB13D0}" type="slidenum">
              <a:rPr lang="en-US" smtClean="0"/>
              <a:t>45</a:t>
            </a:fld>
            <a:endParaRPr lang="en-US"/>
          </a:p>
        </p:txBody>
      </p:sp>
    </p:spTree>
    <p:extLst>
      <p:ext uri="{BB962C8B-B14F-4D97-AF65-F5344CB8AC3E}">
        <p14:creationId xmlns:p14="http://schemas.microsoft.com/office/powerpoint/2010/main" val="35780663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penalizes large distances for corresponding points in descriptor space. However, this is not enough. If we try to minimize this loss function, then a trivial solution is to assign the same descriptor to all points – the loss becomes 0 in this case.</a:t>
            </a:r>
            <a:endParaRPr lang="en-US" dirty="0"/>
          </a:p>
        </p:txBody>
      </p:sp>
      <p:sp>
        <p:nvSpPr>
          <p:cNvPr id="4" name="Slide Number Placeholder 3"/>
          <p:cNvSpPr>
            <a:spLocks noGrp="1"/>
          </p:cNvSpPr>
          <p:nvPr>
            <p:ph type="sldNum" sz="quarter" idx="10"/>
          </p:nvPr>
        </p:nvSpPr>
        <p:spPr/>
        <p:txBody>
          <a:bodyPr/>
          <a:lstStyle/>
          <a:p>
            <a:fld id="{131ED35D-27CC-44B9-842E-BC2A40BB13D0}" type="slidenum">
              <a:rPr lang="en-US" smtClean="0"/>
              <a:t>46</a:t>
            </a:fld>
            <a:endParaRPr lang="en-US"/>
          </a:p>
        </p:txBody>
      </p:sp>
    </p:spTree>
    <p:extLst>
      <p:ext uri="{BB962C8B-B14F-4D97-AF65-F5344CB8AC3E}">
        <p14:creationId xmlns:p14="http://schemas.microsoft.com/office/powerpoint/2010/main" val="4144886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apart from corresponding points between two shapes, we also need non-corresponding points that we pick randomly. For these dissimilar points, we use another term in our loss function that penalizes </a:t>
            </a:r>
            <a:r>
              <a:rPr lang="en-US" sz="1200" b="0" i="0" u="none" strike="noStrike" kern="1200" baseline="0" dirty="0">
                <a:solidFill>
                  <a:schemeClr val="tx1"/>
                </a:solidFill>
                <a:latin typeface="+mn-lt"/>
                <a:ea typeface="+mn-ea"/>
                <a:cs typeface="+mn-cs"/>
              </a:rPr>
              <a:t>small descriptor differences up to a margin. </a:t>
            </a:r>
            <a:endParaRPr lang="en-US" dirty="0"/>
          </a:p>
        </p:txBody>
      </p:sp>
      <p:sp>
        <p:nvSpPr>
          <p:cNvPr id="4" name="Slide Number Placeholder 3"/>
          <p:cNvSpPr>
            <a:spLocks noGrp="1"/>
          </p:cNvSpPr>
          <p:nvPr>
            <p:ph type="sldNum" sz="quarter" idx="10"/>
          </p:nvPr>
        </p:nvSpPr>
        <p:spPr/>
        <p:txBody>
          <a:bodyPr/>
          <a:lstStyle/>
          <a:p>
            <a:fld id="{131ED35D-27CC-44B9-842E-BC2A40BB13D0}" type="slidenum">
              <a:rPr lang="en-US" smtClean="0"/>
              <a:t>47</a:t>
            </a:fld>
            <a:endParaRPr lang="en-US"/>
          </a:p>
        </p:txBody>
      </p:sp>
    </p:spTree>
    <p:extLst>
      <p:ext uri="{BB962C8B-B14F-4D97-AF65-F5344CB8AC3E}">
        <p14:creationId xmlns:p14="http://schemas.microsoft.com/office/powerpoint/2010/main" val="36682563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initialize our training, we do not start with random values for the convnet filters</a:t>
            </a:r>
            <a:r>
              <a:rPr lang="en-US" baseline="0" dirty="0"/>
              <a:t>. We start from filters pre-trained on massive image datasets, which provide a good initialization and helps improving our performance. Then we fine-tune our network on corresponding points of shape pairs…</a:t>
            </a:r>
            <a:endParaRPr lang="en-US" dirty="0"/>
          </a:p>
          <a:p>
            <a:endParaRPr lang="en-US" dirty="0"/>
          </a:p>
        </p:txBody>
      </p:sp>
      <p:sp>
        <p:nvSpPr>
          <p:cNvPr id="4" name="Slide Number Placeholder 3"/>
          <p:cNvSpPr>
            <a:spLocks noGrp="1"/>
          </p:cNvSpPr>
          <p:nvPr>
            <p:ph type="sldNum" sz="quarter" idx="10"/>
          </p:nvPr>
        </p:nvSpPr>
        <p:spPr/>
        <p:txBody>
          <a:bodyPr/>
          <a:lstStyle/>
          <a:p>
            <a:fld id="{131ED35D-27CC-44B9-842E-BC2A40BB13D0}" type="slidenum">
              <a:rPr lang="en-US" smtClean="0"/>
              <a:t>48</a:t>
            </a:fld>
            <a:endParaRPr lang="en-US"/>
          </a:p>
        </p:txBody>
      </p:sp>
    </p:spTree>
    <p:extLst>
      <p:ext uri="{BB962C8B-B14F-4D97-AF65-F5344CB8AC3E}">
        <p14:creationId xmlns:p14="http://schemas.microsoft.com/office/powerpoint/2010/main" val="38321357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originate from segmented 3d shapes collections. Specifically, we pick 5K shapes across 16 categories from </a:t>
            </a:r>
            <a:r>
              <a:rPr lang="en-US" dirty="0" err="1"/>
              <a:t>ShapeNetSem</a:t>
            </a:r>
            <a:r>
              <a:rPr lang="en-US" dirty="0"/>
              <a:t>, which contains shapes annotated with part labels, such as the ones you see here, for motorbikes… These shapes only contain labeled parts – there are no corresponding point annotations, and we do want to avoid gathering those manually, because it would be an enormous workload for humans to provide them </a:t>
            </a:r>
          </a:p>
        </p:txBody>
      </p:sp>
      <p:sp>
        <p:nvSpPr>
          <p:cNvPr id="4" name="Slide Number Placeholder 3"/>
          <p:cNvSpPr>
            <a:spLocks noGrp="1"/>
          </p:cNvSpPr>
          <p:nvPr>
            <p:ph type="sldNum" sz="quarter" idx="10"/>
          </p:nvPr>
        </p:nvSpPr>
        <p:spPr/>
        <p:txBody>
          <a:bodyPr/>
          <a:lstStyle/>
          <a:p>
            <a:fld id="{131ED35D-27CC-44B9-842E-BC2A40BB13D0}" type="slidenum">
              <a:rPr lang="en-US" smtClean="0"/>
              <a:t>49</a:t>
            </a:fld>
            <a:endParaRPr lang="en-US"/>
          </a:p>
        </p:txBody>
      </p:sp>
    </p:spTree>
    <p:extLst>
      <p:ext uri="{BB962C8B-B14F-4D97-AF65-F5344CB8AC3E}">
        <p14:creationId xmlns:p14="http://schemas.microsoft.com/office/powerpoint/2010/main" val="4271847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a:t>
            </a:r>
            <a:r>
              <a:rPr lang="en-US" baseline="0" dirty="0"/>
              <a:t>o we need such point-based descriptors? </a:t>
            </a:r>
            <a:r>
              <a:rPr lang="en-US" dirty="0"/>
              <a:t>They have many applications in graphics. By embedding </a:t>
            </a:r>
            <a:r>
              <a:rPr lang="en-US" sz="1200" b="0" i="0" u="none" strike="noStrike" kern="1200" baseline="0" dirty="0">
                <a:solidFill>
                  <a:schemeClr val="tx1"/>
                </a:solidFill>
                <a:latin typeface="+mn-lt"/>
                <a:ea typeface="+mn-ea"/>
                <a:cs typeface="+mn-cs"/>
              </a:rPr>
              <a:t>geometrically and semantically similar points close to one another in descriptor space, we can find correspondences between 3D shapes through nearest neighbor queries in descriptor space, which is in turn useful for applications, such as alignment and texture transfer.</a:t>
            </a:r>
            <a:endParaRPr lang="en-US" dirty="0"/>
          </a:p>
        </p:txBody>
      </p:sp>
      <p:sp>
        <p:nvSpPr>
          <p:cNvPr id="4" name="Slide Number Placeholder 3"/>
          <p:cNvSpPr>
            <a:spLocks noGrp="1"/>
          </p:cNvSpPr>
          <p:nvPr>
            <p:ph type="sldNum" sz="quarter" idx="10"/>
          </p:nvPr>
        </p:nvSpPr>
        <p:spPr/>
        <p:txBody>
          <a:bodyPr/>
          <a:lstStyle/>
          <a:p>
            <a:fld id="{8FDA3E89-6855-49DC-A341-0F5F82F99822}" type="slidenum">
              <a:rPr lang="en-US" smtClean="0"/>
              <a:t>5</a:t>
            </a:fld>
            <a:endParaRPr lang="en-US"/>
          </a:p>
        </p:txBody>
      </p:sp>
    </p:spTree>
    <p:extLst>
      <p:ext uri="{BB962C8B-B14F-4D97-AF65-F5344CB8AC3E}">
        <p14:creationId xmlns:p14="http://schemas.microsoft.com/office/powerpoint/2010/main" val="23928076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Instead, we generate corresponding point pairs automatically</a:t>
            </a:r>
            <a:r>
              <a:rPr lang="en-US" sz="1200" kern="1200" baseline="0" dirty="0">
                <a:solidFill>
                  <a:schemeClr val="tx1"/>
                </a:solidFill>
                <a:effectLst/>
                <a:latin typeface="+mn-lt"/>
                <a:ea typeface="+mn-ea"/>
                <a:cs typeface="+mn-cs"/>
              </a:rPr>
              <a:t>. For each pair of parts with the same label from two training shapes, we perform non-rigid alignment to deform each part of one shape to the corresponding part of the other shape – after deformation, we find nearest point pairs and set these as corresponding. Note that we avoid performing alignment globally for the two shapes, since this is more likely to fail due to structural differences they may have. Part-based alignment succeeds more often, and even if the point pairs we get are not perfect matches, we found that our network works immensely better compared to training it on tiny, manually annotated datasets.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1ED35D-27CC-44B9-842E-BC2A40BB13D0}" type="slidenum">
              <a:rPr lang="en-US" smtClean="0"/>
              <a:t>50</a:t>
            </a:fld>
            <a:endParaRPr lang="en-US"/>
          </a:p>
        </p:txBody>
      </p:sp>
    </p:spTree>
    <p:extLst>
      <p:ext uri="{BB962C8B-B14F-4D97-AF65-F5344CB8AC3E}">
        <p14:creationId xmlns:p14="http://schemas.microsoft.com/office/powerpoint/2010/main" val="2070473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fact, they key to success of our training is that this automatic procedure yields millions of corresponding points, which across our 16 categories, </a:t>
            </a:r>
          </a:p>
        </p:txBody>
      </p:sp>
      <p:sp>
        <p:nvSpPr>
          <p:cNvPr id="4" name="Slide Number Placeholder 3"/>
          <p:cNvSpPr>
            <a:spLocks noGrp="1"/>
          </p:cNvSpPr>
          <p:nvPr>
            <p:ph type="sldNum" sz="quarter" idx="10"/>
          </p:nvPr>
        </p:nvSpPr>
        <p:spPr/>
        <p:txBody>
          <a:bodyPr/>
          <a:lstStyle/>
          <a:p>
            <a:fld id="{131ED35D-27CC-44B9-842E-BC2A40BB13D0}" type="slidenum">
              <a:rPr lang="en-US" smtClean="0"/>
              <a:t>51</a:t>
            </a:fld>
            <a:endParaRPr lang="en-US"/>
          </a:p>
        </p:txBody>
      </p:sp>
    </p:spTree>
    <p:extLst>
      <p:ext uri="{BB962C8B-B14F-4D97-AF65-F5344CB8AC3E}">
        <p14:creationId xmlns:p14="http://schemas.microsoft.com/office/powerpoint/2010/main" val="31104161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amounts to 977M corresponding point pairs.</a:t>
            </a:r>
          </a:p>
        </p:txBody>
      </p:sp>
      <p:sp>
        <p:nvSpPr>
          <p:cNvPr id="4" name="Slide Number Placeholder 3"/>
          <p:cNvSpPr>
            <a:spLocks noGrp="1"/>
          </p:cNvSpPr>
          <p:nvPr>
            <p:ph type="sldNum" sz="quarter" idx="10"/>
          </p:nvPr>
        </p:nvSpPr>
        <p:spPr/>
        <p:txBody>
          <a:bodyPr/>
          <a:lstStyle/>
          <a:p>
            <a:fld id="{131ED35D-27CC-44B9-842E-BC2A40BB13D0}" type="slidenum">
              <a:rPr lang="en-US" smtClean="0"/>
              <a:t>52</a:t>
            </a:fld>
            <a:endParaRPr lang="en-US"/>
          </a:p>
        </p:txBody>
      </p:sp>
    </p:spTree>
    <p:extLst>
      <p:ext uri="{BB962C8B-B14F-4D97-AF65-F5344CB8AC3E}">
        <p14:creationId xmlns:p14="http://schemas.microsoft.com/office/powerpoint/2010/main" val="19340044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time to evaluate our network and discuss applications.</a:t>
            </a:r>
          </a:p>
        </p:txBody>
      </p:sp>
      <p:sp>
        <p:nvSpPr>
          <p:cNvPr id="4" name="Slide Number Placeholder 3"/>
          <p:cNvSpPr>
            <a:spLocks noGrp="1"/>
          </p:cNvSpPr>
          <p:nvPr>
            <p:ph type="sldNum" sz="quarter" idx="10"/>
          </p:nvPr>
        </p:nvSpPr>
        <p:spPr/>
        <p:txBody>
          <a:bodyPr/>
          <a:lstStyle/>
          <a:p>
            <a:fld id="{772BCDFC-71C8-4480-8EFB-BCD2C785C1EA}" type="slidenum">
              <a:rPr lang="en-US" smtClean="0"/>
              <a:t>53</a:t>
            </a:fld>
            <a:endParaRPr lang="en-US"/>
          </a:p>
        </p:txBody>
      </p:sp>
    </p:spTree>
    <p:extLst>
      <p:ext uri="{BB962C8B-B14F-4D97-AF65-F5344CB8AC3E}">
        <p14:creationId xmlns:p14="http://schemas.microsoft.com/office/powerpoint/2010/main" val="22851422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For evaluation, we use the benchmark from Kim et al. 2013, where humans provide ground-truth corresponding points for 404 shapes across 4 categories: bikes, helicopters, chairs, airplanes. The humans annotated 6-12 feature points on each shape on average.</a:t>
            </a:r>
            <a:endParaRPr lang="en-US" dirty="0"/>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54</a:t>
            </a:fld>
            <a:endParaRPr lang="el-GR" altLang="en-US"/>
          </a:p>
        </p:txBody>
      </p:sp>
    </p:spTree>
    <p:extLst>
      <p:ext uri="{BB962C8B-B14F-4D97-AF65-F5344CB8AC3E}">
        <p14:creationId xmlns:p14="http://schemas.microsoft.com/office/powerpoint/2010/main" val="6998147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We also applied a random 3D rotation to the shapes to check whether the different descriptors included in our experiments are rotationally invariant or not</a:t>
            </a:r>
            <a:endParaRPr lang="en-US" dirty="0"/>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55</a:t>
            </a:fld>
            <a:endParaRPr lang="el-GR" altLang="en-US"/>
          </a:p>
        </p:txBody>
      </p:sp>
    </p:spTree>
    <p:extLst>
      <p:ext uri="{BB962C8B-B14F-4D97-AF65-F5344CB8AC3E}">
        <p14:creationId xmlns:p14="http://schemas.microsoft.com/office/powerpoint/2010/main" val="16351077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Obviously, we do not want the test shapes to exist in our training datasets, thus we performed duplicate checks to ensure this. </a:t>
            </a:r>
            <a:endParaRPr lang="en-US" dirty="0"/>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56</a:t>
            </a:fld>
            <a:endParaRPr lang="el-GR" altLang="en-US"/>
          </a:p>
        </p:txBody>
      </p:sp>
    </p:spTree>
    <p:extLst>
      <p:ext uri="{BB962C8B-B14F-4D97-AF65-F5344CB8AC3E}">
        <p14:creationId xmlns:p14="http://schemas.microsoft.com/office/powerpoint/2010/main" val="11489829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performed evaluation under 3 conditions. In the first condition, we trained our network and alternatives on one </a:t>
            </a:r>
            <a:r>
              <a:rPr lang="en-US" dirty="0" err="1"/>
              <a:t>ShapeNet</a:t>
            </a:r>
            <a:r>
              <a:rPr lang="en-US" dirty="0"/>
              <a:t> class, e.g., chairs, and test on the corresponding BHCP class, chairs again. In this condition, the descriptors we get are category-specific.</a:t>
            </a:r>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57</a:t>
            </a:fld>
            <a:endParaRPr lang="el-GR" altLang="en-US"/>
          </a:p>
        </p:txBody>
      </p:sp>
    </p:spTree>
    <p:extLst>
      <p:ext uri="{BB962C8B-B14F-4D97-AF65-F5344CB8AC3E}">
        <p14:creationId xmlns:p14="http://schemas.microsoft.com/office/powerpoint/2010/main" val="16698469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also evaluated our method when trained in a cross-category setting. In this setting, we train our network on training correspondences across all 16 categories of the segmented </a:t>
            </a:r>
            <a:r>
              <a:rPr lang="en-US" sz="1200" b="0" i="0" u="none" strike="noStrike" kern="1200" baseline="0" dirty="0" err="1">
                <a:solidFill>
                  <a:schemeClr val="tx1"/>
                </a:solidFill>
                <a:latin typeface="+mn-lt"/>
                <a:ea typeface="+mn-ea"/>
                <a:cs typeface="+mn-cs"/>
              </a:rPr>
              <a:t>ShapeNet</a:t>
            </a:r>
            <a:r>
              <a:rPr lang="en-US" sz="1200" b="0" i="0" u="none" strike="noStrike" kern="1200" baseline="0" dirty="0">
                <a:solidFill>
                  <a:schemeClr val="tx1"/>
                </a:solidFill>
                <a:latin typeface="+mn-lt"/>
                <a:ea typeface="+mn-ea"/>
                <a:cs typeface="+mn-cs"/>
              </a:rPr>
              <a:t>, then test on BHCP. Note that the BHCP has 3 out of 4 categories (bikes, chairs, airplanes) that also exist in </a:t>
            </a:r>
            <a:r>
              <a:rPr lang="en-US" sz="1200" b="0" i="0" u="none" strike="noStrike" kern="1200" baseline="0" dirty="0" err="1">
                <a:solidFill>
                  <a:schemeClr val="tx1"/>
                </a:solidFill>
                <a:latin typeface="+mn-lt"/>
                <a:ea typeface="+mn-ea"/>
                <a:cs typeface="+mn-cs"/>
              </a:rPr>
              <a:t>ShapeNet</a:t>
            </a:r>
            <a:r>
              <a:rPr lang="en-US" sz="1200" b="0" i="0" u="none" strike="noStrike" kern="1200" baseline="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58</a:t>
            </a:fld>
            <a:endParaRPr lang="el-GR" altLang="en-US"/>
          </a:p>
        </p:txBody>
      </p:sp>
    </p:spTree>
    <p:extLst>
      <p:ext uri="{BB962C8B-B14F-4D97-AF65-F5344CB8AC3E}">
        <p14:creationId xmlns:p14="http://schemas.microsoft.com/office/powerpoint/2010/main" val="7236400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So we incorporate a third, even more challenging scenario. We remove the training point pairs originating from the </a:t>
            </a:r>
            <a:r>
              <a:rPr lang="en-US" sz="1200" b="0" i="0" u="none" strike="noStrike" kern="1200" baseline="0" dirty="0" err="1">
                <a:solidFill>
                  <a:schemeClr val="tx1"/>
                </a:solidFill>
                <a:latin typeface="+mn-lt"/>
                <a:ea typeface="+mn-ea"/>
                <a:cs typeface="+mn-cs"/>
              </a:rPr>
              <a:t>ShapeNet</a:t>
            </a:r>
            <a:r>
              <a:rPr lang="en-US" sz="1200" b="0" i="0" u="none" strike="noStrike" kern="1200" baseline="0" dirty="0">
                <a:solidFill>
                  <a:schemeClr val="tx1"/>
                </a:solidFill>
                <a:latin typeface="+mn-lt"/>
                <a:ea typeface="+mn-ea"/>
                <a:cs typeface="+mn-cs"/>
              </a:rPr>
              <a:t> bikes, chairs, airplanes, and test on BHCP. In this condition, the test shapes belong to entirely different classes from the ones used in training. </a:t>
            </a:r>
            <a:endParaRPr lang="en-US" dirty="0"/>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59</a:t>
            </a:fld>
            <a:endParaRPr lang="el-GR" altLang="en-US"/>
          </a:p>
        </p:txBody>
      </p:sp>
    </p:spTree>
    <p:extLst>
      <p:ext uri="{BB962C8B-B14F-4D97-AF65-F5344CB8AC3E}">
        <p14:creationId xmlns:p14="http://schemas.microsoft.com/office/powerpoint/2010/main" val="28043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Such point-based descriptors are also </a:t>
            </a:r>
            <a:r>
              <a:rPr lang="en-US" baseline="0" dirty="0"/>
              <a:t>useful for predicting complex functions on shapes, such as affordance regions on 3D shapes. For example, here points highlighted with green color belong to regions where </a:t>
            </a:r>
            <a:r>
              <a:rPr lang="en-US" sz="1200" dirty="0">
                <a:solidFill>
                  <a:srgbClr val="002060"/>
                </a:solidFill>
                <a:latin typeface="Calibri" panose="020F0502020204030204" pitchFamily="34" charset="0"/>
                <a:ea typeface="Helvetica" panose="020B0604020202020204" pitchFamily="34" charset="0"/>
                <a:cs typeface="Helvetica" panose="020B0604020202020204" pitchFamily="34" charset="0"/>
              </a:rPr>
              <a:t>humans tend to place their palms </a:t>
            </a:r>
            <a:r>
              <a:rPr lang="en-US" sz="1200" baseline="0" dirty="0">
                <a:solidFill>
                  <a:srgbClr val="002060"/>
                </a:solidFill>
                <a:latin typeface="Calibri" panose="020F0502020204030204" pitchFamily="34" charset="0"/>
                <a:ea typeface="Helvetica" panose="020B0604020202020204" pitchFamily="34" charset="0"/>
                <a:cs typeface="Helvetica" panose="020B0604020202020204" pitchFamily="34" charset="0"/>
              </a:rPr>
              <a:t> </a:t>
            </a:r>
            <a:r>
              <a:rPr lang="en-US" sz="1200" dirty="0">
                <a:solidFill>
                  <a:srgbClr val="002060"/>
                </a:solidFill>
                <a:latin typeface="Calibri" panose="020F0502020204030204" pitchFamily="34" charset="0"/>
                <a:ea typeface="Helvetica" panose="020B0604020202020204" pitchFamily="34" charset="0"/>
                <a:cs typeface="Helvetica" panose="020B0604020202020204" pitchFamily="34" charset="0"/>
              </a:rPr>
              <a:t>when they interact with these objects.</a:t>
            </a:r>
          </a:p>
          <a:p>
            <a:pPr algn="l"/>
            <a:endParaRPr lang="en-US" dirty="0"/>
          </a:p>
          <a:p>
            <a:endParaRPr lang="en-US" dirty="0"/>
          </a:p>
        </p:txBody>
      </p:sp>
      <p:sp>
        <p:nvSpPr>
          <p:cNvPr id="4" name="Slide Number Placeholder 3"/>
          <p:cNvSpPr>
            <a:spLocks noGrp="1"/>
          </p:cNvSpPr>
          <p:nvPr>
            <p:ph type="sldNum" sz="quarter" idx="10"/>
          </p:nvPr>
        </p:nvSpPr>
        <p:spPr/>
        <p:txBody>
          <a:bodyPr/>
          <a:lstStyle/>
          <a:p>
            <a:fld id="{8FDA3E89-6855-49DC-A341-0F5F82F99822}" type="slidenum">
              <a:rPr lang="en-US" smtClean="0"/>
              <a:t>6</a:t>
            </a:fld>
            <a:endParaRPr lang="en-US"/>
          </a:p>
        </p:txBody>
      </p:sp>
    </p:spTree>
    <p:extLst>
      <p:ext uri="{BB962C8B-B14F-4D97-AF65-F5344CB8AC3E}">
        <p14:creationId xmlns:p14="http://schemas.microsoft.com/office/powerpoint/2010/main" val="22447505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see what happens when we evaluate in the first condition. Here I show the correspondence accuracy plots for our method, shown with orange curves, for airplanes, bikes, chairs, and helicopters. As you may note, compared to other methods, including previous hand-engineered methods, and volumetric networks shown with purple curves, our method yields much higher correspondence accuracy,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y-axis of the plot demonstrates the fraction of correspondences predicted correctly below a given Euclidean distance threshold shown on the x-axis.]</a:t>
            </a:r>
            <a:endParaRPr lang="en-US" b="0" dirty="0"/>
          </a:p>
        </p:txBody>
      </p:sp>
      <p:sp>
        <p:nvSpPr>
          <p:cNvPr id="4" name="Slide Number Placeholder 3"/>
          <p:cNvSpPr>
            <a:spLocks noGrp="1"/>
          </p:cNvSpPr>
          <p:nvPr>
            <p:ph type="sldNum" sz="quarter" idx="10"/>
          </p:nvPr>
        </p:nvSpPr>
        <p:spPr/>
        <p:txBody>
          <a:bodyPr/>
          <a:lstStyle/>
          <a:p>
            <a:fld id="{131ED35D-27CC-44B9-842E-BC2A40BB13D0}" type="slidenum">
              <a:rPr lang="en-US" smtClean="0"/>
              <a:t>60</a:t>
            </a:fld>
            <a:endParaRPr lang="en-US"/>
          </a:p>
        </p:txBody>
      </p:sp>
    </p:spTree>
    <p:extLst>
      <p:ext uri="{BB962C8B-B14F-4D97-AF65-F5344CB8AC3E}">
        <p14:creationId xmlns:p14="http://schemas.microsoft.com/office/powerpoint/2010/main" val="6338178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Let’s move to the second condition, where we train our method in a cross-category manner in an effort to build a more generic descriptor. Here we show the Cumulative Match </a:t>
            </a:r>
            <a:r>
              <a:rPr lang="en-US" sz="1200" b="0" i="0" kern="1200" dirty="0" err="1">
                <a:solidFill>
                  <a:schemeClr val="tx1"/>
                </a:solidFill>
                <a:effectLst/>
                <a:latin typeface="+mn-lt"/>
                <a:ea typeface="+mn-ea"/>
                <a:cs typeface="+mn-cs"/>
              </a:rPr>
              <a:t>Charateristic</a:t>
            </a:r>
            <a:r>
              <a:rPr lang="en-US" sz="1200" b="0" i="0" kern="1200" dirty="0">
                <a:solidFill>
                  <a:schemeClr val="tx1"/>
                </a:solidFill>
                <a:effectLst/>
                <a:latin typeface="+mn-lt"/>
                <a:ea typeface="+mn-ea"/>
                <a:cs typeface="+mn-cs"/>
              </a:rPr>
              <a:t> plot - t</a:t>
            </a:r>
            <a:r>
              <a:rPr lang="en-US" sz="1200" b="0" i="0" u="none" strike="noStrike" kern="1200" baseline="0" dirty="0">
                <a:solidFill>
                  <a:schemeClr val="tx1"/>
                </a:solidFill>
                <a:latin typeface="+mn-lt"/>
                <a:ea typeface="+mn-ea"/>
                <a:cs typeface="+mn-cs"/>
              </a:rPr>
              <a:t>he higher the curve is, the better. The orange curve is our method trained in a category-specific manner. The green curve is the best alternative method, which was the shape contexts. The curve that you see in-between is our network trained in a cross-category manner. The performance is a bit below the category-specific training variation.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a:r>
            <a:r>
              <a:rPr lang="en-US" sz="1200" b="0" i="0" kern="1200" dirty="0">
                <a:solidFill>
                  <a:schemeClr val="tx1"/>
                </a:solidFill>
                <a:effectLst/>
                <a:latin typeface="+mn-lt"/>
                <a:ea typeface="+mn-ea"/>
                <a:cs typeface="+mn-cs"/>
              </a:rPr>
              <a:t>– the y-axis shows </a:t>
            </a:r>
            <a:r>
              <a:rPr lang="en-US" sz="1200" b="0" i="0" u="none" strike="noStrike" kern="1200" baseline="0" dirty="0">
                <a:solidFill>
                  <a:schemeClr val="tx1"/>
                </a:solidFill>
                <a:effectLst/>
                <a:latin typeface="+mn-lt"/>
                <a:ea typeface="+mn-ea"/>
                <a:cs typeface="+mn-cs"/>
              </a:rPr>
              <a:t>the </a:t>
            </a:r>
            <a:r>
              <a:rPr lang="en-US" sz="1200" b="0" i="0" u="none" strike="noStrike" kern="1200" baseline="0" dirty="0">
                <a:solidFill>
                  <a:schemeClr val="tx1"/>
                </a:solidFill>
                <a:latin typeface="+mn-lt"/>
                <a:ea typeface="+mn-ea"/>
                <a:cs typeface="+mn-cs"/>
              </a:rPr>
              <a:t>fraction of ground-truth corresponding points whose rank in the retrieval is equal or below the rank marked on the X-axis. ]</a:t>
            </a:r>
            <a:endParaRPr lang="en-US" dirty="0"/>
          </a:p>
        </p:txBody>
      </p:sp>
      <p:sp>
        <p:nvSpPr>
          <p:cNvPr id="4" name="Slide Number Placeholder 3"/>
          <p:cNvSpPr>
            <a:spLocks noGrp="1"/>
          </p:cNvSpPr>
          <p:nvPr>
            <p:ph type="sldNum" sz="quarter" idx="10"/>
          </p:nvPr>
        </p:nvSpPr>
        <p:spPr/>
        <p:txBody>
          <a:bodyPr/>
          <a:lstStyle/>
          <a:p>
            <a:fld id="{131ED35D-27CC-44B9-842E-BC2A40BB13D0}" type="slidenum">
              <a:rPr lang="en-US" smtClean="0"/>
              <a:t>61</a:t>
            </a:fld>
            <a:endParaRPr lang="en-US"/>
          </a:p>
        </p:txBody>
      </p:sp>
    </p:spTree>
    <p:extLst>
      <p:ext uri="{BB962C8B-B14F-4D97-AF65-F5344CB8AC3E}">
        <p14:creationId xmlns:p14="http://schemas.microsoft.com/office/powerpoint/2010/main" val="19335328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observed a similar trend in the correspondence accuracy plots. Our  </a:t>
            </a:r>
            <a:r>
              <a:rPr lang="en-US" sz="1200" b="0" i="0" u="none" strike="noStrike" kern="1200" baseline="0" dirty="0">
                <a:solidFill>
                  <a:schemeClr val="tx1"/>
                </a:solidFill>
                <a:latin typeface="+mn-lt"/>
                <a:ea typeface="+mn-ea"/>
                <a:cs typeface="+mn-cs"/>
              </a:rPr>
              <a:t>generic, cross-category descriptors, although a bit worse than our  category-specific descriptors, are still pretty good, better than alternatives.</a:t>
            </a:r>
            <a:endParaRPr lang="en-US" dirty="0"/>
          </a:p>
        </p:txBody>
      </p:sp>
      <p:sp>
        <p:nvSpPr>
          <p:cNvPr id="4" name="Slide Number Placeholder 3"/>
          <p:cNvSpPr>
            <a:spLocks noGrp="1"/>
          </p:cNvSpPr>
          <p:nvPr>
            <p:ph type="sldNum" sz="quarter" idx="10"/>
          </p:nvPr>
        </p:nvSpPr>
        <p:spPr/>
        <p:txBody>
          <a:bodyPr/>
          <a:lstStyle/>
          <a:p>
            <a:fld id="{131ED35D-27CC-44B9-842E-BC2A40BB13D0}" type="slidenum">
              <a:rPr lang="en-US" smtClean="0"/>
              <a:t>62</a:t>
            </a:fld>
            <a:endParaRPr lang="en-US"/>
          </a:p>
        </p:txBody>
      </p:sp>
    </p:spTree>
    <p:extLst>
      <p:ext uri="{BB962C8B-B14F-4D97-AF65-F5344CB8AC3E}">
        <p14:creationId xmlns:p14="http://schemas.microsoft.com/office/powerpoint/2010/main" val="29148944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And here is the most stretched scenario, where we remove bikes, airplanes, and chairs from our training datasets, and we entirely test on shapes whose class was not observed during training. The performance degrades, yet it is seems to be on par, or maybe a bit better, at least in terms of CMC performance, than the best alternative. </a:t>
            </a:r>
            <a:endParaRPr lang="en-US" dirty="0"/>
          </a:p>
        </p:txBody>
      </p:sp>
      <p:sp>
        <p:nvSpPr>
          <p:cNvPr id="4" name="Slide Number Placeholder 3"/>
          <p:cNvSpPr>
            <a:spLocks noGrp="1"/>
          </p:cNvSpPr>
          <p:nvPr>
            <p:ph type="sldNum" sz="quarter" idx="10"/>
          </p:nvPr>
        </p:nvSpPr>
        <p:spPr/>
        <p:txBody>
          <a:bodyPr/>
          <a:lstStyle/>
          <a:p>
            <a:fld id="{131ED35D-27CC-44B9-842E-BC2A40BB13D0}" type="slidenum">
              <a:rPr lang="en-US" smtClean="0"/>
              <a:t>63</a:t>
            </a:fld>
            <a:endParaRPr lang="en-US"/>
          </a:p>
        </p:txBody>
      </p:sp>
    </p:spTree>
    <p:extLst>
      <p:ext uri="{BB962C8B-B14F-4D97-AF65-F5344CB8AC3E}">
        <p14:creationId xmlns:p14="http://schemas.microsoft.com/office/powerpoint/2010/main" val="38943806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a:t>
            </a:r>
            <a:r>
              <a:rPr lang="en-US" baseline="0" dirty="0"/>
              <a:t> feature descriptor can also be used in various applications, as I mentioned here. Here I show some qualitative results that demonstrate correspondences between scans you see in the second column versus 3D models of complete shapes retrieved from a shape database in the first column. Even with noise and missing data, our descriptors can still yield good matches - again, I remind you that same color means matched points. See for example, the wings on the airplanes have similar colors, or the backs of the chair </a:t>
            </a:r>
          </a:p>
          <a:p>
            <a:endParaRPr lang="en-US" dirty="0"/>
          </a:p>
        </p:txBody>
      </p:sp>
      <p:sp>
        <p:nvSpPr>
          <p:cNvPr id="4" name="Slide Number Placeholder 3"/>
          <p:cNvSpPr>
            <a:spLocks noGrp="1"/>
          </p:cNvSpPr>
          <p:nvPr>
            <p:ph type="sldNum" sz="quarter" idx="10"/>
          </p:nvPr>
        </p:nvSpPr>
        <p:spPr/>
        <p:txBody>
          <a:bodyPr/>
          <a:lstStyle/>
          <a:p>
            <a:fld id="{772BCDFC-71C8-4480-8EFB-BCD2C785C1EA}" type="slidenum">
              <a:rPr lang="en-US" smtClean="0"/>
              <a:t>64</a:t>
            </a:fld>
            <a:endParaRPr lang="en-US"/>
          </a:p>
        </p:txBody>
      </p:sp>
    </p:spTree>
    <p:extLst>
      <p:ext uri="{BB962C8B-B14F-4D97-AF65-F5344CB8AC3E}">
        <p14:creationId xmlns:p14="http://schemas.microsoft.com/office/powerpoint/2010/main" val="28254241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more results – the third column has complete shapes, the fourth column contains partial scans of similar objects. </a:t>
            </a:r>
          </a:p>
        </p:txBody>
      </p:sp>
      <p:sp>
        <p:nvSpPr>
          <p:cNvPr id="4" name="Slide Number Placeholder 3"/>
          <p:cNvSpPr>
            <a:spLocks noGrp="1"/>
          </p:cNvSpPr>
          <p:nvPr>
            <p:ph type="sldNum" sz="quarter" idx="10"/>
          </p:nvPr>
        </p:nvSpPr>
        <p:spPr/>
        <p:txBody>
          <a:bodyPr/>
          <a:lstStyle/>
          <a:p>
            <a:fld id="{772BCDFC-71C8-4480-8EFB-BCD2C785C1EA}" type="slidenum">
              <a:rPr lang="en-US" smtClean="0"/>
              <a:t>65</a:t>
            </a:fld>
            <a:endParaRPr lang="en-US"/>
          </a:p>
        </p:txBody>
      </p:sp>
    </p:spTree>
    <p:extLst>
      <p:ext uri="{BB962C8B-B14F-4D97-AF65-F5344CB8AC3E}">
        <p14:creationId xmlns:p14="http://schemas.microsoft.com/office/powerpoint/2010/main" val="30895498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applied our descriptors for predicting affordance regions on 3D shapes. </a:t>
            </a:r>
            <a:r>
              <a:rPr lang="en-US" sz="1200" b="0" i="0" u="none" strike="noStrike" kern="1200" baseline="0" dirty="0">
                <a:solidFill>
                  <a:schemeClr val="tx1"/>
                </a:solidFill>
                <a:latin typeface="+mn-lt"/>
                <a:ea typeface="+mn-ea"/>
                <a:cs typeface="+mn-cs"/>
              </a:rPr>
              <a:t>Our method correctly detects points and regions belonging to similar affordance regions on shapes with considerable structural and functional differences.</a:t>
            </a:r>
            <a:endParaRPr lang="en-US" dirty="0"/>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66</a:t>
            </a:fld>
            <a:endParaRPr lang="el-GR" altLang="en-US"/>
          </a:p>
        </p:txBody>
      </p:sp>
    </p:spTree>
    <p:extLst>
      <p:ext uri="{BB962C8B-B14F-4D97-AF65-F5344CB8AC3E}">
        <p14:creationId xmlns:p14="http://schemas.microsoft.com/office/powerpoint/2010/main" val="15992746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I discussed a method for point-based descriptor learning based on a convnet operating on  multi-scale local surface view projections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72BCDFC-71C8-4480-8EFB-BCD2C785C1EA}" type="slidenum">
              <a:rPr lang="en-US" smtClean="0"/>
              <a:t>67</a:t>
            </a:fld>
            <a:endParaRPr lang="en-US"/>
          </a:p>
        </p:txBody>
      </p:sp>
    </p:spTree>
    <p:extLst>
      <p:ext uri="{BB962C8B-B14F-4D97-AF65-F5344CB8AC3E}">
        <p14:creationId xmlns:p14="http://schemas.microsoft.com/office/powerpoint/2010/main" val="22877487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leverage two extremely large sources of data to train our network. First, we  repurposed architectures pre-trained on massive image datasets. Second, we automatically generated a synthetic dense point correspondence dataset by part-based non-rigid alignment in a large collection of 3D models.</a:t>
            </a:r>
            <a:endParaRPr lang="en-US" dirty="0"/>
          </a:p>
        </p:txBody>
      </p:sp>
      <p:sp>
        <p:nvSpPr>
          <p:cNvPr id="4" name="Slide Number Placeholder 3"/>
          <p:cNvSpPr>
            <a:spLocks noGrp="1"/>
          </p:cNvSpPr>
          <p:nvPr>
            <p:ph type="sldNum" sz="quarter" idx="10"/>
          </p:nvPr>
        </p:nvSpPr>
        <p:spPr/>
        <p:txBody>
          <a:bodyPr/>
          <a:lstStyle/>
          <a:p>
            <a:fld id="{772BCDFC-71C8-4480-8EFB-BCD2C785C1EA}" type="slidenum">
              <a:rPr lang="en-US" smtClean="0"/>
              <a:t>68</a:t>
            </a:fld>
            <a:endParaRPr lang="en-US"/>
          </a:p>
        </p:txBody>
      </p:sp>
    </p:spTree>
    <p:extLst>
      <p:ext uri="{BB962C8B-B14F-4D97-AF65-F5344CB8AC3E}">
        <p14:creationId xmlns:p14="http://schemas.microsoft.com/office/powerpoint/2010/main" val="24121248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our experiments, our method can still generalize to scans and classes not observed during training with relatively good performance </a:t>
            </a:r>
          </a:p>
        </p:txBody>
      </p:sp>
      <p:sp>
        <p:nvSpPr>
          <p:cNvPr id="4" name="Slide Number Placeholder 3"/>
          <p:cNvSpPr>
            <a:spLocks noGrp="1"/>
          </p:cNvSpPr>
          <p:nvPr>
            <p:ph type="sldNum" sz="quarter" idx="10"/>
          </p:nvPr>
        </p:nvSpPr>
        <p:spPr/>
        <p:txBody>
          <a:bodyPr/>
          <a:lstStyle/>
          <a:p>
            <a:fld id="{772BCDFC-71C8-4480-8EFB-BCD2C785C1EA}" type="slidenum">
              <a:rPr lang="en-US" smtClean="0"/>
              <a:t>69</a:t>
            </a:fld>
            <a:endParaRPr lang="en-US"/>
          </a:p>
        </p:txBody>
      </p:sp>
    </p:spTree>
    <p:extLst>
      <p:ext uri="{BB962C8B-B14F-4D97-AF65-F5344CB8AC3E}">
        <p14:creationId xmlns:p14="http://schemas.microsoft.com/office/powerpoint/2010/main" val="221641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point-based descriptors are generally useful for shape analysis. For example, based on the extracted point descriptors, we can use  a classifier that predicts part labels for the input shapes. </a:t>
            </a:r>
          </a:p>
        </p:txBody>
      </p:sp>
      <p:sp>
        <p:nvSpPr>
          <p:cNvPr id="4" name="Slide Number Placeholder 3"/>
          <p:cNvSpPr>
            <a:spLocks noGrp="1"/>
          </p:cNvSpPr>
          <p:nvPr>
            <p:ph type="sldNum" sz="quarter" idx="10"/>
          </p:nvPr>
        </p:nvSpPr>
        <p:spPr/>
        <p:txBody>
          <a:bodyPr/>
          <a:lstStyle/>
          <a:p>
            <a:fld id="{8FDA3E89-6855-49DC-A341-0F5F82F99822}" type="slidenum">
              <a:rPr lang="en-US" smtClean="0"/>
              <a:t>7</a:t>
            </a:fld>
            <a:endParaRPr lang="en-US"/>
          </a:p>
        </p:txBody>
      </p:sp>
    </p:spTree>
    <p:extLst>
      <p:ext uri="{BB962C8B-B14F-4D97-AF65-F5344CB8AC3E}">
        <p14:creationId xmlns:p14="http://schemas.microsoft.com/office/powerpoint/2010/main" val="7624506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Multi-view CNNs have their advantages,</a:t>
            </a:r>
            <a:r>
              <a:rPr lang="en-US" baseline="0" dirty="0"/>
              <a:t> such as re-use of filters trained on massive image datasets, but also disadvantages, such as missing surface information due to the projections</a:t>
            </a:r>
            <a:endParaRPr lang="en-US" dirty="0"/>
          </a:p>
        </p:txBody>
      </p:sp>
      <p:sp>
        <p:nvSpPr>
          <p:cNvPr id="4" name="Slide Number Placeholder 3"/>
          <p:cNvSpPr>
            <a:spLocks noGrp="1"/>
          </p:cNvSpPr>
          <p:nvPr>
            <p:ph type="sldNum" sz="quarter" idx="10"/>
          </p:nvPr>
        </p:nvSpPr>
        <p:spPr/>
        <p:txBody>
          <a:bodyPr/>
          <a:lstStyle/>
          <a:p>
            <a:fld id="{772BCDFC-71C8-4480-8EFB-BCD2C785C1EA}" type="slidenum">
              <a:rPr lang="en-US" smtClean="0"/>
              <a:t>70</a:t>
            </a:fld>
            <a:endParaRPr lang="en-US"/>
          </a:p>
        </p:txBody>
      </p:sp>
    </p:spTree>
    <p:extLst>
      <p:ext uri="{BB962C8B-B14F-4D97-AF65-F5344CB8AC3E}">
        <p14:creationId xmlns:p14="http://schemas.microsoft.com/office/powerpoint/2010/main" val="37989993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some redundancy in processing – nearby points will have similar views, large portions of viewed surface will be common for nearby points.</a:t>
            </a:r>
          </a:p>
        </p:txBody>
      </p:sp>
      <p:sp>
        <p:nvSpPr>
          <p:cNvPr id="4" name="Slide Number Placeholder 3"/>
          <p:cNvSpPr>
            <a:spLocks noGrp="1"/>
          </p:cNvSpPr>
          <p:nvPr>
            <p:ph type="sldNum" sz="quarter" idx="10"/>
          </p:nvPr>
        </p:nvSpPr>
        <p:spPr/>
        <p:txBody>
          <a:bodyPr/>
          <a:lstStyle/>
          <a:p>
            <a:fld id="{772BCDFC-71C8-4480-8EFB-BCD2C785C1EA}" type="slidenum">
              <a:rPr lang="en-US" smtClean="0"/>
              <a:t>71</a:t>
            </a:fld>
            <a:endParaRPr lang="en-US"/>
          </a:p>
        </p:txBody>
      </p:sp>
    </p:spTree>
    <p:extLst>
      <p:ext uri="{BB962C8B-B14F-4D97-AF65-F5344CB8AC3E}">
        <p14:creationId xmlns:p14="http://schemas.microsoft.com/office/powerpoint/2010/main" val="30080609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 pooling might also not be the most ideal way to aggregate view descriptors – it might still cause some information loss </a:t>
            </a:r>
          </a:p>
        </p:txBody>
      </p:sp>
      <p:sp>
        <p:nvSpPr>
          <p:cNvPr id="4" name="Slide Number Placeholder 3"/>
          <p:cNvSpPr>
            <a:spLocks noGrp="1"/>
          </p:cNvSpPr>
          <p:nvPr>
            <p:ph type="sldNum" sz="quarter" idx="10"/>
          </p:nvPr>
        </p:nvSpPr>
        <p:spPr/>
        <p:txBody>
          <a:bodyPr/>
          <a:lstStyle/>
          <a:p>
            <a:fld id="{772BCDFC-71C8-4480-8EFB-BCD2C785C1EA}" type="slidenum">
              <a:rPr lang="en-US" smtClean="0"/>
              <a:t>72</a:t>
            </a:fld>
            <a:endParaRPr lang="en-US"/>
          </a:p>
        </p:txBody>
      </p:sp>
    </p:spTree>
    <p:extLst>
      <p:ext uri="{BB962C8B-B14F-4D97-AF65-F5344CB8AC3E}">
        <p14:creationId xmlns:p14="http://schemas.microsoft.com/office/powerpoint/2010/main" val="2742731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than a year passed since this work is accepted, and obviously things are moving rapidly. There are many newer deep networks appeared in the literature. For example, </a:t>
            </a:r>
            <a:r>
              <a:rPr lang="en-US" baseline="0" dirty="0" err="1"/>
              <a:t>SplatNet</a:t>
            </a:r>
            <a:r>
              <a:rPr lang="en-US" baseline="0" dirty="0"/>
              <a:t> is a recent architecture  that combines the best of both 2D and 3D worlds. </a:t>
            </a:r>
            <a:r>
              <a:rPr lang="en-US" baseline="0" dirty="0" err="1"/>
              <a:t>SplatNet</a:t>
            </a:r>
            <a:r>
              <a:rPr lang="en-US" baseline="0" dirty="0"/>
              <a:t> operates on 3D point set representations of shapes, and can also takes into account  RGB images or surface renderings as additional input to improve 3D shape analysis, inspired by multi-view networks. I encourage you to check these more recent works. </a:t>
            </a:r>
            <a:endParaRPr lang="en-US" dirty="0"/>
          </a:p>
        </p:txBody>
      </p:sp>
      <p:sp>
        <p:nvSpPr>
          <p:cNvPr id="4" name="Slide Number Placeholder 3"/>
          <p:cNvSpPr>
            <a:spLocks noGrp="1"/>
          </p:cNvSpPr>
          <p:nvPr>
            <p:ph type="sldNum" sz="quarter" idx="10"/>
          </p:nvPr>
        </p:nvSpPr>
        <p:spPr/>
        <p:txBody>
          <a:bodyPr/>
          <a:lstStyle/>
          <a:p>
            <a:fld id="{772BCDFC-71C8-4480-8EFB-BCD2C785C1EA}" type="slidenum">
              <a:rPr lang="en-US" smtClean="0"/>
              <a:t>73</a:t>
            </a:fld>
            <a:endParaRPr lang="en-US"/>
          </a:p>
        </p:txBody>
      </p:sp>
    </p:spTree>
    <p:extLst>
      <p:ext uri="{BB962C8B-B14F-4D97-AF65-F5344CB8AC3E}">
        <p14:creationId xmlns:p14="http://schemas.microsoft.com/office/powerpoint/2010/main" val="27005891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t>Thank you for your attention. We show here our project page that includes more details.</a:t>
            </a:r>
            <a:endParaRPr lang="en-US" b="0" baseline="0" dirty="0"/>
          </a:p>
        </p:txBody>
      </p:sp>
    </p:spTree>
    <p:extLst>
      <p:ext uri="{BB962C8B-B14F-4D97-AF65-F5344CB8AC3E}">
        <p14:creationId xmlns:p14="http://schemas.microsoft.com/office/powerpoint/2010/main" val="1559042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such semantic- and functionality- aware descriptors is not easy. Simple geometric cues are not discriminative enough for high-level tasks – for example, here I visualize curvature, as a local descriptor, for two airplanes - many functionally different points and regions on the shape tend to have very similar curvature values.</a:t>
            </a:r>
          </a:p>
        </p:txBody>
      </p:sp>
      <p:sp>
        <p:nvSpPr>
          <p:cNvPr id="4" name="Slide Number Placeholder 3"/>
          <p:cNvSpPr>
            <a:spLocks noGrp="1"/>
          </p:cNvSpPr>
          <p:nvPr>
            <p:ph type="sldNum" sz="quarter" idx="10"/>
          </p:nvPr>
        </p:nvSpPr>
        <p:spPr/>
        <p:txBody>
          <a:bodyPr/>
          <a:lstStyle/>
          <a:p>
            <a:fld id="{772BCDFC-71C8-4480-8EFB-BCD2C785C1EA}" type="slidenum">
              <a:rPr lang="en-US" smtClean="0"/>
              <a:t>8</a:t>
            </a:fld>
            <a:endParaRPr lang="en-US"/>
          </a:p>
        </p:txBody>
      </p:sp>
    </p:spTree>
    <p:extLst>
      <p:ext uri="{BB962C8B-B14F-4D97-AF65-F5344CB8AC3E}">
        <p14:creationId xmlns:p14="http://schemas.microsoft.com/office/powerpoint/2010/main" val="2412229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given a query region, like the engine, on the left, you may recover an irrelevant region on the other airplane, while a human would easily map engines to engines.</a:t>
            </a:r>
          </a:p>
        </p:txBody>
      </p:sp>
      <p:sp>
        <p:nvSpPr>
          <p:cNvPr id="4" name="Slide Number Placeholder 3"/>
          <p:cNvSpPr>
            <a:spLocks noGrp="1"/>
          </p:cNvSpPr>
          <p:nvPr>
            <p:ph type="sldNum" sz="quarter" idx="10"/>
          </p:nvPr>
        </p:nvSpPr>
        <p:spPr/>
        <p:txBody>
          <a:bodyPr/>
          <a:lstStyle/>
          <a:p>
            <a:fld id="{772BCDFC-71C8-4480-8EFB-BCD2C785C1EA}" type="slidenum">
              <a:rPr lang="en-US" smtClean="0"/>
              <a:t>9</a:t>
            </a:fld>
            <a:endParaRPr lang="en-US"/>
          </a:p>
        </p:txBody>
      </p:sp>
    </p:spTree>
    <p:extLst>
      <p:ext uri="{BB962C8B-B14F-4D97-AF65-F5344CB8AC3E}">
        <p14:creationId xmlns:p14="http://schemas.microsoft.com/office/powerpoint/2010/main" val="82040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67CAD7-C9D0-4621-827D-66871348A60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603D6-24C2-4EDC-B8F4-3FB408926659}" type="slidenum">
              <a:rPr lang="en-US" smtClean="0"/>
              <a:t>‹#›</a:t>
            </a:fld>
            <a:endParaRPr lang="en-US"/>
          </a:p>
        </p:txBody>
      </p:sp>
    </p:spTree>
    <p:extLst>
      <p:ext uri="{BB962C8B-B14F-4D97-AF65-F5344CB8AC3E}">
        <p14:creationId xmlns:p14="http://schemas.microsoft.com/office/powerpoint/2010/main" val="3252344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67CAD7-C9D0-4621-827D-66871348A60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603D6-24C2-4EDC-B8F4-3FB408926659}" type="slidenum">
              <a:rPr lang="en-US" smtClean="0"/>
              <a:t>‹#›</a:t>
            </a:fld>
            <a:endParaRPr lang="en-US"/>
          </a:p>
        </p:txBody>
      </p:sp>
    </p:spTree>
    <p:extLst>
      <p:ext uri="{BB962C8B-B14F-4D97-AF65-F5344CB8AC3E}">
        <p14:creationId xmlns:p14="http://schemas.microsoft.com/office/powerpoint/2010/main" val="2692664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67CAD7-C9D0-4621-827D-66871348A60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603D6-24C2-4EDC-B8F4-3FB408926659}" type="slidenum">
              <a:rPr lang="en-US" smtClean="0"/>
              <a:t>‹#›</a:t>
            </a:fld>
            <a:endParaRPr lang="en-US"/>
          </a:p>
        </p:txBody>
      </p:sp>
    </p:spTree>
    <p:extLst>
      <p:ext uri="{BB962C8B-B14F-4D97-AF65-F5344CB8AC3E}">
        <p14:creationId xmlns:p14="http://schemas.microsoft.com/office/powerpoint/2010/main" val="898911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5866"/>
            <a:ext cx="10515600" cy="1325563"/>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167CAD7-C9D0-4621-827D-66871348A60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603D6-24C2-4EDC-B8F4-3FB408926659}" type="slidenum">
              <a:rPr lang="en-US" smtClean="0"/>
              <a:t>‹#›</a:t>
            </a:fld>
            <a:endParaRPr lang="en-US"/>
          </a:p>
        </p:txBody>
      </p:sp>
    </p:spTree>
    <p:extLst>
      <p:ext uri="{BB962C8B-B14F-4D97-AF65-F5344CB8AC3E}">
        <p14:creationId xmlns:p14="http://schemas.microsoft.com/office/powerpoint/2010/main" val="4003695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67CAD7-C9D0-4621-827D-66871348A60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603D6-24C2-4EDC-B8F4-3FB408926659}" type="slidenum">
              <a:rPr lang="en-US" smtClean="0"/>
              <a:t>‹#›</a:t>
            </a:fld>
            <a:endParaRPr lang="en-US"/>
          </a:p>
        </p:txBody>
      </p:sp>
    </p:spTree>
    <p:extLst>
      <p:ext uri="{BB962C8B-B14F-4D97-AF65-F5344CB8AC3E}">
        <p14:creationId xmlns:p14="http://schemas.microsoft.com/office/powerpoint/2010/main" val="1562752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67CAD7-C9D0-4621-827D-66871348A60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603D6-24C2-4EDC-B8F4-3FB408926659}" type="slidenum">
              <a:rPr lang="en-US" smtClean="0"/>
              <a:t>‹#›</a:t>
            </a:fld>
            <a:endParaRPr lang="en-US"/>
          </a:p>
        </p:txBody>
      </p:sp>
    </p:spTree>
    <p:extLst>
      <p:ext uri="{BB962C8B-B14F-4D97-AF65-F5344CB8AC3E}">
        <p14:creationId xmlns:p14="http://schemas.microsoft.com/office/powerpoint/2010/main" val="1135624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67CAD7-C9D0-4621-827D-66871348A60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0603D6-24C2-4EDC-B8F4-3FB408926659}" type="slidenum">
              <a:rPr lang="en-US" smtClean="0"/>
              <a:t>‹#›</a:t>
            </a:fld>
            <a:endParaRPr lang="en-US"/>
          </a:p>
        </p:txBody>
      </p:sp>
    </p:spTree>
    <p:extLst>
      <p:ext uri="{BB962C8B-B14F-4D97-AF65-F5344CB8AC3E}">
        <p14:creationId xmlns:p14="http://schemas.microsoft.com/office/powerpoint/2010/main" val="1554598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67CAD7-C9D0-4621-827D-66871348A60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0603D6-24C2-4EDC-B8F4-3FB408926659}" type="slidenum">
              <a:rPr lang="en-US" smtClean="0"/>
              <a:t>‹#›</a:t>
            </a:fld>
            <a:endParaRPr lang="en-US"/>
          </a:p>
        </p:txBody>
      </p:sp>
    </p:spTree>
    <p:extLst>
      <p:ext uri="{BB962C8B-B14F-4D97-AF65-F5344CB8AC3E}">
        <p14:creationId xmlns:p14="http://schemas.microsoft.com/office/powerpoint/2010/main" val="378168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7CAD7-C9D0-4621-827D-66871348A60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0603D6-24C2-4EDC-B8F4-3FB408926659}" type="slidenum">
              <a:rPr lang="en-US" smtClean="0"/>
              <a:t>‹#›</a:t>
            </a:fld>
            <a:endParaRPr lang="en-US"/>
          </a:p>
        </p:txBody>
      </p:sp>
    </p:spTree>
    <p:extLst>
      <p:ext uri="{BB962C8B-B14F-4D97-AF65-F5344CB8AC3E}">
        <p14:creationId xmlns:p14="http://schemas.microsoft.com/office/powerpoint/2010/main" val="329263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67CAD7-C9D0-4621-827D-66871348A60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603D6-24C2-4EDC-B8F4-3FB408926659}" type="slidenum">
              <a:rPr lang="en-US" smtClean="0"/>
              <a:t>‹#›</a:t>
            </a:fld>
            <a:endParaRPr lang="en-US"/>
          </a:p>
        </p:txBody>
      </p:sp>
    </p:spTree>
    <p:extLst>
      <p:ext uri="{BB962C8B-B14F-4D97-AF65-F5344CB8AC3E}">
        <p14:creationId xmlns:p14="http://schemas.microsoft.com/office/powerpoint/2010/main" val="2803623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67CAD7-C9D0-4621-827D-66871348A60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603D6-24C2-4EDC-B8F4-3FB408926659}" type="slidenum">
              <a:rPr lang="en-US" smtClean="0"/>
              <a:t>‹#›</a:t>
            </a:fld>
            <a:endParaRPr lang="en-US"/>
          </a:p>
        </p:txBody>
      </p:sp>
    </p:spTree>
    <p:extLst>
      <p:ext uri="{BB962C8B-B14F-4D97-AF65-F5344CB8AC3E}">
        <p14:creationId xmlns:p14="http://schemas.microsoft.com/office/powerpoint/2010/main" val="3785731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7CAD7-C9D0-4621-827D-66871348A60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603D6-24C2-4EDC-B8F4-3FB408926659}" type="slidenum">
              <a:rPr lang="en-US" smtClean="0"/>
              <a:t>‹#›</a:t>
            </a:fld>
            <a:endParaRPr lang="en-US"/>
          </a:p>
        </p:txBody>
      </p:sp>
    </p:spTree>
    <p:extLst>
      <p:ext uri="{BB962C8B-B14F-4D97-AF65-F5344CB8AC3E}">
        <p14:creationId xmlns:p14="http://schemas.microsoft.com/office/powerpoint/2010/main" val="3330316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2.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emf"/><Relationship Id="rId4" Type="http://schemas.openxmlformats.org/officeDocument/2006/relationships/image" Target="../media/image34.emf"/></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emf"/><Relationship Id="rId4" Type="http://schemas.openxmlformats.org/officeDocument/2006/relationships/image" Target="../media/image34.emf"/></Relationships>
</file>

<file path=ppt/slides/_rels/slide35.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emf"/><Relationship Id="rId4" Type="http://schemas.openxmlformats.org/officeDocument/2006/relationships/image" Target="../media/image34.emf"/><Relationship Id="rId9" Type="http://schemas.openxmlformats.org/officeDocument/2006/relationships/image" Target="../media/image3.emf"/></Relationships>
</file>

<file path=ppt/slides/_rels/slide36.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emf"/><Relationship Id="rId4" Type="http://schemas.openxmlformats.org/officeDocument/2006/relationships/image" Target="../media/image34.emf"/><Relationship Id="rId9" Type="http://schemas.openxmlformats.org/officeDocument/2006/relationships/image" Target="../media/image3.emf"/></Relationships>
</file>

<file path=ppt/slides/_rels/slide37.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emf"/><Relationship Id="rId4" Type="http://schemas.openxmlformats.org/officeDocument/2006/relationships/image" Target="../media/image34.emf"/><Relationship Id="rId9" Type="http://schemas.openxmlformats.org/officeDocument/2006/relationships/image" Target="../media/image3.emf"/></Relationships>
</file>

<file path=ppt/slides/_rels/slide38.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emf"/><Relationship Id="rId4" Type="http://schemas.openxmlformats.org/officeDocument/2006/relationships/image" Target="../media/image34.emf"/><Relationship Id="rId9" Type="http://schemas.openxmlformats.org/officeDocument/2006/relationships/image" Target="../media/image3.emf"/></Relationships>
</file>

<file path=ppt/slides/_rels/slide39.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emf"/><Relationship Id="rId4" Type="http://schemas.openxmlformats.org/officeDocument/2006/relationships/image" Target="../media/image34.emf"/><Relationship Id="rId9"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emf"/><Relationship Id="rId4" Type="http://schemas.openxmlformats.org/officeDocument/2006/relationships/image" Target="../media/image34.emf"/><Relationship Id="rId9" Type="http://schemas.openxmlformats.org/officeDocument/2006/relationships/image" Target="../media/image3.emf"/></Relationships>
</file>

<file path=ppt/slides/_rels/slide41.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emf"/><Relationship Id="rId4" Type="http://schemas.openxmlformats.org/officeDocument/2006/relationships/image" Target="../media/image34.emf"/><Relationship Id="rId9" Type="http://schemas.openxmlformats.org/officeDocument/2006/relationships/image" Target="../media/image3.emf"/></Relationships>
</file>

<file path=ppt/slides/_rels/slide42.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emf"/><Relationship Id="rId4" Type="http://schemas.openxmlformats.org/officeDocument/2006/relationships/image" Target="../media/image34.emf"/><Relationship Id="rId9" Type="http://schemas.openxmlformats.org/officeDocument/2006/relationships/image" Target="../media/image3.emf"/></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45.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3.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6.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1.png"/><Relationship Id="rId11" Type="http://schemas.openxmlformats.org/officeDocument/2006/relationships/image" Target="../media/image43.wmf"/><Relationship Id="rId5" Type="http://schemas.openxmlformats.org/officeDocument/2006/relationships/image" Target="../media/image40.png"/><Relationship Id="rId10" Type="http://schemas.openxmlformats.org/officeDocument/2006/relationships/oleObject" Target="../embeddings/oleObject3.bin"/><Relationship Id="rId4" Type="http://schemas.openxmlformats.org/officeDocument/2006/relationships/image" Target="../media/image39.png"/><Relationship Id="rId9" Type="http://schemas.openxmlformats.org/officeDocument/2006/relationships/image" Target="../media/image44.w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7.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1.png"/><Relationship Id="rId11" Type="http://schemas.openxmlformats.org/officeDocument/2006/relationships/image" Target="../media/image43.wmf"/><Relationship Id="rId5" Type="http://schemas.openxmlformats.org/officeDocument/2006/relationships/image" Target="../media/image40.png"/><Relationship Id="rId10" Type="http://schemas.openxmlformats.org/officeDocument/2006/relationships/oleObject" Target="../embeddings/oleObject5.bin"/><Relationship Id="rId4" Type="http://schemas.openxmlformats.org/officeDocument/2006/relationships/image" Target="../media/image39.png"/><Relationship Id="rId9" Type="http://schemas.openxmlformats.org/officeDocument/2006/relationships/image" Target="../media/image45.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48.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3.wmf"/></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people.cs.umass.edu/~hbhuang/local_mvcnn/"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621" y="1688844"/>
            <a:ext cx="9956759" cy="2753312"/>
          </a:xfrm>
          <a:prstGeom prst="rect">
            <a:avLst/>
          </a:prstGeom>
        </p:spPr>
      </p:pic>
      <p:sp>
        <p:nvSpPr>
          <p:cNvPr id="5" name="Title 1"/>
          <p:cNvSpPr>
            <a:spLocks noGrp="1"/>
          </p:cNvSpPr>
          <p:nvPr>
            <p:ph type="ctrTitle" idx="4294967295"/>
          </p:nvPr>
        </p:nvSpPr>
        <p:spPr>
          <a:xfrm>
            <a:off x="643156" y="243608"/>
            <a:ext cx="10905689" cy="1166812"/>
          </a:xfrm>
        </p:spPr>
        <p:txBody>
          <a:bodyPr anchor="b">
            <a:normAutofit fontScale="90000"/>
          </a:bodyPr>
          <a:lstStyle/>
          <a:p>
            <a:pPr algn="ctr">
              <a:defRPr/>
            </a:pPr>
            <a:r>
              <a:rPr lang="en-US" altLang="en-US" sz="3600" dirty="0">
                <a:latin typeface="+mn-lt"/>
              </a:rPr>
              <a:t>Learning Local Shape Descriptors from Part Correspondences with Multi-view Convolutional Networks</a:t>
            </a:r>
          </a:p>
        </p:txBody>
      </p:sp>
      <p:sp>
        <p:nvSpPr>
          <p:cNvPr id="6" name="Subtitle 2"/>
          <p:cNvSpPr>
            <a:spLocks noGrp="1"/>
          </p:cNvSpPr>
          <p:nvPr>
            <p:ph type="subTitle" idx="4294967295"/>
          </p:nvPr>
        </p:nvSpPr>
        <p:spPr>
          <a:xfrm>
            <a:off x="663575" y="4870201"/>
            <a:ext cx="10864850" cy="1341438"/>
          </a:xfrm>
        </p:spPr>
        <p:txBody>
          <a:bodyPr>
            <a:normAutofit/>
          </a:bodyPr>
          <a:lstStyle/>
          <a:p>
            <a:pPr marL="0" indent="0" algn="ctr">
              <a:buNone/>
            </a:pPr>
            <a:r>
              <a:rPr lang="sv-SE" altLang="en-US" sz="2400" dirty="0"/>
              <a:t>Haibin Huang</a:t>
            </a:r>
            <a:r>
              <a:rPr lang="sv-SE" altLang="en-US" sz="2400" baseline="30000" dirty="0"/>
              <a:t>1		</a:t>
            </a:r>
            <a:r>
              <a:rPr lang="sv-SE" altLang="en-US" sz="2400" dirty="0"/>
              <a:t>Evangelos Kalogerakis</a:t>
            </a:r>
            <a:r>
              <a:rPr lang="sv-SE" altLang="en-US" sz="2400" baseline="30000" dirty="0"/>
              <a:t>1</a:t>
            </a:r>
            <a:r>
              <a:rPr lang="sv-SE" altLang="en-US" sz="2400" dirty="0"/>
              <a:t>	Siddhartha Chaudhuri</a:t>
            </a:r>
            <a:r>
              <a:rPr lang="sv-SE" altLang="en-US" sz="2400" baseline="30000" dirty="0"/>
              <a:t>2,3</a:t>
            </a:r>
            <a:endParaRPr lang="en-US" altLang="en-US" sz="2400" baseline="30000" dirty="0"/>
          </a:p>
          <a:p>
            <a:pPr marL="0" indent="0" algn="ctr">
              <a:buNone/>
            </a:pPr>
            <a:r>
              <a:rPr lang="sv-SE" altLang="en-US" sz="2400" dirty="0"/>
              <a:t>Duygu Ceylan</a:t>
            </a:r>
            <a:r>
              <a:rPr lang="sv-SE" altLang="en-US" sz="2400" baseline="30000" dirty="0"/>
              <a:t>3</a:t>
            </a:r>
            <a:r>
              <a:rPr lang="sv-SE" altLang="en-US" sz="2400" dirty="0"/>
              <a:t>		Vladimir  G. Kim</a:t>
            </a:r>
            <a:r>
              <a:rPr lang="sv-SE" altLang="en-US" sz="2400" baseline="30000" dirty="0"/>
              <a:t>3</a:t>
            </a:r>
            <a:r>
              <a:rPr lang="sv-SE" altLang="en-US" sz="2400" dirty="0"/>
              <a:t>	Ersin Yumer</a:t>
            </a:r>
            <a:r>
              <a:rPr lang="sv-SE" altLang="en-US" sz="2400" baseline="30000" dirty="0"/>
              <a:t>3</a:t>
            </a:r>
            <a:endParaRPr lang="en-US" altLang="en-US" sz="2400" baseline="30000" dirty="0"/>
          </a:p>
          <a:p>
            <a:pPr marL="0" indent="0" algn="ctr" eaLnBrk="1" hangingPunct="1">
              <a:buFont typeface="Arial" panose="020B0604020202020204" pitchFamily="34" charset="0"/>
              <a:buNone/>
            </a:pPr>
            <a:r>
              <a:rPr lang="en-US" altLang="en-US" sz="2400" i="1" baseline="30000" dirty="0">
                <a:solidFill>
                  <a:schemeClr val="tx1">
                    <a:lumMod val="65000"/>
                    <a:lumOff val="35000"/>
                  </a:schemeClr>
                </a:solidFill>
              </a:rPr>
              <a:t>1</a:t>
            </a:r>
            <a:r>
              <a:rPr lang="en-US" altLang="en-US" sz="2400" i="1" dirty="0">
                <a:solidFill>
                  <a:schemeClr val="tx1">
                    <a:lumMod val="65000"/>
                    <a:lumOff val="35000"/>
                  </a:schemeClr>
                </a:solidFill>
              </a:rPr>
              <a:t>University of Massachusetts Amherst	</a:t>
            </a:r>
            <a:r>
              <a:rPr lang="en-US" altLang="en-US" sz="2400" i="1" baseline="30000" dirty="0">
                <a:solidFill>
                  <a:schemeClr val="tx1">
                    <a:lumMod val="65000"/>
                    <a:lumOff val="35000"/>
                  </a:schemeClr>
                </a:solidFill>
              </a:rPr>
              <a:t>2</a:t>
            </a:r>
            <a:r>
              <a:rPr lang="en-US" altLang="en-US" sz="2400" i="1" dirty="0">
                <a:solidFill>
                  <a:schemeClr val="tx1">
                    <a:lumMod val="65000"/>
                    <a:lumOff val="35000"/>
                  </a:schemeClr>
                </a:solidFill>
              </a:rPr>
              <a:t>IIT Bombay	          </a:t>
            </a:r>
            <a:r>
              <a:rPr lang="en-US" altLang="en-US" sz="2400" i="1" baseline="30000" dirty="0">
                <a:solidFill>
                  <a:schemeClr val="tx1">
                    <a:lumMod val="65000"/>
                    <a:lumOff val="35000"/>
                  </a:schemeClr>
                </a:solidFill>
              </a:rPr>
              <a:t>3</a:t>
            </a:r>
            <a:r>
              <a:rPr lang="en-US" altLang="en-US" sz="2400" i="1" dirty="0">
                <a:solidFill>
                  <a:schemeClr val="tx1">
                    <a:lumMod val="65000"/>
                    <a:lumOff val="35000"/>
                  </a:schemeClr>
                </a:solidFill>
              </a:rPr>
              <a:t>Adobe Research</a:t>
            </a:r>
          </a:p>
        </p:txBody>
      </p:sp>
      <p:sp>
        <p:nvSpPr>
          <p:cNvPr id="8" name="TextBox 7"/>
          <p:cNvSpPr txBox="1"/>
          <p:nvPr/>
        </p:nvSpPr>
        <p:spPr>
          <a:xfrm>
            <a:off x="1126856" y="2850056"/>
            <a:ext cx="2761653" cy="430887"/>
          </a:xfrm>
          <a:prstGeom prst="rect">
            <a:avLst/>
          </a:prstGeom>
          <a:solidFill>
            <a:schemeClr val="bg2"/>
          </a:solidFill>
        </p:spPr>
        <p:txBody>
          <a:bodyPr wrap="square" rtlCol="0">
            <a:spAutoFit/>
          </a:bodyPr>
          <a:lstStyle/>
          <a:p>
            <a:pPr algn="ctr"/>
            <a:r>
              <a:rPr lang="en-US" sz="2200" b="1" dirty="0"/>
              <a:t>LMVCNN network</a:t>
            </a:r>
          </a:p>
        </p:txBody>
      </p:sp>
      <p:sp>
        <p:nvSpPr>
          <p:cNvPr id="11" name="TextBox 10"/>
          <p:cNvSpPr txBox="1"/>
          <p:nvPr/>
        </p:nvSpPr>
        <p:spPr>
          <a:xfrm>
            <a:off x="5462976" y="2720808"/>
            <a:ext cx="2949018" cy="400110"/>
          </a:xfrm>
          <a:prstGeom prst="rect">
            <a:avLst/>
          </a:prstGeom>
          <a:noFill/>
        </p:spPr>
        <p:txBody>
          <a:bodyPr wrap="square" rtlCol="0">
            <a:spAutoFit/>
          </a:bodyPr>
          <a:lstStyle/>
          <a:p>
            <a:pPr algn="ctr"/>
            <a:r>
              <a:rPr lang="en-US" sz="2000" b="1" dirty="0" err="1">
                <a:solidFill>
                  <a:schemeClr val="accent1">
                    <a:lumMod val="50000"/>
                  </a:schemeClr>
                </a:solidFill>
              </a:rPr>
              <a:t>Keypoint</a:t>
            </a:r>
            <a:r>
              <a:rPr lang="en-US" sz="2000" b="1" dirty="0">
                <a:solidFill>
                  <a:schemeClr val="accent1">
                    <a:lumMod val="50000"/>
                  </a:schemeClr>
                </a:solidFill>
              </a:rPr>
              <a:t> matching</a:t>
            </a:r>
          </a:p>
        </p:txBody>
      </p:sp>
      <p:sp>
        <p:nvSpPr>
          <p:cNvPr id="12" name="TextBox 11"/>
          <p:cNvSpPr txBox="1"/>
          <p:nvPr/>
        </p:nvSpPr>
        <p:spPr>
          <a:xfrm>
            <a:off x="8268678" y="2725002"/>
            <a:ext cx="2949018" cy="400110"/>
          </a:xfrm>
          <a:prstGeom prst="rect">
            <a:avLst/>
          </a:prstGeom>
          <a:noFill/>
        </p:spPr>
        <p:txBody>
          <a:bodyPr wrap="square" rtlCol="0">
            <a:spAutoFit/>
          </a:bodyPr>
          <a:lstStyle/>
          <a:p>
            <a:pPr algn="ctr"/>
            <a:r>
              <a:rPr lang="en-US" sz="2000" b="1" dirty="0">
                <a:solidFill>
                  <a:schemeClr val="accent1">
                    <a:lumMod val="50000"/>
                  </a:schemeClr>
                </a:solidFill>
              </a:rPr>
              <a:t>Affordance prediction</a:t>
            </a:r>
          </a:p>
        </p:txBody>
      </p:sp>
      <p:sp>
        <p:nvSpPr>
          <p:cNvPr id="13" name="TextBox 12"/>
          <p:cNvSpPr txBox="1"/>
          <p:nvPr/>
        </p:nvSpPr>
        <p:spPr>
          <a:xfrm>
            <a:off x="5425103" y="4093098"/>
            <a:ext cx="2949018" cy="400110"/>
          </a:xfrm>
          <a:prstGeom prst="rect">
            <a:avLst/>
          </a:prstGeom>
          <a:noFill/>
        </p:spPr>
        <p:txBody>
          <a:bodyPr wrap="square" rtlCol="0">
            <a:spAutoFit/>
          </a:bodyPr>
          <a:lstStyle/>
          <a:p>
            <a:pPr algn="ctr"/>
            <a:r>
              <a:rPr lang="en-US" sz="2000" b="1" dirty="0">
                <a:solidFill>
                  <a:schemeClr val="accent1">
                    <a:lumMod val="50000"/>
                  </a:schemeClr>
                </a:solidFill>
              </a:rPr>
              <a:t>Scan-to-shape matching</a:t>
            </a:r>
          </a:p>
        </p:txBody>
      </p:sp>
      <p:sp>
        <p:nvSpPr>
          <p:cNvPr id="14" name="TextBox 13"/>
          <p:cNvSpPr txBox="1"/>
          <p:nvPr/>
        </p:nvSpPr>
        <p:spPr>
          <a:xfrm>
            <a:off x="8227262" y="4067032"/>
            <a:ext cx="2949018" cy="400110"/>
          </a:xfrm>
          <a:prstGeom prst="rect">
            <a:avLst/>
          </a:prstGeom>
          <a:noFill/>
        </p:spPr>
        <p:txBody>
          <a:bodyPr wrap="square" rtlCol="0">
            <a:spAutoFit/>
          </a:bodyPr>
          <a:lstStyle/>
          <a:p>
            <a:pPr algn="ctr"/>
            <a:r>
              <a:rPr lang="en-US" sz="2000" b="1" dirty="0">
                <a:solidFill>
                  <a:schemeClr val="accent1">
                    <a:lumMod val="50000"/>
                  </a:schemeClr>
                </a:solidFill>
              </a:rPr>
              <a:t>Segmentation</a:t>
            </a:r>
          </a:p>
        </p:txBody>
      </p:sp>
    </p:spTree>
    <p:extLst>
      <p:ext uri="{BB962C8B-B14F-4D97-AF65-F5344CB8AC3E}">
        <p14:creationId xmlns:p14="http://schemas.microsoft.com/office/powerpoint/2010/main" val="1259654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A09812F-D979-4ED1-8A3A-6EF4C0A57038}"/>
              </a:ext>
            </a:extLst>
          </p:cNvPr>
          <p:cNvSpPr txBox="1">
            <a:spLocks/>
          </p:cNvSpPr>
          <p:nvPr/>
        </p:nvSpPr>
        <p:spPr>
          <a:xfrm>
            <a:off x="304800" y="1391429"/>
            <a:ext cx="117983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t>Low-level geometric cues not informative enough to yield </a:t>
            </a:r>
            <a:r>
              <a:rPr lang="en-US" sz="2600" dirty="0">
                <a:solidFill>
                  <a:srgbClr val="FF0000"/>
                </a:solidFill>
              </a:rPr>
              <a:t>semantic-aware descriptors</a:t>
            </a:r>
          </a:p>
          <a:p>
            <a:pPr marL="0" indent="0">
              <a:buFont typeface="Arial" panose="020B0604020202020204" pitchFamily="34" charset="0"/>
              <a:buNone/>
            </a:pPr>
            <a:endParaRPr lang="en-US" sz="1600" dirty="0">
              <a:solidFill>
                <a:srgbClr val="FF0000"/>
              </a:solidFill>
            </a:endParaRPr>
          </a:p>
          <a:p>
            <a:pPr marL="0" indent="0">
              <a:buNone/>
            </a:pPr>
            <a:r>
              <a:rPr lang="en-US" sz="2600" dirty="0"/>
              <a:t>Large</a:t>
            </a:r>
            <a:r>
              <a:rPr lang="en-US" sz="2600" dirty="0">
                <a:solidFill>
                  <a:srgbClr val="FF0000"/>
                </a:solidFill>
              </a:rPr>
              <a:t> structural &amp; geometric variability </a:t>
            </a:r>
            <a:r>
              <a:rPr lang="en-US" sz="2600" dirty="0"/>
              <a:t>across objects, mainly man-made objects</a:t>
            </a:r>
          </a:p>
          <a:p>
            <a:pPr marL="0" indent="0">
              <a:buFont typeface="Arial" panose="020B0604020202020204" pitchFamily="34" charset="0"/>
              <a:buNone/>
            </a:pPr>
            <a:br>
              <a:rPr lang="en-US" sz="2600" dirty="0">
                <a:solidFill>
                  <a:srgbClr val="FF0000"/>
                </a:solidFill>
              </a:rPr>
            </a:br>
            <a:endParaRPr lang="en-US" sz="2600" dirty="0">
              <a:solidFill>
                <a:srgbClr val="FF0000"/>
              </a:solidFill>
            </a:endParaRPr>
          </a:p>
          <a:p>
            <a:pPr marL="0" indent="0">
              <a:buFont typeface="Arial" panose="020B0604020202020204" pitchFamily="34" charset="0"/>
              <a:buNone/>
            </a:pPr>
            <a:endParaRPr lang="en-US" sz="2600" dirty="0">
              <a:solidFill>
                <a:srgbClr val="FF0000"/>
              </a:solidFill>
            </a:endParaRPr>
          </a:p>
        </p:txBody>
      </p:sp>
      <p:sp>
        <p:nvSpPr>
          <p:cNvPr id="2" name="Title 1"/>
          <p:cNvSpPr>
            <a:spLocks noGrp="1"/>
          </p:cNvSpPr>
          <p:nvPr>
            <p:ph type="title"/>
          </p:nvPr>
        </p:nvSpPr>
        <p:spPr/>
        <p:txBody>
          <a:bodyPr/>
          <a:lstStyle/>
          <a:p>
            <a:r>
              <a:rPr lang="en-US" dirty="0"/>
              <a:t>Challenges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651" y="2716992"/>
            <a:ext cx="7824698" cy="361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271826" y="6334118"/>
            <a:ext cx="39201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01638" indent="-401638" algn="ctr">
              <a:buSzPct val="75000"/>
            </a:pPr>
            <a:r>
              <a:rPr lang="en-US" sz="2000" b="1" dirty="0">
                <a:solidFill>
                  <a:schemeClr val="accent1"/>
                </a:solidFill>
              </a:rPr>
              <a:t>Models from </a:t>
            </a:r>
            <a:r>
              <a:rPr lang="en-US" sz="2000" b="1" dirty="0" err="1">
                <a:solidFill>
                  <a:schemeClr val="accent1"/>
                </a:solidFill>
              </a:rPr>
              <a:t>Dosch</a:t>
            </a:r>
            <a:r>
              <a:rPr lang="en-US" sz="2000" b="1" dirty="0">
                <a:solidFill>
                  <a:schemeClr val="accent1"/>
                </a:solidFill>
              </a:rPr>
              <a:t> Design</a:t>
            </a:r>
          </a:p>
        </p:txBody>
      </p:sp>
    </p:spTree>
    <p:extLst>
      <p:ext uri="{BB962C8B-B14F-4D97-AF65-F5344CB8AC3E}">
        <p14:creationId xmlns:p14="http://schemas.microsoft.com/office/powerpoint/2010/main" val="3681729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1779C61-36A6-43C0-8BFB-2CCC8B700603}"/>
              </a:ext>
            </a:extLst>
          </p:cNvPr>
          <p:cNvSpPr txBox="1">
            <a:spLocks/>
          </p:cNvSpPr>
          <p:nvPr/>
        </p:nvSpPr>
        <p:spPr>
          <a:xfrm>
            <a:off x="304800" y="1391429"/>
            <a:ext cx="117983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t>Low-level geometric cues not informative enough to yield </a:t>
            </a:r>
            <a:r>
              <a:rPr lang="en-US" sz="2600" dirty="0">
                <a:solidFill>
                  <a:srgbClr val="FF0000"/>
                </a:solidFill>
              </a:rPr>
              <a:t>semantic-aware descriptors</a:t>
            </a:r>
          </a:p>
          <a:p>
            <a:pPr marL="0" indent="0">
              <a:buFont typeface="Arial" panose="020B0604020202020204" pitchFamily="34" charset="0"/>
              <a:buNone/>
            </a:pPr>
            <a:endParaRPr lang="en-US" sz="1600" dirty="0">
              <a:solidFill>
                <a:srgbClr val="FF0000"/>
              </a:solidFill>
            </a:endParaRPr>
          </a:p>
          <a:p>
            <a:pPr marL="0" indent="0">
              <a:buNone/>
            </a:pPr>
            <a:r>
              <a:rPr lang="en-US" sz="2600" dirty="0"/>
              <a:t>Large</a:t>
            </a:r>
            <a:r>
              <a:rPr lang="en-US" sz="2600" dirty="0">
                <a:solidFill>
                  <a:srgbClr val="FF0000"/>
                </a:solidFill>
              </a:rPr>
              <a:t> structural &amp; geometric variability </a:t>
            </a:r>
            <a:r>
              <a:rPr lang="en-US" sz="2600" dirty="0"/>
              <a:t>across objects, mainly man-made objects</a:t>
            </a:r>
          </a:p>
          <a:p>
            <a:pPr marL="0" indent="0">
              <a:buNone/>
            </a:pPr>
            <a:endParaRPr lang="en-US" sz="1600" dirty="0"/>
          </a:p>
          <a:p>
            <a:pPr marL="0" indent="0">
              <a:buNone/>
            </a:pPr>
            <a:r>
              <a:rPr lang="en-US" sz="2600" dirty="0"/>
              <a:t>Generalize to </a:t>
            </a:r>
            <a:r>
              <a:rPr lang="en-US" sz="2600" dirty="0">
                <a:solidFill>
                  <a:srgbClr val="FF0000"/>
                </a:solidFill>
              </a:rPr>
              <a:t>novel object categories </a:t>
            </a:r>
            <a:r>
              <a:rPr lang="en-US" sz="2600" dirty="0"/>
              <a:t>not seen during training</a:t>
            </a:r>
          </a:p>
          <a:p>
            <a:pPr marL="0" indent="0">
              <a:buNone/>
            </a:pPr>
            <a:endParaRPr lang="en-US" sz="2600" dirty="0"/>
          </a:p>
          <a:p>
            <a:pPr marL="0" indent="0">
              <a:buFont typeface="Arial" panose="020B0604020202020204" pitchFamily="34" charset="0"/>
              <a:buNone/>
            </a:pPr>
            <a:br>
              <a:rPr lang="en-US" sz="2600" dirty="0">
                <a:solidFill>
                  <a:srgbClr val="FF0000"/>
                </a:solidFill>
              </a:rPr>
            </a:br>
            <a:endParaRPr lang="en-US" sz="2600" dirty="0">
              <a:solidFill>
                <a:srgbClr val="FF0000"/>
              </a:solidFill>
            </a:endParaRPr>
          </a:p>
          <a:p>
            <a:pPr marL="0" indent="0">
              <a:buFont typeface="Arial" panose="020B0604020202020204" pitchFamily="34" charset="0"/>
              <a:buNone/>
            </a:pPr>
            <a:endParaRPr lang="en-US" sz="2600" dirty="0">
              <a:solidFill>
                <a:srgbClr val="FF0000"/>
              </a:solidFill>
            </a:endParaRPr>
          </a:p>
        </p:txBody>
      </p:sp>
      <p:sp>
        <p:nvSpPr>
          <p:cNvPr id="2" name="Title 1"/>
          <p:cNvSpPr>
            <a:spLocks noGrp="1"/>
          </p:cNvSpPr>
          <p:nvPr>
            <p:ph type="title"/>
          </p:nvPr>
        </p:nvSpPr>
        <p:spPr/>
        <p:txBody>
          <a:bodyPr/>
          <a:lstStyle/>
          <a:p>
            <a:r>
              <a:rPr lang="en-US" dirty="0"/>
              <a:t>Challenges</a:t>
            </a:r>
          </a:p>
        </p:txBody>
      </p:sp>
      <p:pic>
        <p:nvPicPr>
          <p:cNvPr id="7" name="Picture 6"/>
          <p:cNvPicPr>
            <a:picLocks noChangeAspect="1"/>
          </p:cNvPicPr>
          <p:nvPr/>
        </p:nvPicPr>
        <p:blipFill>
          <a:blip r:embed="rId3"/>
          <a:stretch>
            <a:fillRect/>
          </a:stretch>
        </p:blipFill>
        <p:spPr>
          <a:xfrm>
            <a:off x="509143" y="4146264"/>
            <a:ext cx="4956495" cy="1197972"/>
          </a:xfrm>
          <a:prstGeom prst="rect">
            <a:avLst/>
          </a:prstGeom>
        </p:spPr>
      </p:pic>
      <p:pic>
        <p:nvPicPr>
          <p:cNvPr id="8" name="Picture 7"/>
          <p:cNvPicPr>
            <a:picLocks noChangeAspect="1"/>
          </p:cNvPicPr>
          <p:nvPr/>
        </p:nvPicPr>
        <p:blipFill>
          <a:blip r:embed="rId4"/>
          <a:stretch>
            <a:fillRect/>
          </a:stretch>
        </p:blipFill>
        <p:spPr>
          <a:xfrm>
            <a:off x="6040868" y="3948679"/>
            <a:ext cx="5608644" cy="1593142"/>
          </a:xfrm>
          <a:prstGeom prst="rect">
            <a:avLst/>
          </a:prstGeom>
        </p:spPr>
      </p:pic>
      <p:sp>
        <p:nvSpPr>
          <p:cNvPr id="9" name="Rectangle 8"/>
          <p:cNvSpPr/>
          <p:nvPr/>
        </p:nvSpPr>
        <p:spPr>
          <a:xfrm>
            <a:off x="827714" y="5456213"/>
            <a:ext cx="10786465" cy="523220"/>
          </a:xfrm>
          <a:prstGeom prst="rect">
            <a:avLst/>
          </a:prstGeom>
        </p:spPr>
        <p:txBody>
          <a:bodyPr wrap="square">
            <a:spAutoFit/>
          </a:bodyPr>
          <a:lstStyle/>
          <a:p>
            <a:pPr algn="ctr"/>
            <a:r>
              <a:rPr lang="en-US" sz="2800" b="1" dirty="0">
                <a:solidFill>
                  <a:srgbClr val="0070C0"/>
                </a:solidFill>
                <a:latin typeface="Calibri" panose="020F0502020204030204" pitchFamily="34" charset="0"/>
              </a:rPr>
              <a:t>e.g., train on airplanes                                test descriptors on helicopters</a:t>
            </a:r>
          </a:p>
        </p:txBody>
      </p:sp>
      <p:sp>
        <p:nvSpPr>
          <p:cNvPr id="10" name="Right Arrow 9"/>
          <p:cNvSpPr/>
          <p:nvPr/>
        </p:nvSpPr>
        <p:spPr>
          <a:xfrm>
            <a:off x="5445958" y="4606158"/>
            <a:ext cx="923977" cy="457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955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pic>
        <p:nvPicPr>
          <p:cNvPr id="4" name="Picture 3"/>
          <p:cNvPicPr>
            <a:picLocks noChangeAspect="1"/>
          </p:cNvPicPr>
          <p:nvPr/>
        </p:nvPicPr>
        <p:blipFill>
          <a:blip r:embed="rId3"/>
          <a:stretch>
            <a:fillRect/>
          </a:stretch>
        </p:blipFill>
        <p:spPr>
          <a:xfrm>
            <a:off x="5860770" y="3834762"/>
            <a:ext cx="5967706" cy="2293814"/>
          </a:xfrm>
          <a:prstGeom prst="rect">
            <a:avLst/>
          </a:prstGeom>
        </p:spPr>
      </p:pic>
      <p:sp>
        <p:nvSpPr>
          <p:cNvPr id="11" name="Rectangle 10"/>
          <p:cNvSpPr/>
          <p:nvPr/>
        </p:nvSpPr>
        <p:spPr>
          <a:xfrm>
            <a:off x="5035968" y="5995931"/>
            <a:ext cx="7617309" cy="461665"/>
          </a:xfrm>
          <a:prstGeom prst="rect">
            <a:avLst/>
          </a:prstGeom>
        </p:spPr>
        <p:txBody>
          <a:bodyPr wrap="square">
            <a:spAutoFit/>
          </a:bodyPr>
          <a:lstStyle/>
          <a:p>
            <a:pPr algn="ctr"/>
            <a:r>
              <a:rPr lang="en-US" sz="2400" dirty="0">
                <a:solidFill>
                  <a:srgbClr val="002060"/>
                </a:solidFill>
                <a:latin typeface="Calibri" panose="020F0502020204030204" pitchFamily="34" charset="0"/>
                <a:ea typeface="Helvetica" panose="020B0604020202020204" pitchFamily="34" charset="0"/>
                <a:cs typeface="Helvetica" panose="020B0604020202020204" pitchFamily="34" charset="0"/>
              </a:rPr>
              <a:t>Noisy scan   	     3D model  	       Partial Scan</a:t>
            </a:r>
          </a:p>
        </p:txBody>
      </p:sp>
      <p:sp>
        <p:nvSpPr>
          <p:cNvPr id="8" name="Content Placeholder 2">
            <a:extLst>
              <a:ext uri="{FF2B5EF4-FFF2-40B4-BE49-F238E27FC236}">
                <a16:creationId xmlns:a16="http://schemas.microsoft.com/office/drawing/2014/main" id="{EE67313B-E2C5-44A9-B1FB-BFF8FAB570B9}"/>
              </a:ext>
            </a:extLst>
          </p:cNvPr>
          <p:cNvSpPr txBox="1">
            <a:spLocks/>
          </p:cNvSpPr>
          <p:nvPr/>
        </p:nvSpPr>
        <p:spPr>
          <a:xfrm>
            <a:off x="304800" y="1391429"/>
            <a:ext cx="117983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t>Low-level geometric cues not informative enough to yield </a:t>
            </a:r>
            <a:r>
              <a:rPr lang="en-US" sz="2600" dirty="0">
                <a:solidFill>
                  <a:srgbClr val="FF0000"/>
                </a:solidFill>
              </a:rPr>
              <a:t>semantic-aware descriptors</a:t>
            </a:r>
          </a:p>
          <a:p>
            <a:pPr marL="0" indent="0">
              <a:buFont typeface="Arial" panose="020B0604020202020204" pitchFamily="34" charset="0"/>
              <a:buNone/>
            </a:pPr>
            <a:endParaRPr lang="en-US" sz="1600" dirty="0">
              <a:solidFill>
                <a:srgbClr val="FF0000"/>
              </a:solidFill>
            </a:endParaRPr>
          </a:p>
          <a:p>
            <a:pPr marL="0" indent="0">
              <a:buNone/>
            </a:pPr>
            <a:r>
              <a:rPr lang="en-US" sz="2600" dirty="0"/>
              <a:t>Large</a:t>
            </a:r>
            <a:r>
              <a:rPr lang="en-US" sz="2600" dirty="0">
                <a:solidFill>
                  <a:srgbClr val="FF0000"/>
                </a:solidFill>
              </a:rPr>
              <a:t> structural &amp; geometric variability </a:t>
            </a:r>
            <a:r>
              <a:rPr lang="en-US" sz="2600" dirty="0"/>
              <a:t>across objects, mainly man-made objects</a:t>
            </a:r>
          </a:p>
          <a:p>
            <a:pPr marL="0" indent="0">
              <a:buNone/>
            </a:pPr>
            <a:endParaRPr lang="en-US" sz="1600" dirty="0"/>
          </a:p>
          <a:p>
            <a:pPr marL="0" indent="0">
              <a:buNone/>
            </a:pPr>
            <a:r>
              <a:rPr lang="en-US" sz="2600" dirty="0"/>
              <a:t>Generalize to </a:t>
            </a:r>
            <a:r>
              <a:rPr lang="en-US" sz="2600" dirty="0">
                <a:solidFill>
                  <a:srgbClr val="FF0000"/>
                </a:solidFill>
              </a:rPr>
              <a:t>novel object categories </a:t>
            </a:r>
            <a:r>
              <a:rPr lang="en-US" sz="2600" dirty="0"/>
              <a:t>not seen during training</a:t>
            </a:r>
          </a:p>
          <a:p>
            <a:pPr marL="0" indent="0">
              <a:buNone/>
            </a:pPr>
            <a:endParaRPr lang="en-US" sz="2600" dirty="0"/>
          </a:p>
          <a:p>
            <a:pPr marL="0" indent="0">
              <a:buNone/>
            </a:pPr>
            <a:r>
              <a:rPr lang="en-US" sz="2600" dirty="0">
                <a:solidFill>
                  <a:srgbClr val="FF0000"/>
                </a:solidFill>
              </a:rPr>
              <a:t>Robustness</a:t>
            </a:r>
            <a:r>
              <a:rPr lang="en-US" sz="2600" dirty="0"/>
              <a:t> to noise and missing data</a:t>
            </a:r>
          </a:p>
          <a:p>
            <a:pPr marL="0" indent="0">
              <a:buNone/>
            </a:pPr>
            <a:endParaRPr lang="en-US" sz="2600" dirty="0"/>
          </a:p>
          <a:p>
            <a:pPr marL="0" indent="0">
              <a:buFont typeface="Arial" panose="020B0604020202020204" pitchFamily="34" charset="0"/>
              <a:buNone/>
            </a:pPr>
            <a:br>
              <a:rPr lang="en-US" sz="2600" dirty="0">
                <a:solidFill>
                  <a:srgbClr val="FF0000"/>
                </a:solidFill>
              </a:rPr>
            </a:br>
            <a:endParaRPr lang="en-US" sz="2600" dirty="0">
              <a:solidFill>
                <a:srgbClr val="FF0000"/>
              </a:solidFill>
            </a:endParaRPr>
          </a:p>
          <a:p>
            <a:pPr marL="0" indent="0">
              <a:buFont typeface="Arial" panose="020B0604020202020204" pitchFamily="34" charset="0"/>
              <a:buNone/>
            </a:pPr>
            <a:endParaRPr lang="en-US" sz="2600" dirty="0">
              <a:solidFill>
                <a:srgbClr val="FF0000"/>
              </a:solidFill>
            </a:endParaRPr>
          </a:p>
        </p:txBody>
      </p:sp>
    </p:spTree>
    <p:extLst>
      <p:ext uri="{BB962C8B-B14F-4D97-AF65-F5344CB8AC3E}">
        <p14:creationId xmlns:p14="http://schemas.microsoft.com/office/powerpoint/2010/main" val="2060549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545" y="1517515"/>
            <a:ext cx="11468911" cy="5194570"/>
          </a:xfrm>
        </p:spPr>
        <p:txBody>
          <a:bodyPr>
            <a:normAutofit/>
          </a:bodyPr>
          <a:lstStyle/>
          <a:p>
            <a:pPr marL="0" indent="0">
              <a:buNone/>
            </a:pPr>
            <a:r>
              <a:rPr lang="en-US" sz="2600" dirty="0">
                <a:solidFill>
                  <a:schemeClr val="tx1">
                    <a:lumMod val="95000"/>
                    <a:lumOff val="5000"/>
                  </a:schemeClr>
                </a:solidFill>
                <a:latin typeface="Calibri" panose="020F0502020204030204" pitchFamily="34" charset="0"/>
              </a:rPr>
              <a:t>Hand-tuned geometric descriptors</a:t>
            </a:r>
            <a:br>
              <a:rPr lang="en-US" sz="2600" dirty="0">
                <a:solidFill>
                  <a:schemeClr val="tx1">
                    <a:lumMod val="95000"/>
                    <a:lumOff val="5000"/>
                  </a:schemeClr>
                </a:solidFill>
                <a:latin typeface="Calibri" panose="020F0502020204030204" pitchFamily="34" charset="0"/>
              </a:rPr>
            </a:br>
            <a:r>
              <a:rPr lang="en-US" sz="2600" dirty="0">
                <a:solidFill>
                  <a:schemeClr val="tx1">
                    <a:lumMod val="95000"/>
                    <a:lumOff val="5000"/>
                  </a:schemeClr>
                </a:solidFill>
                <a:latin typeface="Calibri" panose="020F0502020204030204" pitchFamily="34" charset="0"/>
              </a:rPr>
              <a:t>see </a:t>
            </a:r>
            <a:r>
              <a:rPr lang="en-US" sz="2600" b="1" dirty="0">
                <a:solidFill>
                  <a:schemeClr val="tx2"/>
                </a:solidFill>
              </a:rPr>
              <a:t>Xu et al. EG STAR ‘16</a:t>
            </a:r>
          </a:p>
          <a:p>
            <a:pPr marL="0" indent="0">
              <a:buNone/>
            </a:pPr>
            <a:endParaRPr lang="en-US" sz="1400" b="1" dirty="0">
              <a:solidFill>
                <a:schemeClr val="tx2"/>
              </a:solidFill>
              <a:latin typeface="Calibri" panose="020F0502020204030204" pitchFamily="34" charset="0"/>
            </a:endParaRPr>
          </a:p>
          <a:p>
            <a:pPr marL="0" indent="0" algn="ctr">
              <a:buNone/>
            </a:pPr>
            <a:endParaRPr lang="en-US" sz="100" b="1" dirty="0">
              <a:latin typeface="Calibri" panose="020F050202020403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5000" y="1391485"/>
            <a:ext cx="1379777" cy="103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3678" y="1381757"/>
            <a:ext cx="1425709" cy="1073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1276" y="1391485"/>
            <a:ext cx="1379777" cy="103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890755" y="2338348"/>
            <a:ext cx="1312219" cy="430887"/>
          </a:xfrm>
          <a:prstGeom prst="rect">
            <a:avLst/>
          </a:prstGeom>
        </p:spPr>
        <p:txBody>
          <a:bodyPr wrap="square">
            <a:spAutoFit/>
          </a:bodyPr>
          <a:lstStyle/>
          <a:p>
            <a:pPr algn="ctr"/>
            <a:r>
              <a:rPr lang="en-US" sz="2200" b="1" dirty="0">
                <a:solidFill>
                  <a:schemeClr val="accent4">
                    <a:lumMod val="50000"/>
                  </a:schemeClr>
                </a:solidFill>
              </a:rPr>
              <a:t>curvature</a:t>
            </a:r>
          </a:p>
        </p:txBody>
      </p:sp>
      <p:sp>
        <p:nvSpPr>
          <p:cNvPr id="9" name="Rectangle 8"/>
          <p:cNvSpPr/>
          <p:nvPr/>
        </p:nvSpPr>
        <p:spPr>
          <a:xfrm>
            <a:off x="8219668" y="2398640"/>
            <a:ext cx="1998625" cy="369973"/>
          </a:xfrm>
          <a:prstGeom prst="rect">
            <a:avLst/>
          </a:prstGeom>
        </p:spPr>
        <p:txBody>
          <a:bodyPr wrap="none">
            <a:spAutoFit/>
          </a:bodyPr>
          <a:lstStyle/>
          <a:p>
            <a:pPr algn="ctr">
              <a:lnSpc>
                <a:spcPct val="80000"/>
              </a:lnSpc>
              <a:buFont typeface="Arial" charset="0"/>
              <a:buNone/>
            </a:pPr>
            <a:r>
              <a:rPr lang="en-US" sz="2200" b="1" dirty="0">
                <a:solidFill>
                  <a:schemeClr val="accent4">
                    <a:lumMod val="50000"/>
                  </a:schemeClr>
                </a:solidFill>
              </a:rPr>
              <a:t>shape contexts</a:t>
            </a:r>
          </a:p>
        </p:txBody>
      </p:sp>
      <p:sp>
        <p:nvSpPr>
          <p:cNvPr id="10" name="Rectangle 9"/>
          <p:cNvSpPr/>
          <p:nvPr/>
        </p:nvSpPr>
        <p:spPr>
          <a:xfrm>
            <a:off x="10434488" y="2337726"/>
            <a:ext cx="1119794" cy="430887"/>
          </a:xfrm>
          <a:prstGeom prst="rect">
            <a:avLst/>
          </a:prstGeom>
        </p:spPr>
        <p:txBody>
          <a:bodyPr wrap="none">
            <a:spAutoFit/>
          </a:bodyPr>
          <a:lstStyle/>
          <a:p>
            <a:pPr algn="ctr"/>
            <a:r>
              <a:rPr lang="en-US" sz="2200" b="1" dirty="0">
                <a:solidFill>
                  <a:schemeClr val="accent4">
                    <a:lumMod val="50000"/>
                  </a:schemeClr>
                </a:solidFill>
              </a:rPr>
              <a:t>intrinsic</a:t>
            </a:r>
          </a:p>
        </p:txBody>
      </p:sp>
      <p:sp>
        <p:nvSpPr>
          <p:cNvPr id="7" name="Title 6"/>
          <p:cNvSpPr>
            <a:spLocks noGrp="1"/>
          </p:cNvSpPr>
          <p:nvPr>
            <p:ph type="title"/>
          </p:nvPr>
        </p:nvSpPr>
        <p:spPr/>
        <p:txBody>
          <a:bodyPr/>
          <a:lstStyle/>
          <a:p>
            <a:r>
              <a:rPr lang="en-US" dirty="0"/>
              <a:t>Related work</a:t>
            </a:r>
          </a:p>
        </p:txBody>
      </p:sp>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3393" y="1307507"/>
            <a:ext cx="1457781" cy="10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97098" y="2346271"/>
            <a:ext cx="1312219" cy="430887"/>
          </a:xfrm>
          <a:prstGeom prst="rect">
            <a:avLst/>
          </a:prstGeom>
        </p:spPr>
        <p:txBody>
          <a:bodyPr wrap="square">
            <a:spAutoFit/>
          </a:bodyPr>
          <a:lstStyle/>
          <a:p>
            <a:pPr algn="ctr"/>
            <a:r>
              <a:rPr lang="en-US" sz="2200" b="1" dirty="0">
                <a:solidFill>
                  <a:schemeClr val="accent4">
                    <a:lumMod val="50000"/>
                  </a:schemeClr>
                </a:solidFill>
              </a:rPr>
              <a:t>PCA</a:t>
            </a:r>
          </a:p>
        </p:txBody>
      </p:sp>
    </p:spTree>
    <p:extLst>
      <p:ext uri="{BB962C8B-B14F-4D97-AF65-F5344CB8AC3E}">
        <p14:creationId xmlns:p14="http://schemas.microsoft.com/office/powerpoint/2010/main" val="2625748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545" y="1517515"/>
            <a:ext cx="11764937" cy="5194570"/>
          </a:xfrm>
        </p:spPr>
        <p:txBody>
          <a:bodyPr>
            <a:normAutofit/>
          </a:bodyPr>
          <a:lstStyle/>
          <a:p>
            <a:pPr marL="0" indent="0">
              <a:buNone/>
            </a:pPr>
            <a:r>
              <a:rPr lang="en-US" sz="2600" dirty="0">
                <a:solidFill>
                  <a:schemeClr val="tx1">
                    <a:lumMod val="95000"/>
                    <a:lumOff val="5000"/>
                  </a:schemeClr>
                </a:solidFill>
                <a:latin typeface="Calibri" panose="020F0502020204030204" pitchFamily="34" charset="0"/>
              </a:rPr>
              <a:t>Hand-tuned geometric descriptors</a:t>
            </a:r>
            <a:br>
              <a:rPr lang="en-US" sz="2600" dirty="0">
                <a:solidFill>
                  <a:schemeClr val="tx1">
                    <a:lumMod val="95000"/>
                    <a:lumOff val="5000"/>
                  </a:schemeClr>
                </a:solidFill>
                <a:latin typeface="Calibri" panose="020F0502020204030204" pitchFamily="34" charset="0"/>
              </a:rPr>
            </a:br>
            <a:r>
              <a:rPr lang="en-US" sz="2600" dirty="0">
                <a:solidFill>
                  <a:schemeClr val="tx1">
                    <a:lumMod val="95000"/>
                    <a:lumOff val="5000"/>
                  </a:schemeClr>
                </a:solidFill>
                <a:latin typeface="Calibri" panose="020F0502020204030204" pitchFamily="34" charset="0"/>
              </a:rPr>
              <a:t>see </a:t>
            </a:r>
            <a:r>
              <a:rPr lang="en-US" sz="2600" b="1" dirty="0">
                <a:solidFill>
                  <a:schemeClr val="tx2"/>
                </a:solidFill>
              </a:rPr>
              <a:t>Xu et al. EG STAR ‘16</a:t>
            </a:r>
          </a:p>
          <a:p>
            <a:pPr marL="0" indent="0">
              <a:buNone/>
            </a:pPr>
            <a:endParaRPr lang="en-US" sz="1400" b="1" dirty="0">
              <a:solidFill>
                <a:schemeClr val="tx2"/>
              </a:solidFill>
              <a:latin typeface="Calibri" panose="020F0502020204030204" pitchFamily="34" charset="0"/>
            </a:endParaRPr>
          </a:p>
          <a:p>
            <a:pPr marL="0" indent="0" algn="ctr">
              <a:buNone/>
            </a:pPr>
            <a:br>
              <a:rPr lang="en-US" b="1" dirty="0">
                <a:latin typeface="Calibri" panose="020F0502020204030204" pitchFamily="34" charset="0"/>
              </a:rPr>
            </a:br>
            <a:r>
              <a:rPr lang="en-US" b="1" dirty="0">
                <a:latin typeface="Calibri" panose="020F0502020204030204" pitchFamily="34" charset="0"/>
              </a:rPr>
              <a:t>Approaches </a:t>
            </a:r>
            <a:r>
              <a:rPr lang="en-US" sz="2400" b="1" dirty="0">
                <a:latin typeface="Calibri" panose="020F0502020204030204" pitchFamily="34" charset="0"/>
              </a:rPr>
              <a:t>(concurrent / after our submission):</a:t>
            </a:r>
            <a:endParaRPr lang="en-US" sz="2600" b="1" dirty="0">
              <a:latin typeface="Calibri" panose="020F0502020204030204" pitchFamily="34" charset="0"/>
            </a:endParaRPr>
          </a:p>
          <a:p>
            <a:pPr marL="0" indent="0">
              <a:buNone/>
            </a:pPr>
            <a:endParaRPr lang="en-US" sz="100" dirty="0">
              <a:latin typeface="Calibri" panose="020F0502020204030204" pitchFamily="34" charset="0"/>
            </a:endParaRPr>
          </a:p>
          <a:p>
            <a:pPr marL="0" indent="0">
              <a:buNone/>
            </a:pPr>
            <a:r>
              <a:rPr lang="en-US" sz="2600" dirty="0">
                <a:latin typeface="Calibri" panose="020F0502020204030204" pitchFamily="34" charset="0"/>
              </a:rPr>
              <a:t>Volumetric / octree-based methods: </a:t>
            </a:r>
            <a:r>
              <a:rPr lang="en-US" sz="2400" b="1" dirty="0" err="1">
                <a:solidFill>
                  <a:schemeClr val="tx2"/>
                </a:solidFill>
              </a:rPr>
              <a:t>Maturana</a:t>
            </a:r>
            <a:r>
              <a:rPr lang="en-US" sz="2400" b="1" dirty="0">
                <a:solidFill>
                  <a:schemeClr val="tx2"/>
                </a:solidFill>
              </a:rPr>
              <a:t> et al. ‘15,  Zeng et al. ‘17 (3DMatch), </a:t>
            </a:r>
            <a:r>
              <a:rPr lang="en-US" sz="2400" b="1" dirty="0" err="1">
                <a:solidFill>
                  <a:schemeClr val="tx2"/>
                </a:solidFill>
              </a:rPr>
              <a:t>Riegler</a:t>
            </a:r>
            <a:r>
              <a:rPr lang="en-US" sz="2400" b="1" dirty="0">
                <a:solidFill>
                  <a:schemeClr val="tx2"/>
                </a:solidFill>
              </a:rPr>
              <a:t> et al. ‘17 (</a:t>
            </a:r>
            <a:r>
              <a:rPr lang="en-US" sz="2400" b="1" dirty="0" err="1">
                <a:solidFill>
                  <a:schemeClr val="tx2"/>
                </a:solidFill>
              </a:rPr>
              <a:t>OctNet</a:t>
            </a:r>
            <a:r>
              <a:rPr lang="en-US" sz="2400" b="1" dirty="0">
                <a:solidFill>
                  <a:schemeClr val="tx2"/>
                </a:solidFill>
              </a:rPr>
              <a:t>), Wang et al. ‘17 (O-CNN), </a:t>
            </a:r>
            <a:r>
              <a:rPr lang="en-US" sz="2400" b="1" dirty="0" err="1">
                <a:solidFill>
                  <a:schemeClr val="tx2"/>
                </a:solidFill>
              </a:rPr>
              <a:t>Klokov</a:t>
            </a:r>
            <a:r>
              <a:rPr lang="en-US" sz="2400" b="1" dirty="0">
                <a:solidFill>
                  <a:schemeClr val="tx2"/>
                </a:solidFill>
              </a:rPr>
              <a:t> et al. ‘17 (</a:t>
            </a:r>
            <a:r>
              <a:rPr lang="en-US" sz="2400" b="1" dirty="0" err="1">
                <a:solidFill>
                  <a:schemeClr val="tx2"/>
                </a:solidFill>
              </a:rPr>
              <a:t>kd</a:t>
            </a:r>
            <a:r>
              <a:rPr lang="en-US" sz="2400" b="1" dirty="0">
                <a:solidFill>
                  <a:schemeClr val="tx2"/>
                </a:solidFill>
              </a:rPr>
              <a:t>-net) …</a:t>
            </a:r>
            <a:endParaRPr lang="en-US" sz="2400" b="1" dirty="0">
              <a:solidFill>
                <a:schemeClr val="tx2"/>
              </a:solidFill>
              <a:latin typeface="Calibri" panose="020F0502020204030204" pitchFamily="34" charset="0"/>
            </a:endParaRPr>
          </a:p>
          <a:p>
            <a:pPr marL="0" indent="0">
              <a:buNone/>
            </a:pPr>
            <a:endParaRPr lang="en-US" sz="300" b="1" dirty="0">
              <a:solidFill>
                <a:schemeClr val="tx2"/>
              </a:solidFill>
              <a:latin typeface="Calibri" panose="020F0502020204030204" pitchFamily="34" charset="0"/>
            </a:endParaRPr>
          </a:p>
          <a:p>
            <a:pPr marL="0" indent="0">
              <a:buNone/>
            </a:pPr>
            <a:r>
              <a:rPr lang="en-US" sz="2600" dirty="0">
                <a:latin typeface="Calibri" panose="020F0502020204030204" pitchFamily="34" charset="0"/>
              </a:rPr>
              <a:t>Point-based networks: </a:t>
            </a:r>
            <a:r>
              <a:rPr lang="en-US" sz="2600" b="1" dirty="0">
                <a:solidFill>
                  <a:schemeClr val="tx2"/>
                </a:solidFill>
              </a:rPr>
              <a:t>Qi et al. ‘17 (</a:t>
            </a:r>
            <a:r>
              <a:rPr lang="en-US" sz="2600" b="1" dirty="0" err="1">
                <a:solidFill>
                  <a:schemeClr val="tx2"/>
                </a:solidFill>
              </a:rPr>
              <a:t>PointNet</a:t>
            </a:r>
            <a:r>
              <a:rPr lang="en-US" sz="2600" b="1" dirty="0">
                <a:solidFill>
                  <a:schemeClr val="tx2"/>
                </a:solidFill>
              </a:rPr>
              <a:t> / </a:t>
            </a:r>
            <a:r>
              <a:rPr lang="en-US" sz="2600" b="1" dirty="0" err="1">
                <a:solidFill>
                  <a:schemeClr val="tx2"/>
                </a:solidFill>
              </a:rPr>
              <a:t>PointNet</a:t>
            </a:r>
            <a:r>
              <a:rPr lang="en-US" sz="2600" b="1" dirty="0">
                <a:solidFill>
                  <a:schemeClr val="tx2"/>
                </a:solidFill>
              </a:rPr>
              <a:t>++), Hua et al. ’18 …</a:t>
            </a:r>
          </a:p>
          <a:p>
            <a:pPr marL="0" indent="0">
              <a:buNone/>
            </a:pPr>
            <a:endParaRPr lang="en-US" sz="300" b="1" dirty="0">
              <a:solidFill>
                <a:schemeClr val="tx2"/>
              </a:solidFill>
              <a:latin typeface="Calibri" panose="020F0502020204030204" pitchFamily="34" charset="0"/>
            </a:endParaRPr>
          </a:p>
          <a:p>
            <a:pPr marL="0" indent="0">
              <a:buNone/>
            </a:pPr>
            <a:r>
              <a:rPr lang="en-US" sz="2600" dirty="0">
                <a:latin typeface="Calibri" panose="020F0502020204030204" pitchFamily="34" charset="0"/>
              </a:rPr>
              <a:t>Graph-based / spectral networks: </a:t>
            </a:r>
            <a:r>
              <a:rPr lang="en-US" sz="2600" b="1" dirty="0">
                <a:solidFill>
                  <a:schemeClr val="tx2"/>
                </a:solidFill>
              </a:rPr>
              <a:t>Yi et al. ‘17 (</a:t>
            </a:r>
            <a:r>
              <a:rPr lang="en-US" sz="2600" b="1" dirty="0" err="1">
                <a:solidFill>
                  <a:schemeClr val="tx2"/>
                </a:solidFill>
              </a:rPr>
              <a:t>SyncSpecCNN</a:t>
            </a:r>
            <a:r>
              <a:rPr lang="en-US" sz="2600" b="1" dirty="0">
                <a:solidFill>
                  <a:schemeClr val="tx2"/>
                </a:solidFill>
              </a:rPr>
              <a:t>), Bronstein et al. ’17 …</a:t>
            </a:r>
          </a:p>
          <a:p>
            <a:pPr marL="0" indent="0">
              <a:buNone/>
            </a:pPr>
            <a:endParaRPr lang="en-US" sz="300" b="1" dirty="0">
              <a:solidFill>
                <a:schemeClr val="tx2"/>
              </a:solidFill>
              <a:latin typeface="Calibri" panose="020F0502020204030204" pitchFamily="34" charset="0"/>
            </a:endParaRPr>
          </a:p>
          <a:p>
            <a:pPr marL="0" indent="0">
              <a:buNone/>
            </a:pPr>
            <a:r>
              <a:rPr lang="en-US" sz="2600" dirty="0">
                <a:latin typeface="Calibri" panose="020F0502020204030204" pitchFamily="34" charset="0"/>
              </a:rPr>
              <a:t>Surface embedding networks: </a:t>
            </a:r>
            <a:r>
              <a:rPr lang="en-US" sz="2600" b="1" dirty="0">
                <a:solidFill>
                  <a:schemeClr val="tx2"/>
                </a:solidFill>
              </a:rPr>
              <a:t>Maron et al. ’17, </a:t>
            </a:r>
            <a:r>
              <a:rPr lang="en-US" sz="2600" b="1" dirty="0" err="1">
                <a:solidFill>
                  <a:schemeClr val="tx2"/>
                </a:solidFill>
              </a:rPr>
              <a:t>Groueix</a:t>
            </a:r>
            <a:r>
              <a:rPr lang="en-US" sz="2600" b="1" dirty="0">
                <a:solidFill>
                  <a:schemeClr val="tx2"/>
                </a:solidFill>
              </a:rPr>
              <a:t> et al. ’18 …</a:t>
            </a:r>
            <a:endParaRPr lang="en-US" sz="800" b="1" dirty="0">
              <a:solidFill>
                <a:schemeClr val="tx2"/>
              </a:solidFill>
            </a:endParaRPr>
          </a:p>
          <a:p>
            <a:pPr marL="0" indent="0">
              <a:buNone/>
            </a:pPr>
            <a:endParaRPr lang="en-US" sz="500" b="1" dirty="0">
              <a:solidFill>
                <a:schemeClr val="tx2"/>
              </a:solidFill>
            </a:endParaRPr>
          </a:p>
        </p:txBody>
      </p:sp>
      <p:cxnSp>
        <p:nvCxnSpPr>
          <p:cNvPr id="14" name="Straight Connector 13"/>
          <p:cNvCxnSpPr/>
          <p:nvPr/>
        </p:nvCxnSpPr>
        <p:spPr>
          <a:xfrm>
            <a:off x="361545" y="2759508"/>
            <a:ext cx="1146891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5000" y="1391485"/>
            <a:ext cx="1379777" cy="103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3678" y="1381757"/>
            <a:ext cx="1425709" cy="1073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1276" y="1391485"/>
            <a:ext cx="1379777" cy="103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890755" y="2338348"/>
            <a:ext cx="1312219" cy="430887"/>
          </a:xfrm>
          <a:prstGeom prst="rect">
            <a:avLst/>
          </a:prstGeom>
        </p:spPr>
        <p:txBody>
          <a:bodyPr wrap="square">
            <a:spAutoFit/>
          </a:bodyPr>
          <a:lstStyle/>
          <a:p>
            <a:pPr algn="ctr"/>
            <a:r>
              <a:rPr lang="en-US" sz="2200" b="1" dirty="0">
                <a:solidFill>
                  <a:schemeClr val="accent4">
                    <a:lumMod val="50000"/>
                  </a:schemeClr>
                </a:solidFill>
              </a:rPr>
              <a:t>curvature</a:t>
            </a:r>
          </a:p>
        </p:txBody>
      </p:sp>
      <p:sp>
        <p:nvSpPr>
          <p:cNvPr id="16" name="Rectangle 15"/>
          <p:cNvSpPr/>
          <p:nvPr/>
        </p:nvSpPr>
        <p:spPr>
          <a:xfrm>
            <a:off x="8219668" y="2398640"/>
            <a:ext cx="1998625" cy="369973"/>
          </a:xfrm>
          <a:prstGeom prst="rect">
            <a:avLst/>
          </a:prstGeom>
        </p:spPr>
        <p:txBody>
          <a:bodyPr wrap="none">
            <a:spAutoFit/>
          </a:bodyPr>
          <a:lstStyle/>
          <a:p>
            <a:pPr algn="ctr">
              <a:lnSpc>
                <a:spcPct val="80000"/>
              </a:lnSpc>
              <a:buFont typeface="Arial" charset="0"/>
              <a:buNone/>
            </a:pPr>
            <a:r>
              <a:rPr lang="en-US" sz="2200" b="1" dirty="0">
                <a:solidFill>
                  <a:schemeClr val="accent4">
                    <a:lumMod val="50000"/>
                  </a:schemeClr>
                </a:solidFill>
              </a:rPr>
              <a:t>shape contexts</a:t>
            </a:r>
          </a:p>
        </p:txBody>
      </p:sp>
      <p:sp>
        <p:nvSpPr>
          <p:cNvPr id="17" name="Rectangle 16"/>
          <p:cNvSpPr/>
          <p:nvPr/>
        </p:nvSpPr>
        <p:spPr>
          <a:xfrm>
            <a:off x="10110037" y="2337726"/>
            <a:ext cx="1768689" cy="430887"/>
          </a:xfrm>
          <a:prstGeom prst="rect">
            <a:avLst/>
          </a:prstGeom>
        </p:spPr>
        <p:txBody>
          <a:bodyPr wrap="none">
            <a:spAutoFit/>
          </a:bodyPr>
          <a:lstStyle/>
          <a:p>
            <a:pPr algn="ctr"/>
            <a:r>
              <a:rPr lang="en-US" sz="2200" b="1" dirty="0">
                <a:solidFill>
                  <a:schemeClr val="accent4">
                    <a:lumMod val="50000"/>
                  </a:schemeClr>
                </a:solidFill>
              </a:rPr>
              <a:t>geodesic dist.</a:t>
            </a:r>
          </a:p>
        </p:txBody>
      </p:sp>
      <p:sp>
        <p:nvSpPr>
          <p:cNvPr id="18" name="Title 6"/>
          <p:cNvSpPr>
            <a:spLocks noGrp="1"/>
          </p:cNvSpPr>
          <p:nvPr>
            <p:ph type="title"/>
          </p:nvPr>
        </p:nvSpPr>
        <p:spPr>
          <a:xfrm>
            <a:off x="838200" y="65866"/>
            <a:ext cx="10515600" cy="1325563"/>
          </a:xfrm>
        </p:spPr>
        <p:txBody>
          <a:bodyPr/>
          <a:lstStyle/>
          <a:p>
            <a:r>
              <a:rPr lang="en-US" dirty="0"/>
              <a:t>Related work</a:t>
            </a:r>
          </a:p>
        </p:txBody>
      </p:sp>
      <p:pic>
        <p:nvPicPr>
          <p:cNvPr id="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3393" y="1307507"/>
            <a:ext cx="1457781" cy="10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5397098" y="2346271"/>
            <a:ext cx="1312219" cy="430887"/>
          </a:xfrm>
          <a:prstGeom prst="rect">
            <a:avLst/>
          </a:prstGeom>
        </p:spPr>
        <p:txBody>
          <a:bodyPr wrap="square">
            <a:spAutoFit/>
          </a:bodyPr>
          <a:lstStyle/>
          <a:p>
            <a:pPr algn="ctr"/>
            <a:r>
              <a:rPr lang="en-US" sz="2200" b="1" dirty="0">
                <a:solidFill>
                  <a:schemeClr val="accent4">
                    <a:lumMod val="50000"/>
                  </a:schemeClr>
                </a:solidFill>
              </a:rPr>
              <a:t>PCA</a:t>
            </a:r>
          </a:p>
        </p:txBody>
      </p:sp>
    </p:spTree>
    <p:extLst>
      <p:ext uri="{BB962C8B-B14F-4D97-AF65-F5344CB8AC3E}">
        <p14:creationId xmlns:p14="http://schemas.microsoft.com/office/powerpoint/2010/main" val="2946664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D796E8E2-622A-4794-A3FE-B34489B9673B}"/>
              </a:ext>
            </a:extLst>
          </p:cNvPr>
          <p:cNvSpPr>
            <a:spLocks noGrp="1"/>
          </p:cNvSpPr>
          <p:nvPr>
            <p:ph idx="1"/>
          </p:nvPr>
        </p:nvSpPr>
        <p:spPr>
          <a:xfrm>
            <a:off x="361545" y="1517515"/>
            <a:ext cx="11764937" cy="5194570"/>
          </a:xfrm>
        </p:spPr>
        <p:txBody>
          <a:bodyPr>
            <a:normAutofit/>
          </a:bodyPr>
          <a:lstStyle/>
          <a:p>
            <a:pPr marL="0" indent="0">
              <a:buNone/>
            </a:pPr>
            <a:r>
              <a:rPr lang="en-US" sz="2600" dirty="0">
                <a:solidFill>
                  <a:schemeClr val="tx1">
                    <a:lumMod val="95000"/>
                    <a:lumOff val="5000"/>
                  </a:schemeClr>
                </a:solidFill>
                <a:latin typeface="Calibri" panose="020F0502020204030204" pitchFamily="34" charset="0"/>
              </a:rPr>
              <a:t>Hand-tuned geometric descriptors</a:t>
            </a:r>
            <a:br>
              <a:rPr lang="en-US" sz="2600" dirty="0">
                <a:solidFill>
                  <a:schemeClr val="tx1">
                    <a:lumMod val="95000"/>
                    <a:lumOff val="5000"/>
                  </a:schemeClr>
                </a:solidFill>
                <a:latin typeface="Calibri" panose="020F0502020204030204" pitchFamily="34" charset="0"/>
              </a:rPr>
            </a:br>
            <a:r>
              <a:rPr lang="en-US" sz="2600" dirty="0">
                <a:solidFill>
                  <a:schemeClr val="tx1">
                    <a:lumMod val="95000"/>
                    <a:lumOff val="5000"/>
                  </a:schemeClr>
                </a:solidFill>
                <a:latin typeface="Calibri" panose="020F0502020204030204" pitchFamily="34" charset="0"/>
              </a:rPr>
              <a:t>see </a:t>
            </a:r>
            <a:r>
              <a:rPr lang="en-US" sz="2600" b="1" dirty="0">
                <a:solidFill>
                  <a:schemeClr val="tx2"/>
                </a:solidFill>
              </a:rPr>
              <a:t>Xu et al. EG STAR ‘16</a:t>
            </a:r>
          </a:p>
          <a:p>
            <a:pPr marL="0" indent="0">
              <a:buNone/>
            </a:pPr>
            <a:endParaRPr lang="en-US" sz="1400" b="1" dirty="0">
              <a:solidFill>
                <a:schemeClr val="tx2"/>
              </a:solidFill>
              <a:latin typeface="Calibri" panose="020F0502020204030204" pitchFamily="34" charset="0"/>
            </a:endParaRPr>
          </a:p>
          <a:p>
            <a:pPr marL="0" indent="0" algn="ctr">
              <a:buNone/>
            </a:pPr>
            <a:br>
              <a:rPr lang="en-US" b="1" dirty="0">
                <a:latin typeface="Calibri" panose="020F0502020204030204" pitchFamily="34" charset="0"/>
              </a:rPr>
            </a:br>
            <a:r>
              <a:rPr lang="en-US" b="1" dirty="0">
                <a:latin typeface="Calibri" panose="020F0502020204030204" pitchFamily="34" charset="0"/>
              </a:rPr>
              <a:t>Approaches </a:t>
            </a:r>
            <a:r>
              <a:rPr lang="en-US" sz="2400" b="1" dirty="0">
                <a:latin typeface="Calibri" panose="020F0502020204030204" pitchFamily="34" charset="0"/>
              </a:rPr>
              <a:t>(concurrent / after our submission):</a:t>
            </a:r>
            <a:endParaRPr lang="en-US" sz="2600" b="1" dirty="0">
              <a:latin typeface="Calibri" panose="020F0502020204030204" pitchFamily="34" charset="0"/>
            </a:endParaRPr>
          </a:p>
          <a:p>
            <a:pPr marL="0" indent="0">
              <a:buNone/>
            </a:pPr>
            <a:endParaRPr lang="en-US" sz="100" dirty="0">
              <a:latin typeface="Calibri" panose="020F0502020204030204" pitchFamily="34" charset="0"/>
            </a:endParaRPr>
          </a:p>
          <a:p>
            <a:pPr marL="0" indent="0">
              <a:buNone/>
            </a:pPr>
            <a:r>
              <a:rPr lang="en-US" sz="2600" dirty="0">
                <a:latin typeface="Calibri" panose="020F0502020204030204" pitchFamily="34" charset="0"/>
              </a:rPr>
              <a:t>Volumetric / octree-based methods: </a:t>
            </a:r>
            <a:r>
              <a:rPr lang="en-US" sz="2400" b="1" dirty="0" err="1">
                <a:solidFill>
                  <a:schemeClr val="tx2"/>
                </a:solidFill>
              </a:rPr>
              <a:t>Maturana</a:t>
            </a:r>
            <a:r>
              <a:rPr lang="en-US" sz="2400" b="1" dirty="0">
                <a:solidFill>
                  <a:schemeClr val="tx2"/>
                </a:solidFill>
              </a:rPr>
              <a:t> et al. ‘15,  Zeng et al. ‘17 (3DMatch), </a:t>
            </a:r>
            <a:r>
              <a:rPr lang="en-US" sz="2400" b="1" dirty="0" err="1">
                <a:solidFill>
                  <a:schemeClr val="tx2"/>
                </a:solidFill>
              </a:rPr>
              <a:t>Riegler</a:t>
            </a:r>
            <a:r>
              <a:rPr lang="en-US" sz="2400" b="1" dirty="0">
                <a:solidFill>
                  <a:schemeClr val="tx2"/>
                </a:solidFill>
              </a:rPr>
              <a:t> et al. ‘17 (</a:t>
            </a:r>
            <a:r>
              <a:rPr lang="en-US" sz="2400" b="1" dirty="0" err="1">
                <a:solidFill>
                  <a:schemeClr val="tx2"/>
                </a:solidFill>
              </a:rPr>
              <a:t>OctNet</a:t>
            </a:r>
            <a:r>
              <a:rPr lang="en-US" sz="2400" b="1" dirty="0">
                <a:solidFill>
                  <a:schemeClr val="tx2"/>
                </a:solidFill>
              </a:rPr>
              <a:t>), Wang et al. ‘17 (O-CNN), </a:t>
            </a:r>
            <a:r>
              <a:rPr lang="en-US" sz="2400" b="1" dirty="0" err="1">
                <a:solidFill>
                  <a:schemeClr val="tx2"/>
                </a:solidFill>
              </a:rPr>
              <a:t>Klokov</a:t>
            </a:r>
            <a:r>
              <a:rPr lang="en-US" sz="2400" b="1" dirty="0">
                <a:solidFill>
                  <a:schemeClr val="tx2"/>
                </a:solidFill>
              </a:rPr>
              <a:t> et al. ‘17 (</a:t>
            </a:r>
            <a:r>
              <a:rPr lang="en-US" sz="2400" b="1" dirty="0" err="1">
                <a:solidFill>
                  <a:schemeClr val="tx2"/>
                </a:solidFill>
              </a:rPr>
              <a:t>kd</a:t>
            </a:r>
            <a:r>
              <a:rPr lang="en-US" sz="2400" b="1" dirty="0">
                <a:solidFill>
                  <a:schemeClr val="tx2"/>
                </a:solidFill>
              </a:rPr>
              <a:t>-net) …</a:t>
            </a:r>
            <a:endParaRPr lang="en-US" sz="2400" b="1" dirty="0">
              <a:solidFill>
                <a:schemeClr val="tx2"/>
              </a:solidFill>
              <a:latin typeface="Calibri" panose="020F0502020204030204" pitchFamily="34" charset="0"/>
            </a:endParaRPr>
          </a:p>
          <a:p>
            <a:pPr marL="0" indent="0">
              <a:buNone/>
            </a:pPr>
            <a:endParaRPr lang="en-US" sz="300" b="1" dirty="0">
              <a:solidFill>
                <a:schemeClr val="tx2"/>
              </a:solidFill>
              <a:latin typeface="Calibri" panose="020F0502020204030204" pitchFamily="34" charset="0"/>
            </a:endParaRPr>
          </a:p>
          <a:p>
            <a:pPr marL="0" indent="0">
              <a:buNone/>
            </a:pPr>
            <a:r>
              <a:rPr lang="en-US" sz="2600" dirty="0">
                <a:latin typeface="Calibri" panose="020F0502020204030204" pitchFamily="34" charset="0"/>
              </a:rPr>
              <a:t>Point-based networks: </a:t>
            </a:r>
            <a:r>
              <a:rPr lang="en-US" sz="2600" b="1" dirty="0">
                <a:solidFill>
                  <a:schemeClr val="tx2"/>
                </a:solidFill>
              </a:rPr>
              <a:t>Qi et al. ‘17 (</a:t>
            </a:r>
            <a:r>
              <a:rPr lang="en-US" sz="2600" b="1" dirty="0" err="1">
                <a:solidFill>
                  <a:schemeClr val="tx2"/>
                </a:solidFill>
              </a:rPr>
              <a:t>PointNet</a:t>
            </a:r>
            <a:r>
              <a:rPr lang="en-US" sz="2600" b="1" dirty="0">
                <a:solidFill>
                  <a:schemeClr val="tx2"/>
                </a:solidFill>
              </a:rPr>
              <a:t> / </a:t>
            </a:r>
            <a:r>
              <a:rPr lang="en-US" sz="2600" b="1" dirty="0" err="1">
                <a:solidFill>
                  <a:schemeClr val="tx2"/>
                </a:solidFill>
              </a:rPr>
              <a:t>PointNet</a:t>
            </a:r>
            <a:r>
              <a:rPr lang="en-US" sz="2600" b="1" dirty="0">
                <a:solidFill>
                  <a:schemeClr val="tx2"/>
                </a:solidFill>
              </a:rPr>
              <a:t>++), Hua et al. ’18 …</a:t>
            </a:r>
          </a:p>
          <a:p>
            <a:pPr marL="0" indent="0">
              <a:buNone/>
            </a:pPr>
            <a:endParaRPr lang="en-US" sz="300" b="1" dirty="0">
              <a:solidFill>
                <a:schemeClr val="tx2"/>
              </a:solidFill>
              <a:latin typeface="Calibri" panose="020F0502020204030204" pitchFamily="34" charset="0"/>
            </a:endParaRPr>
          </a:p>
          <a:p>
            <a:pPr marL="0" indent="0">
              <a:buNone/>
            </a:pPr>
            <a:r>
              <a:rPr lang="en-US" sz="2600" dirty="0">
                <a:latin typeface="Calibri" panose="020F0502020204030204" pitchFamily="34" charset="0"/>
              </a:rPr>
              <a:t>Graph-based / spectral networks: </a:t>
            </a:r>
            <a:r>
              <a:rPr lang="en-US" sz="2600" b="1" dirty="0">
                <a:solidFill>
                  <a:schemeClr val="tx2"/>
                </a:solidFill>
              </a:rPr>
              <a:t>Yi et al. ‘17 (</a:t>
            </a:r>
            <a:r>
              <a:rPr lang="en-US" sz="2600" b="1" dirty="0" err="1">
                <a:solidFill>
                  <a:schemeClr val="tx2"/>
                </a:solidFill>
              </a:rPr>
              <a:t>SyncSpecCNN</a:t>
            </a:r>
            <a:r>
              <a:rPr lang="en-US" sz="2600" b="1" dirty="0">
                <a:solidFill>
                  <a:schemeClr val="tx2"/>
                </a:solidFill>
              </a:rPr>
              <a:t>), Bronstein et al. ’17 …</a:t>
            </a:r>
          </a:p>
          <a:p>
            <a:pPr marL="0" indent="0">
              <a:buNone/>
            </a:pPr>
            <a:endParaRPr lang="en-US" sz="300" b="1" dirty="0">
              <a:solidFill>
                <a:schemeClr val="tx2"/>
              </a:solidFill>
              <a:latin typeface="Calibri" panose="020F0502020204030204" pitchFamily="34" charset="0"/>
            </a:endParaRPr>
          </a:p>
          <a:p>
            <a:pPr marL="0" indent="0">
              <a:buNone/>
            </a:pPr>
            <a:r>
              <a:rPr lang="en-US" sz="2600" dirty="0">
                <a:latin typeface="Calibri" panose="020F0502020204030204" pitchFamily="34" charset="0"/>
              </a:rPr>
              <a:t>Surface embedding networks: </a:t>
            </a:r>
            <a:r>
              <a:rPr lang="en-US" sz="2600" b="1" dirty="0">
                <a:solidFill>
                  <a:schemeClr val="tx2"/>
                </a:solidFill>
              </a:rPr>
              <a:t>Maron et al. ’17, </a:t>
            </a:r>
            <a:r>
              <a:rPr lang="en-US" sz="2600" b="1" dirty="0" err="1">
                <a:solidFill>
                  <a:schemeClr val="tx2"/>
                </a:solidFill>
              </a:rPr>
              <a:t>Groueix</a:t>
            </a:r>
            <a:r>
              <a:rPr lang="en-US" sz="2600" b="1" dirty="0">
                <a:solidFill>
                  <a:schemeClr val="tx2"/>
                </a:solidFill>
              </a:rPr>
              <a:t> et al. ’18 …</a:t>
            </a:r>
            <a:endParaRPr lang="en-US" sz="800" b="1" dirty="0">
              <a:solidFill>
                <a:schemeClr val="tx2"/>
              </a:solidFill>
            </a:endParaRPr>
          </a:p>
          <a:p>
            <a:pPr marL="0" indent="0">
              <a:buNone/>
            </a:pPr>
            <a:endParaRPr lang="en-US" sz="500" b="1" dirty="0">
              <a:solidFill>
                <a:schemeClr val="tx2"/>
              </a:solidFill>
            </a:endParaRPr>
          </a:p>
        </p:txBody>
      </p:sp>
      <p:cxnSp>
        <p:nvCxnSpPr>
          <p:cNvPr id="14" name="Straight Connector 13"/>
          <p:cNvCxnSpPr/>
          <p:nvPr/>
        </p:nvCxnSpPr>
        <p:spPr>
          <a:xfrm>
            <a:off x="361545" y="2759508"/>
            <a:ext cx="1146891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5000" y="1391485"/>
            <a:ext cx="1379777" cy="103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3678" y="1381757"/>
            <a:ext cx="1425709" cy="1073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1276" y="1391485"/>
            <a:ext cx="1379777" cy="103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890755" y="2338348"/>
            <a:ext cx="1312219" cy="430887"/>
          </a:xfrm>
          <a:prstGeom prst="rect">
            <a:avLst/>
          </a:prstGeom>
        </p:spPr>
        <p:txBody>
          <a:bodyPr wrap="square">
            <a:spAutoFit/>
          </a:bodyPr>
          <a:lstStyle/>
          <a:p>
            <a:pPr algn="ctr"/>
            <a:r>
              <a:rPr lang="en-US" sz="2200" b="1" dirty="0">
                <a:solidFill>
                  <a:schemeClr val="accent4">
                    <a:lumMod val="50000"/>
                  </a:schemeClr>
                </a:solidFill>
              </a:rPr>
              <a:t>curvature</a:t>
            </a:r>
          </a:p>
        </p:txBody>
      </p:sp>
      <p:sp>
        <p:nvSpPr>
          <p:cNvPr id="16" name="Rectangle 15"/>
          <p:cNvSpPr/>
          <p:nvPr/>
        </p:nvSpPr>
        <p:spPr>
          <a:xfrm>
            <a:off x="8219668" y="2398640"/>
            <a:ext cx="1998625" cy="369973"/>
          </a:xfrm>
          <a:prstGeom prst="rect">
            <a:avLst/>
          </a:prstGeom>
        </p:spPr>
        <p:txBody>
          <a:bodyPr wrap="none">
            <a:spAutoFit/>
          </a:bodyPr>
          <a:lstStyle/>
          <a:p>
            <a:pPr algn="ctr">
              <a:lnSpc>
                <a:spcPct val="80000"/>
              </a:lnSpc>
              <a:buFont typeface="Arial" charset="0"/>
              <a:buNone/>
            </a:pPr>
            <a:r>
              <a:rPr lang="en-US" sz="2200" b="1" dirty="0">
                <a:solidFill>
                  <a:schemeClr val="accent4">
                    <a:lumMod val="50000"/>
                  </a:schemeClr>
                </a:solidFill>
              </a:rPr>
              <a:t>shape contexts</a:t>
            </a:r>
          </a:p>
        </p:txBody>
      </p:sp>
      <p:sp>
        <p:nvSpPr>
          <p:cNvPr id="17" name="Rectangle 16"/>
          <p:cNvSpPr/>
          <p:nvPr/>
        </p:nvSpPr>
        <p:spPr>
          <a:xfrm>
            <a:off x="10110037" y="2337726"/>
            <a:ext cx="1768689" cy="430887"/>
          </a:xfrm>
          <a:prstGeom prst="rect">
            <a:avLst/>
          </a:prstGeom>
        </p:spPr>
        <p:txBody>
          <a:bodyPr wrap="none">
            <a:spAutoFit/>
          </a:bodyPr>
          <a:lstStyle/>
          <a:p>
            <a:pPr algn="ctr"/>
            <a:r>
              <a:rPr lang="en-US" sz="2200" b="1" dirty="0">
                <a:solidFill>
                  <a:schemeClr val="accent4">
                    <a:lumMod val="50000"/>
                  </a:schemeClr>
                </a:solidFill>
              </a:rPr>
              <a:t>geodesic dist.</a:t>
            </a:r>
          </a:p>
        </p:txBody>
      </p:sp>
      <p:sp>
        <p:nvSpPr>
          <p:cNvPr id="18" name="Title 6"/>
          <p:cNvSpPr>
            <a:spLocks noGrp="1"/>
          </p:cNvSpPr>
          <p:nvPr>
            <p:ph type="title"/>
          </p:nvPr>
        </p:nvSpPr>
        <p:spPr>
          <a:xfrm>
            <a:off x="838200" y="65866"/>
            <a:ext cx="10515600" cy="1325563"/>
          </a:xfrm>
        </p:spPr>
        <p:txBody>
          <a:bodyPr/>
          <a:lstStyle/>
          <a:p>
            <a:r>
              <a:rPr lang="en-US" dirty="0"/>
              <a:t>Related work</a:t>
            </a:r>
          </a:p>
        </p:txBody>
      </p:sp>
      <p:pic>
        <p:nvPicPr>
          <p:cNvPr id="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3393" y="1307507"/>
            <a:ext cx="1457781" cy="10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5397098" y="2346271"/>
            <a:ext cx="1312219" cy="430887"/>
          </a:xfrm>
          <a:prstGeom prst="rect">
            <a:avLst/>
          </a:prstGeom>
        </p:spPr>
        <p:txBody>
          <a:bodyPr wrap="square">
            <a:spAutoFit/>
          </a:bodyPr>
          <a:lstStyle/>
          <a:p>
            <a:pPr algn="ctr"/>
            <a:r>
              <a:rPr lang="en-US" sz="2200" b="1" dirty="0">
                <a:solidFill>
                  <a:schemeClr val="accent4">
                    <a:lumMod val="50000"/>
                  </a:schemeClr>
                </a:solidFill>
              </a:rPr>
              <a:t>PCA</a:t>
            </a:r>
          </a:p>
        </p:txBody>
      </p:sp>
      <p:grpSp>
        <p:nvGrpSpPr>
          <p:cNvPr id="24" name="Group 23"/>
          <p:cNvGrpSpPr/>
          <p:nvPr/>
        </p:nvGrpSpPr>
        <p:grpSpPr>
          <a:xfrm>
            <a:off x="9524580" y="2190755"/>
            <a:ext cx="2362147" cy="1580001"/>
            <a:chOff x="5153066" y="234323"/>
            <a:chExt cx="2114786" cy="1488352"/>
          </a:xfrm>
        </p:grpSpPr>
        <p:sp>
          <p:nvSpPr>
            <p:cNvPr id="25" name="Cube 24"/>
            <p:cNvSpPr/>
            <p:nvPr/>
          </p:nvSpPr>
          <p:spPr>
            <a:xfrm>
              <a:off x="5179620" y="234323"/>
              <a:ext cx="2088232" cy="1488352"/>
            </a:xfrm>
            <a:prstGeom prst="cube">
              <a:avLst/>
            </a:prstGeom>
            <a:solidFill>
              <a:schemeClr val="bg1">
                <a:lumMod val="85000"/>
              </a:schemeClr>
            </a:solidFill>
            <a:ln w="50800">
              <a:solidFill>
                <a:schemeClr val="tx2"/>
              </a:solidFill>
            </a:ln>
            <a:effectLst>
              <a:outerShdw blurRad="127000" dist="38100" sx="101000" sy="101000" algn="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153066" y="602425"/>
              <a:ext cx="1760571" cy="1104610"/>
            </a:xfrm>
            <a:prstGeom prst="rect">
              <a:avLst/>
            </a:prstGeom>
            <a:noFill/>
          </p:spPr>
          <p:txBody>
            <a:bodyPr wrap="none" rtlCol="0">
              <a:spAutoFit/>
            </a:bodyPr>
            <a:lstStyle/>
            <a:p>
              <a:pPr algn="ctr">
                <a:lnSpc>
                  <a:spcPct val="90000"/>
                </a:lnSpc>
              </a:pPr>
              <a:r>
                <a:rPr lang="en-US" sz="2600" b="1" dirty="0">
                  <a:solidFill>
                    <a:schemeClr val="tx2"/>
                  </a:solidFill>
                </a:rPr>
                <a:t>Our method:</a:t>
              </a:r>
              <a:br>
                <a:rPr lang="en-US" sz="2600" b="1" dirty="0">
                  <a:solidFill>
                    <a:schemeClr val="tx2"/>
                  </a:solidFill>
                </a:rPr>
              </a:br>
              <a:r>
                <a:rPr lang="en-US" sz="2600" b="1" dirty="0">
                  <a:solidFill>
                    <a:schemeClr val="tx2"/>
                  </a:solidFill>
                </a:rPr>
                <a:t>Multi-view</a:t>
              </a:r>
              <a:br>
                <a:rPr lang="en-US" sz="2600" b="1" dirty="0">
                  <a:solidFill>
                    <a:schemeClr val="tx2"/>
                  </a:solidFill>
                </a:rPr>
              </a:br>
              <a:r>
                <a:rPr lang="en-US" sz="2600" b="1" dirty="0">
                  <a:solidFill>
                    <a:schemeClr val="tx2"/>
                  </a:solidFill>
                </a:rPr>
                <a:t>network</a:t>
              </a:r>
            </a:p>
          </p:txBody>
        </p:sp>
      </p:grpSp>
    </p:spTree>
    <p:extLst>
      <p:ext uri="{BB962C8B-B14F-4D97-AF65-F5344CB8AC3E}">
        <p14:creationId xmlns:p14="http://schemas.microsoft.com/office/powerpoint/2010/main" val="2341063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38200" y="365125"/>
            <a:ext cx="10515600" cy="1325563"/>
          </a:xfrm>
        </p:spPr>
        <p:txBody>
          <a:bodyPr>
            <a:normAutofit/>
          </a:bodyPr>
          <a:lstStyle/>
          <a:p>
            <a:pPr algn="ctr">
              <a:defRPr/>
            </a:pPr>
            <a:r>
              <a:rPr lang="en-US" sz="3600" dirty="0">
                <a:latin typeface="+mn-lt"/>
              </a:rPr>
              <a:t>Key Observations</a:t>
            </a:r>
          </a:p>
        </p:txBody>
      </p:sp>
      <p:pic>
        <p:nvPicPr>
          <p:cNvPr id="17" name="Picture 16"/>
          <p:cNvPicPr>
            <a:picLocks noChangeAspect="1"/>
          </p:cNvPicPr>
          <p:nvPr/>
        </p:nvPicPr>
        <p:blipFill>
          <a:blip r:embed="rId3"/>
          <a:stretch>
            <a:fillRect/>
          </a:stretch>
        </p:blipFill>
        <p:spPr>
          <a:xfrm>
            <a:off x="3267564" y="2137221"/>
            <a:ext cx="5656872" cy="4000932"/>
          </a:xfrm>
          <a:prstGeom prst="rect">
            <a:avLst/>
          </a:prstGeom>
        </p:spPr>
      </p:pic>
      <p:sp>
        <p:nvSpPr>
          <p:cNvPr id="18" name="Rectangle 57"/>
          <p:cNvSpPr>
            <a:spLocks noChangeArrowheads="1"/>
          </p:cNvSpPr>
          <p:nvPr/>
        </p:nvSpPr>
        <p:spPr bwMode="auto">
          <a:xfrm>
            <a:off x="7688752" y="2843078"/>
            <a:ext cx="4054154" cy="492443"/>
          </a:xfrm>
          <a:prstGeom prst="rect">
            <a:avLst/>
          </a:prstGeom>
          <a:noFill/>
          <a:ln w="63500" cap="rnd">
            <a:no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2600" b="1" dirty="0">
                <a:solidFill>
                  <a:srgbClr val="FF0000"/>
                </a:solidFill>
              </a:rPr>
              <a:t>+ noise, missing regions </a:t>
            </a:r>
            <a:r>
              <a:rPr lang="en-US" altLang="en-US" sz="2600" b="1" dirty="0" err="1">
                <a:solidFill>
                  <a:srgbClr val="FF0000"/>
                </a:solidFill>
              </a:rPr>
              <a:t>etc</a:t>
            </a:r>
            <a:endParaRPr lang="en-US" altLang="en-US" sz="2600" b="1" dirty="0">
              <a:solidFill>
                <a:srgbClr val="FF0000"/>
              </a:solidFill>
            </a:endParaRPr>
          </a:p>
        </p:txBody>
      </p:sp>
      <p:sp>
        <p:nvSpPr>
          <p:cNvPr id="27" name="Content Placeholder 2"/>
          <p:cNvSpPr>
            <a:spLocks noGrp="1"/>
          </p:cNvSpPr>
          <p:nvPr>
            <p:ph idx="1"/>
          </p:nvPr>
        </p:nvSpPr>
        <p:spPr>
          <a:xfrm>
            <a:off x="671209" y="1517515"/>
            <a:ext cx="6867727" cy="466928"/>
          </a:xfrm>
        </p:spPr>
        <p:txBody>
          <a:bodyPr>
            <a:normAutofit/>
          </a:bodyPr>
          <a:lstStyle/>
          <a:p>
            <a:pPr marL="0" indent="0">
              <a:buNone/>
            </a:pPr>
            <a:r>
              <a:rPr lang="en-US" sz="2600" dirty="0">
                <a:solidFill>
                  <a:schemeClr val="tx1">
                    <a:lumMod val="95000"/>
                    <a:lumOff val="5000"/>
                  </a:schemeClr>
                </a:solidFill>
                <a:latin typeface="Calibri" panose="020F0502020204030204" pitchFamily="34" charset="0"/>
              </a:rPr>
              <a:t>3D scans </a:t>
            </a:r>
            <a:r>
              <a:rPr lang="en-US" sz="2600" b="1" dirty="0">
                <a:solidFill>
                  <a:srgbClr val="0070C0"/>
                </a:solidFill>
                <a:latin typeface="Calibri" panose="020F0502020204030204" pitchFamily="34" charset="0"/>
              </a:rPr>
              <a:t>capture the surface.</a:t>
            </a:r>
          </a:p>
          <a:p>
            <a:pPr marL="0" indent="0">
              <a:buNone/>
            </a:pPr>
            <a:endParaRPr lang="en-US" sz="2600" b="1" dirty="0">
              <a:solidFill>
                <a:srgbClr val="0070C0"/>
              </a:solidFill>
              <a:latin typeface="Calibri" panose="020F0502020204030204" pitchFamily="34" charset="0"/>
            </a:endParaRPr>
          </a:p>
          <a:p>
            <a:pPr marL="0" indent="0">
              <a:buNone/>
            </a:pPr>
            <a:endParaRPr lang="en-US" sz="2600" b="1" dirty="0">
              <a:solidFill>
                <a:schemeClr val="tx1">
                  <a:lumMod val="95000"/>
                  <a:lumOff val="5000"/>
                </a:schemeClr>
              </a:solidFill>
              <a:latin typeface="Calibri" panose="020F0502020204030204" pitchFamily="34" charset="0"/>
            </a:endParaRPr>
          </a:p>
          <a:p>
            <a:pPr marL="0" indent="0">
              <a:buNone/>
            </a:pPr>
            <a:endParaRPr lang="en-US" sz="2600" b="1" dirty="0">
              <a:solidFill>
                <a:schemeClr val="tx1">
                  <a:lumMod val="95000"/>
                  <a:lumOff val="5000"/>
                </a:schemeClr>
              </a:solidFill>
              <a:latin typeface="Calibri" panose="020F0502020204030204" pitchFamily="34" charset="0"/>
            </a:endParaRPr>
          </a:p>
        </p:txBody>
      </p:sp>
    </p:spTree>
    <p:extLst>
      <p:ext uri="{BB962C8B-B14F-4D97-AF65-F5344CB8AC3E}">
        <p14:creationId xmlns:p14="http://schemas.microsoft.com/office/powerpoint/2010/main" val="3720566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38200" y="365125"/>
            <a:ext cx="10515600" cy="1325563"/>
          </a:xfrm>
        </p:spPr>
        <p:txBody>
          <a:bodyPr>
            <a:normAutofit/>
          </a:bodyPr>
          <a:lstStyle/>
          <a:p>
            <a:pPr algn="ctr">
              <a:defRPr/>
            </a:pPr>
            <a:r>
              <a:rPr lang="en-US" sz="3600" dirty="0">
                <a:latin typeface="+mn-lt"/>
              </a:rPr>
              <a:t>Key Observations</a:t>
            </a:r>
          </a:p>
        </p:txBody>
      </p:sp>
      <p:grpSp>
        <p:nvGrpSpPr>
          <p:cNvPr id="2" name="Group 1"/>
          <p:cNvGrpSpPr/>
          <p:nvPr/>
        </p:nvGrpSpPr>
        <p:grpSpPr>
          <a:xfrm>
            <a:off x="2914498" y="2377324"/>
            <a:ext cx="6842703" cy="2740617"/>
            <a:chOff x="3832566" y="2459086"/>
            <a:chExt cx="5512942" cy="2208026"/>
          </a:xfrm>
        </p:grpSpPr>
        <p:pic>
          <p:nvPicPr>
            <p:cNvPr id="6" name="Picture 5"/>
            <p:cNvPicPr>
              <a:picLocks noChangeAspect="1"/>
            </p:cNvPicPr>
            <p:nvPr/>
          </p:nvPicPr>
          <p:blipFill>
            <a:blip r:embed="rId3"/>
            <a:stretch>
              <a:fillRect/>
            </a:stretch>
          </p:blipFill>
          <p:spPr>
            <a:xfrm>
              <a:off x="3832566" y="2459086"/>
              <a:ext cx="2448259" cy="2208026"/>
            </a:xfrm>
            <a:prstGeom prst="rect">
              <a:avLst/>
            </a:prstGeom>
          </p:spPr>
        </p:pic>
        <p:pic>
          <p:nvPicPr>
            <p:cNvPr id="9" name="Picture 8"/>
            <p:cNvPicPr>
              <a:picLocks noChangeAspect="1"/>
            </p:cNvPicPr>
            <p:nvPr/>
          </p:nvPicPr>
          <p:blipFill>
            <a:blip r:embed="rId4"/>
            <a:stretch>
              <a:fillRect/>
            </a:stretch>
          </p:blipFill>
          <p:spPr>
            <a:xfrm>
              <a:off x="6274381" y="3167703"/>
              <a:ext cx="1971675" cy="1466850"/>
            </a:xfrm>
            <a:prstGeom prst="rect">
              <a:avLst/>
            </a:prstGeom>
          </p:spPr>
        </p:pic>
        <p:sp>
          <p:nvSpPr>
            <p:cNvPr id="11" name="Rectangle 10"/>
            <p:cNvSpPr/>
            <p:nvPr/>
          </p:nvSpPr>
          <p:spPr>
            <a:xfrm>
              <a:off x="4539881" y="3742084"/>
              <a:ext cx="496344" cy="4002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a:off x="5036226" y="3227560"/>
              <a:ext cx="1251043" cy="51452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31377" y="4142373"/>
              <a:ext cx="1255892" cy="49218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57"/>
            <p:cNvSpPr>
              <a:spLocks noChangeArrowheads="1"/>
            </p:cNvSpPr>
            <p:nvPr/>
          </p:nvSpPr>
          <p:spPr bwMode="auto">
            <a:xfrm>
              <a:off x="6205622" y="2757777"/>
              <a:ext cx="3139886" cy="1909335"/>
            </a:xfrm>
            <a:prstGeom prst="rect">
              <a:avLst/>
            </a:prstGeom>
            <a:noFill/>
            <a:ln w="63500" cap="rnd">
              <a:no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2600" b="1" dirty="0">
                  <a:solidFill>
                    <a:srgbClr val="FF0000"/>
                  </a:solidFill>
                </a:rPr>
                <a:t>Parts do not touch!</a:t>
              </a:r>
            </a:p>
            <a:p>
              <a:pPr>
                <a:lnSpc>
                  <a:spcPct val="100000"/>
                </a:lnSpc>
                <a:spcBef>
                  <a:spcPct val="0"/>
                </a:spcBef>
                <a:buNone/>
              </a:pPr>
              <a:endParaRPr lang="en-US" altLang="en-US" sz="3000" b="1" dirty="0">
                <a:solidFill>
                  <a:srgbClr val="FF0000"/>
                </a:solidFill>
              </a:endParaRPr>
            </a:p>
            <a:p>
              <a:pPr>
                <a:lnSpc>
                  <a:spcPct val="100000"/>
                </a:lnSpc>
                <a:spcBef>
                  <a:spcPct val="0"/>
                </a:spcBef>
                <a:buNone/>
              </a:pPr>
              <a:endParaRPr lang="en-US" altLang="en-US" sz="3000" b="1" dirty="0">
                <a:solidFill>
                  <a:srgbClr val="FF0000"/>
                </a:solidFill>
              </a:endParaRPr>
            </a:p>
            <a:p>
              <a:pPr>
                <a:lnSpc>
                  <a:spcPct val="100000"/>
                </a:lnSpc>
                <a:spcBef>
                  <a:spcPct val="0"/>
                </a:spcBef>
                <a:buNone/>
              </a:pPr>
              <a:endParaRPr lang="en-US" altLang="en-US" sz="3000" b="1" dirty="0">
                <a:solidFill>
                  <a:srgbClr val="FF0000"/>
                </a:solidFill>
              </a:endParaRPr>
            </a:p>
            <a:p>
              <a:pPr>
                <a:lnSpc>
                  <a:spcPct val="100000"/>
                </a:lnSpc>
                <a:spcBef>
                  <a:spcPct val="0"/>
                </a:spcBef>
                <a:buNone/>
              </a:pPr>
              <a:endParaRPr lang="en-US" altLang="en-US" sz="3000" b="1" dirty="0">
                <a:solidFill>
                  <a:srgbClr val="FF0000"/>
                </a:solidFill>
              </a:endParaRPr>
            </a:p>
          </p:txBody>
        </p:sp>
        <p:sp>
          <p:nvSpPr>
            <p:cNvPr id="16" name="Rectangle 15"/>
            <p:cNvSpPr/>
            <p:nvPr/>
          </p:nvSpPr>
          <p:spPr>
            <a:xfrm>
              <a:off x="6280825" y="3167703"/>
              <a:ext cx="1965231" cy="1466850"/>
            </a:xfrm>
            <a:prstGeom prst="rect">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 name="Rectangle 2"/>
          <p:cNvSpPr/>
          <p:nvPr/>
        </p:nvSpPr>
        <p:spPr>
          <a:xfrm>
            <a:off x="3366921" y="5056971"/>
            <a:ext cx="7604006" cy="830997"/>
          </a:xfrm>
          <a:prstGeom prst="rect">
            <a:avLst/>
          </a:prstGeom>
        </p:spPr>
        <p:txBody>
          <a:bodyPr wrap="none">
            <a:spAutoFit/>
          </a:bodyPr>
          <a:lstStyle/>
          <a:p>
            <a:pPr algn="ctr">
              <a:lnSpc>
                <a:spcPct val="100000"/>
              </a:lnSpc>
              <a:spcBef>
                <a:spcPct val="0"/>
              </a:spcBef>
              <a:buNone/>
            </a:pPr>
            <a:r>
              <a:rPr lang="en-US" altLang="en-US" sz="2400" b="1" dirty="0">
                <a:solidFill>
                  <a:srgbClr val="FF0000"/>
                </a:solidFill>
              </a:rPr>
              <a:t>(not easily noticeable to the viewer, </a:t>
            </a:r>
            <a:br>
              <a:rPr lang="en-US" altLang="en-US" sz="2400" b="1" dirty="0">
                <a:solidFill>
                  <a:srgbClr val="FF0000"/>
                </a:solidFill>
              </a:rPr>
            </a:br>
            <a:r>
              <a:rPr lang="en-US" altLang="en-US" sz="2400" b="1" dirty="0">
                <a:solidFill>
                  <a:srgbClr val="FF0000"/>
                </a:solidFill>
              </a:rPr>
              <a:t>yet  geometric implications on topology, connectedness...)</a:t>
            </a:r>
          </a:p>
        </p:txBody>
      </p:sp>
      <p:sp>
        <p:nvSpPr>
          <p:cNvPr id="25" name="Content Placeholder 2"/>
          <p:cNvSpPr>
            <a:spLocks noGrp="1"/>
          </p:cNvSpPr>
          <p:nvPr>
            <p:ph idx="1"/>
          </p:nvPr>
        </p:nvSpPr>
        <p:spPr>
          <a:xfrm>
            <a:off x="671209" y="1517515"/>
            <a:ext cx="6867727" cy="466928"/>
          </a:xfrm>
        </p:spPr>
        <p:txBody>
          <a:bodyPr>
            <a:normAutofit/>
          </a:bodyPr>
          <a:lstStyle/>
          <a:p>
            <a:pPr marL="0" indent="0">
              <a:buNone/>
            </a:pPr>
            <a:r>
              <a:rPr lang="en-US" sz="2600" dirty="0">
                <a:solidFill>
                  <a:schemeClr val="tx1">
                    <a:lumMod val="95000"/>
                    <a:lumOff val="5000"/>
                  </a:schemeClr>
                </a:solidFill>
                <a:latin typeface="Calibri" panose="020F0502020204030204" pitchFamily="34" charset="0"/>
              </a:rPr>
              <a:t>3D models are often </a:t>
            </a:r>
            <a:r>
              <a:rPr lang="en-US" sz="2600" b="1" dirty="0">
                <a:solidFill>
                  <a:srgbClr val="0070C0"/>
                </a:solidFill>
                <a:latin typeface="Calibri" panose="020F0502020204030204" pitchFamily="34" charset="0"/>
              </a:rPr>
              <a:t>designed for viewing. </a:t>
            </a:r>
          </a:p>
          <a:p>
            <a:pPr marL="0" indent="0">
              <a:buNone/>
            </a:pPr>
            <a:endParaRPr lang="en-US" sz="2600" b="1" dirty="0">
              <a:solidFill>
                <a:schemeClr val="tx1">
                  <a:lumMod val="95000"/>
                  <a:lumOff val="5000"/>
                </a:schemeClr>
              </a:solidFill>
              <a:latin typeface="Calibri" panose="020F0502020204030204" pitchFamily="34" charset="0"/>
            </a:endParaRPr>
          </a:p>
          <a:p>
            <a:pPr marL="0" indent="0">
              <a:buNone/>
            </a:pPr>
            <a:endParaRPr lang="en-US" sz="2600" b="1" dirty="0">
              <a:solidFill>
                <a:schemeClr val="tx1">
                  <a:lumMod val="95000"/>
                  <a:lumOff val="5000"/>
                </a:schemeClr>
              </a:solidFill>
              <a:latin typeface="Calibri" panose="020F0502020204030204" pitchFamily="34" charset="0"/>
            </a:endParaRPr>
          </a:p>
        </p:txBody>
      </p:sp>
    </p:spTree>
    <p:extLst>
      <p:ext uri="{BB962C8B-B14F-4D97-AF65-F5344CB8AC3E}">
        <p14:creationId xmlns:p14="http://schemas.microsoft.com/office/powerpoint/2010/main" val="510017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pPr algn="ctr">
              <a:defRPr/>
            </a:pPr>
            <a:r>
              <a:rPr lang="en-US" sz="3600" dirty="0">
                <a:latin typeface="+mn-lt"/>
              </a:rPr>
              <a:t>Key Observations</a:t>
            </a:r>
          </a:p>
        </p:txBody>
      </p:sp>
      <p:sp>
        <p:nvSpPr>
          <p:cNvPr id="9" name="Content Placeholder 2"/>
          <p:cNvSpPr>
            <a:spLocks noGrp="1"/>
          </p:cNvSpPr>
          <p:nvPr>
            <p:ph idx="1"/>
          </p:nvPr>
        </p:nvSpPr>
        <p:spPr>
          <a:xfrm>
            <a:off x="439369" y="1449418"/>
            <a:ext cx="11468911" cy="5048656"/>
          </a:xfrm>
        </p:spPr>
        <p:txBody>
          <a:bodyPr>
            <a:normAutofit/>
          </a:bodyPr>
          <a:lstStyle/>
          <a:p>
            <a:pPr marL="0" indent="0">
              <a:buNone/>
            </a:pPr>
            <a:r>
              <a:rPr lang="en-US" sz="2600" b="1" dirty="0">
                <a:solidFill>
                  <a:srgbClr val="0070C0"/>
                </a:solidFill>
                <a:latin typeface="Calibri" panose="020F0502020204030204" pitchFamily="34" charset="0"/>
              </a:rPr>
              <a:t>Shape renderings </a:t>
            </a:r>
            <a:r>
              <a:rPr lang="en-US" sz="2600" dirty="0">
                <a:solidFill>
                  <a:schemeClr val="tx1">
                    <a:lumMod val="95000"/>
                    <a:lumOff val="5000"/>
                  </a:schemeClr>
                </a:solidFill>
                <a:latin typeface="Calibri" panose="020F0502020204030204" pitchFamily="34" charset="0"/>
              </a:rPr>
              <a:t>can be treated as </a:t>
            </a:r>
            <a:r>
              <a:rPr lang="en-US" sz="2600" b="1" dirty="0">
                <a:solidFill>
                  <a:srgbClr val="0070C0"/>
                </a:solidFill>
                <a:latin typeface="Calibri" panose="020F0502020204030204" pitchFamily="34" charset="0"/>
              </a:rPr>
              <a:t>photos of objects </a:t>
            </a:r>
            <a:r>
              <a:rPr lang="en-US" sz="2600" dirty="0">
                <a:latin typeface="Calibri" panose="020F0502020204030204" pitchFamily="34" charset="0"/>
              </a:rPr>
              <a:t>(without texture)</a:t>
            </a:r>
          </a:p>
          <a:p>
            <a:pPr marL="0" indent="0" algn="ctr">
              <a:buNone/>
            </a:pPr>
            <a:endParaRPr lang="en-US" sz="2600" dirty="0">
              <a:latin typeface="Calibri" panose="020F0502020204030204" pitchFamily="34" charset="0"/>
            </a:endParaRPr>
          </a:p>
          <a:p>
            <a:pPr marL="0" indent="0" algn="ctr">
              <a:buNone/>
            </a:pPr>
            <a:endParaRPr lang="en-US" sz="2600" dirty="0">
              <a:latin typeface="Calibri" panose="020F0502020204030204" pitchFamily="34" charset="0"/>
            </a:endParaRPr>
          </a:p>
          <a:p>
            <a:pPr marL="0" indent="0" algn="ctr">
              <a:buNone/>
            </a:pPr>
            <a:endParaRPr lang="en-US" sz="2600" dirty="0">
              <a:latin typeface="Calibri" panose="020F0502020204030204" pitchFamily="34" charset="0"/>
            </a:endParaRPr>
          </a:p>
          <a:p>
            <a:pPr marL="0" indent="0" algn="ctr">
              <a:buNone/>
            </a:pPr>
            <a:endParaRPr lang="en-US" sz="2600" dirty="0">
              <a:latin typeface="Calibri" panose="020F0502020204030204" pitchFamily="34" charset="0"/>
            </a:endParaRPr>
          </a:p>
          <a:p>
            <a:pPr marL="0" indent="0" algn="ctr">
              <a:buNone/>
            </a:pPr>
            <a:endParaRPr lang="en-US" sz="2600" dirty="0">
              <a:latin typeface="Calibri" panose="020F0502020204030204" pitchFamily="34" charset="0"/>
            </a:endParaRPr>
          </a:p>
          <a:p>
            <a:pPr marL="0" indent="0" algn="ctr">
              <a:buNone/>
            </a:pPr>
            <a:endParaRPr lang="en-US" sz="2600" dirty="0">
              <a:latin typeface="Calibri" panose="020F0502020204030204" pitchFamily="34" charset="0"/>
            </a:endParaRPr>
          </a:p>
          <a:p>
            <a:pPr marL="0" indent="0">
              <a:buNone/>
            </a:pPr>
            <a:r>
              <a:rPr lang="en-US" sz="2600" dirty="0">
                <a:latin typeface="Calibri" panose="020F0502020204030204" pitchFamily="34" charset="0"/>
              </a:rPr>
              <a:t>Shape renderings can be processed by powerful image-based architectures through </a:t>
            </a:r>
            <a:r>
              <a:rPr lang="en-US" sz="2600" dirty="0">
                <a:solidFill>
                  <a:srgbClr val="FF0000"/>
                </a:solidFill>
                <a:latin typeface="Calibri" panose="020F0502020204030204" pitchFamily="34" charset="0"/>
              </a:rPr>
              <a:t>transfer learning from massive image datasets.</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9159" t="16642" r="6056" b="8890"/>
          <a:stretch/>
        </p:blipFill>
        <p:spPr>
          <a:xfrm>
            <a:off x="1438786" y="2091119"/>
            <a:ext cx="1852575" cy="1627130"/>
          </a:xfrm>
          <a:prstGeom prst="rect">
            <a:avLst/>
          </a:prstGeom>
        </p:spPr>
      </p:pic>
      <p:cxnSp>
        <p:nvCxnSpPr>
          <p:cNvPr id="12" name="Straight Arrow Connector 11"/>
          <p:cNvCxnSpPr/>
          <p:nvPr/>
        </p:nvCxnSpPr>
        <p:spPr bwMode="auto">
          <a:xfrm>
            <a:off x="3291361" y="3070797"/>
            <a:ext cx="1325351"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grpSp>
        <p:nvGrpSpPr>
          <p:cNvPr id="13" name="Group 12"/>
          <p:cNvGrpSpPr/>
          <p:nvPr/>
        </p:nvGrpSpPr>
        <p:grpSpPr>
          <a:xfrm>
            <a:off x="4606198" y="2346738"/>
            <a:ext cx="3093026" cy="1945532"/>
            <a:chOff x="4909779" y="2453447"/>
            <a:chExt cx="2088232" cy="1739578"/>
          </a:xfrm>
        </p:grpSpPr>
        <p:sp>
          <p:nvSpPr>
            <p:cNvPr id="14" name="Cube 13"/>
            <p:cNvSpPr/>
            <p:nvPr/>
          </p:nvSpPr>
          <p:spPr>
            <a:xfrm>
              <a:off x="4909779" y="2453447"/>
              <a:ext cx="2088232" cy="1739578"/>
            </a:xfrm>
            <a:prstGeom prst="cube">
              <a:avLst/>
            </a:prstGeom>
            <a:solidFill>
              <a:schemeClr val="bg1">
                <a:lumMod val="85000"/>
              </a:schemeClr>
            </a:solidFill>
            <a:ln w="50800">
              <a:solidFill>
                <a:schemeClr val="tx2"/>
              </a:solidFill>
            </a:ln>
            <a:effectLst>
              <a:outerShdw blurRad="127000" dist="38100" sx="101000" sy="101000" algn="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000162" y="3030416"/>
              <a:ext cx="1594638" cy="963184"/>
            </a:xfrm>
            <a:prstGeom prst="rect">
              <a:avLst/>
            </a:prstGeom>
            <a:noFill/>
          </p:spPr>
          <p:txBody>
            <a:bodyPr wrap="none" rtlCol="0">
              <a:spAutoFit/>
            </a:bodyPr>
            <a:lstStyle/>
            <a:p>
              <a:pPr algn="ctr"/>
              <a:r>
                <a:rPr lang="en-US" sz="3200" b="1" dirty="0">
                  <a:solidFill>
                    <a:schemeClr val="tx2"/>
                  </a:solidFill>
                </a:rPr>
                <a:t>Image-based</a:t>
              </a:r>
              <a:br>
                <a:rPr lang="en-US" sz="3200" b="1" dirty="0">
                  <a:solidFill>
                    <a:schemeClr val="tx2"/>
                  </a:solidFill>
                </a:rPr>
              </a:br>
              <a:r>
                <a:rPr lang="en-US" sz="3200" b="1" dirty="0">
                  <a:solidFill>
                    <a:schemeClr val="tx2"/>
                  </a:solidFill>
                </a:rPr>
                <a:t>network</a:t>
              </a:r>
            </a:p>
          </p:txBody>
        </p:sp>
      </p:grpSp>
      <p:sp>
        <p:nvSpPr>
          <p:cNvPr id="41" name="Rectangle 40"/>
          <p:cNvSpPr/>
          <p:nvPr/>
        </p:nvSpPr>
        <p:spPr>
          <a:xfrm>
            <a:off x="9024575" y="2695000"/>
            <a:ext cx="1204176" cy="584775"/>
          </a:xfrm>
          <a:prstGeom prst="rect">
            <a:avLst/>
          </a:prstGeom>
        </p:spPr>
        <p:txBody>
          <a:bodyPr wrap="none">
            <a:spAutoFit/>
          </a:bodyPr>
          <a:lstStyle/>
          <a:p>
            <a:r>
              <a:rPr lang="en-US" sz="3200" b="1" dirty="0">
                <a:solidFill>
                  <a:schemeClr val="accent6">
                    <a:lumMod val="75000"/>
                  </a:schemeClr>
                </a:solidFill>
                <a:latin typeface="Calibri" panose="020F0502020204030204" pitchFamily="34" charset="0"/>
              </a:rPr>
              <a:t>Chair!</a:t>
            </a:r>
            <a:endParaRPr lang="en-US" sz="3200" dirty="0">
              <a:solidFill>
                <a:schemeClr val="accent6">
                  <a:lumMod val="75000"/>
                </a:schemeClr>
              </a:solidFill>
            </a:endParaRPr>
          </a:p>
        </p:txBody>
      </p:sp>
      <p:pic>
        <p:nvPicPr>
          <p:cNvPr id="56" name="Picture 55"/>
          <p:cNvPicPr>
            <a:picLocks noChangeAspect="1"/>
          </p:cNvPicPr>
          <p:nvPr/>
        </p:nvPicPr>
        <p:blipFill rotWithShape="1">
          <a:blip r:embed="rId4" cstate="print">
            <a:extLst>
              <a:ext uri="{28A0092B-C50C-407E-A947-70E740481C1C}">
                <a14:useLocalDpi xmlns:a14="http://schemas.microsoft.com/office/drawing/2010/main" val="0"/>
              </a:ext>
            </a:extLst>
          </a:blip>
          <a:srcRect l="14500" t="29787" r="5130" b="26241"/>
          <a:stretch/>
        </p:blipFill>
        <p:spPr>
          <a:xfrm>
            <a:off x="1342416" y="3603784"/>
            <a:ext cx="1999835" cy="1094143"/>
          </a:xfrm>
          <a:prstGeom prst="rect">
            <a:avLst/>
          </a:prstGeom>
        </p:spPr>
      </p:pic>
      <p:cxnSp>
        <p:nvCxnSpPr>
          <p:cNvPr id="55" name="Straight Arrow Connector 54"/>
          <p:cNvCxnSpPr/>
          <p:nvPr/>
        </p:nvCxnSpPr>
        <p:spPr bwMode="auto">
          <a:xfrm>
            <a:off x="3371673" y="3969706"/>
            <a:ext cx="1234525"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cxnSp>
        <p:nvCxnSpPr>
          <p:cNvPr id="59" name="Straight Arrow Connector 58"/>
          <p:cNvCxnSpPr/>
          <p:nvPr/>
        </p:nvCxnSpPr>
        <p:spPr bwMode="auto">
          <a:xfrm>
            <a:off x="7704481" y="3000923"/>
            <a:ext cx="1325351"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cxnSp>
        <p:nvCxnSpPr>
          <p:cNvPr id="60" name="Straight Arrow Connector 59"/>
          <p:cNvCxnSpPr/>
          <p:nvPr/>
        </p:nvCxnSpPr>
        <p:spPr bwMode="auto">
          <a:xfrm>
            <a:off x="7699224" y="3930473"/>
            <a:ext cx="1234525"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sp>
        <p:nvSpPr>
          <p:cNvPr id="61" name="Rectangle 60"/>
          <p:cNvSpPr/>
          <p:nvPr/>
        </p:nvSpPr>
        <p:spPr>
          <a:xfrm>
            <a:off x="9014847" y="3601345"/>
            <a:ext cx="1762021" cy="584775"/>
          </a:xfrm>
          <a:prstGeom prst="rect">
            <a:avLst/>
          </a:prstGeom>
        </p:spPr>
        <p:txBody>
          <a:bodyPr wrap="none">
            <a:spAutoFit/>
          </a:bodyPr>
          <a:lstStyle/>
          <a:p>
            <a:r>
              <a:rPr lang="en-US" sz="3200" b="1" dirty="0">
                <a:solidFill>
                  <a:schemeClr val="accent6">
                    <a:lumMod val="75000"/>
                  </a:schemeClr>
                </a:solidFill>
                <a:latin typeface="Calibri" panose="020F0502020204030204" pitchFamily="34" charset="0"/>
              </a:rPr>
              <a:t>Airplane!</a:t>
            </a:r>
            <a:endParaRPr lang="en-US" sz="3200" dirty="0">
              <a:solidFill>
                <a:schemeClr val="accent6">
                  <a:lumMod val="75000"/>
                </a:schemeClr>
              </a:solidFill>
            </a:endParaRPr>
          </a:p>
        </p:txBody>
      </p:sp>
      <p:sp>
        <p:nvSpPr>
          <p:cNvPr id="62" name="Rectangle 4"/>
          <p:cNvSpPr>
            <a:spLocks noChangeArrowheads="1"/>
          </p:cNvSpPr>
          <p:nvPr/>
        </p:nvSpPr>
        <p:spPr bwMode="auto">
          <a:xfrm>
            <a:off x="7699224" y="5876005"/>
            <a:ext cx="426451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 typeface="Arial" panose="020B0604020202020204" pitchFamily="34" charset="0"/>
              <a:buNone/>
            </a:pPr>
            <a:r>
              <a:rPr lang="en-US" altLang="en-US" sz="2600" b="1" dirty="0">
                <a:solidFill>
                  <a:schemeClr val="tx2"/>
                </a:solidFill>
                <a:latin typeface="+mn-lt"/>
              </a:rPr>
              <a:t>(Su et al, ICCV 2015)</a:t>
            </a:r>
          </a:p>
          <a:p>
            <a:pPr algn="r">
              <a:lnSpc>
                <a:spcPct val="100000"/>
              </a:lnSpc>
              <a:spcBef>
                <a:spcPct val="0"/>
              </a:spcBef>
              <a:buFont typeface="Arial" panose="020B0604020202020204" pitchFamily="34" charset="0"/>
              <a:buNone/>
            </a:pPr>
            <a:r>
              <a:rPr lang="en-US" altLang="en-US" sz="2600" b="1" dirty="0">
                <a:solidFill>
                  <a:schemeClr val="tx2"/>
                </a:solidFill>
                <a:latin typeface="+mn-lt"/>
              </a:rPr>
              <a:t>(</a:t>
            </a:r>
            <a:r>
              <a:rPr lang="en-US" altLang="en-US" sz="2600" b="1" dirty="0" err="1">
                <a:solidFill>
                  <a:schemeClr val="tx2"/>
                </a:solidFill>
                <a:latin typeface="+mn-lt"/>
              </a:rPr>
              <a:t>Kalogerakis</a:t>
            </a:r>
            <a:r>
              <a:rPr lang="en-US" altLang="en-US" sz="2600" b="1" dirty="0">
                <a:solidFill>
                  <a:schemeClr val="tx2"/>
                </a:solidFill>
                <a:latin typeface="+mn-lt"/>
              </a:rPr>
              <a:t> et al. CVPR 2017)</a:t>
            </a:r>
          </a:p>
        </p:txBody>
      </p:sp>
    </p:spTree>
    <p:extLst>
      <p:ext uri="{BB962C8B-B14F-4D97-AF65-F5344CB8AC3E}">
        <p14:creationId xmlns:p14="http://schemas.microsoft.com/office/powerpoint/2010/main" val="690747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798" y="1690688"/>
            <a:ext cx="11122403" cy="5194570"/>
          </a:xfrm>
        </p:spPr>
        <p:txBody>
          <a:bodyPr>
            <a:normAutofit/>
          </a:bodyPr>
          <a:lstStyle/>
          <a:p>
            <a:pPr marL="0" indent="0">
              <a:buNone/>
            </a:pPr>
            <a:r>
              <a:rPr lang="en-US" sz="2550" dirty="0"/>
              <a:t>Deep architecture for processing </a:t>
            </a:r>
            <a:r>
              <a:rPr lang="en-US" sz="2550" b="1" dirty="0">
                <a:solidFill>
                  <a:srgbClr val="0070C0"/>
                </a:solidFill>
                <a:latin typeface="Calibri" panose="020F0502020204030204" pitchFamily="34" charset="0"/>
              </a:rPr>
              <a:t>rendered views of surface neighborhoods </a:t>
            </a:r>
            <a:r>
              <a:rPr lang="en-US" sz="2550" dirty="0"/>
              <a:t>around points </a:t>
            </a:r>
            <a:r>
              <a:rPr lang="en-US" sz="2550" b="1" dirty="0">
                <a:solidFill>
                  <a:srgbClr val="0070C0"/>
                </a:solidFill>
                <a:latin typeface="Calibri" panose="020F0502020204030204" pitchFamily="34" charset="0"/>
              </a:rPr>
              <a:t>at multiple scales</a:t>
            </a:r>
            <a:r>
              <a:rPr lang="en-US" sz="2550" dirty="0"/>
              <a:t>. </a:t>
            </a:r>
            <a:r>
              <a:rPr lang="en-US" sz="2550" b="1" dirty="0">
                <a:solidFill>
                  <a:srgbClr val="0070C0"/>
                </a:solidFill>
                <a:latin typeface="Calibri" panose="020F0502020204030204" pitchFamily="34" charset="0"/>
              </a:rPr>
              <a:t>View selection </a:t>
            </a:r>
            <a:r>
              <a:rPr lang="en-US" sz="2550" dirty="0"/>
              <a:t>to handle self-occlusions.</a:t>
            </a:r>
            <a:endParaRPr lang="en-US" sz="2550" b="1" dirty="0">
              <a:solidFill>
                <a:srgbClr val="0070C0"/>
              </a:solidFill>
              <a:latin typeface="Calibri" panose="020F0502020204030204" pitchFamily="34" charset="0"/>
            </a:endParaRPr>
          </a:p>
        </p:txBody>
      </p:sp>
      <p:sp>
        <p:nvSpPr>
          <p:cNvPr id="5" name="Title 1"/>
          <p:cNvSpPr>
            <a:spLocks noGrp="1"/>
          </p:cNvSpPr>
          <p:nvPr>
            <p:ph type="title"/>
          </p:nvPr>
        </p:nvSpPr>
        <p:spPr>
          <a:xfrm>
            <a:off x="838200" y="365125"/>
            <a:ext cx="10515600" cy="1325563"/>
          </a:xfrm>
        </p:spPr>
        <p:txBody>
          <a:bodyPr>
            <a:normAutofit/>
          </a:bodyPr>
          <a:lstStyle/>
          <a:p>
            <a:pPr algn="ctr">
              <a:defRPr/>
            </a:pPr>
            <a:r>
              <a:rPr lang="en-US" sz="3600" dirty="0">
                <a:latin typeface="+mn-lt"/>
              </a:rPr>
              <a:t>Key Ideas</a:t>
            </a:r>
          </a:p>
        </p:txBody>
      </p:sp>
    </p:spTree>
    <p:extLst>
      <p:ext uri="{BB962C8B-B14F-4D97-AF65-F5344CB8AC3E}">
        <p14:creationId xmlns:p14="http://schemas.microsoft.com/office/powerpoint/2010/main" val="2211717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learn </a:t>
            </a:r>
            <a:r>
              <a:rPr lang="en-US" b="1" dirty="0"/>
              <a:t>local</a:t>
            </a:r>
            <a:r>
              <a:rPr lang="en-US" dirty="0"/>
              <a:t> shape descriptors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2509">
            <a:off x="560200" y="2557230"/>
            <a:ext cx="2963869" cy="1681298"/>
          </a:xfrm>
          <a:prstGeom prst="rect">
            <a:avLst/>
          </a:prstGeom>
        </p:spPr>
      </p:pic>
    </p:spTree>
    <p:extLst>
      <p:ext uri="{BB962C8B-B14F-4D97-AF65-F5344CB8AC3E}">
        <p14:creationId xmlns:p14="http://schemas.microsoft.com/office/powerpoint/2010/main" val="1540575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798" y="1690688"/>
            <a:ext cx="11122403" cy="5194570"/>
          </a:xfrm>
        </p:spPr>
        <p:txBody>
          <a:bodyPr>
            <a:normAutofit/>
          </a:bodyPr>
          <a:lstStyle/>
          <a:p>
            <a:pPr marL="0" indent="0">
              <a:buNone/>
            </a:pPr>
            <a:r>
              <a:rPr lang="en-US" sz="2550" dirty="0"/>
              <a:t>Deep architecture for processing </a:t>
            </a:r>
            <a:r>
              <a:rPr lang="en-US" sz="2550" b="1" dirty="0">
                <a:solidFill>
                  <a:srgbClr val="0070C0"/>
                </a:solidFill>
                <a:latin typeface="Calibri" panose="020F0502020204030204" pitchFamily="34" charset="0"/>
              </a:rPr>
              <a:t>rendered views of surface neighborhoods </a:t>
            </a:r>
            <a:r>
              <a:rPr lang="en-US" sz="2550" dirty="0"/>
              <a:t>around points </a:t>
            </a:r>
            <a:r>
              <a:rPr lang="en-US" sz="2550" b="1" dirty="0">
                <a:solidFill>
                  <a:srgbClr val="0070C0"/>
                </a:solidFill>
                <a:latin typeface="Calibri" panose="020F0502020204030204" pitchFamily="34" charset="0"/>
              </a:rPr>
              <a:t>at multiple scales</a:t>
            </a:r>
            <a:r>
              <a:rPr lang="en-US" sz="2550" dirty="0"/>
              <a:t>. </a:t>
            </a:r>
            <a:r>
              <a:rPr lang="en-US" sz="2550" b="1" dirty="0">
                <a:solidFill>
                  <a:srgbClr val="0070C0"/>
                </a:solidFill>
                <a:latin typeface="Calibri" panose="020F0502020204030204" pitchFamily="34" charset="0"/>
              </a:rPr>
              <a:t>View selection </a:t>
            </a:r>
            <a:r>
              <a:rPr lang="en-US" sz="2550" dirty="0"/>
              <a:t>to handle self-occlusions.</a:t>
            </a:r>
            <a:endParaRPr lang="en-US" sz="2550" b="1" dirty="0">
              <a:solidFill>
                <a:srgbClr val="0070C0"/>
              </a:solidFill>
              <a:latin typeface="Calibri" panose="020F0502020204030204" pitchFamily="34" charset="0"/>
            </a:endParaRPr>
          </a:p>
          <a:p>
            <a:pPr marL="0" indent="0">
              <a:buNone/>
            </a:pPr>
            <a:endParaRPr lang="en-US" altLang="en-US" sz="2550" dirty="0"/>
          </a:p>
          <a:p>
            <a:pPr marL="0" lvl="1" indent="0" defTabSz="2033588">
              <a:buNone/>
              <a:defRPr/>
            </a:pPr>
            <a:r>
              <a:rPr lang="en-US" altLang="en-US" sz="2550" dirty="0"/>
              <a:t>Trained to </a:t>
            </a:r>
            <a:r>
              <a:rPr lang="en-US" altLang="en-US" sz="2550" b="1" dirty="0">
                <a:solidFill>
                  <a:srgbClr val="0070C0"/>
                </a:solidFill>
                <a:latin typeface="Calibri" panose="020F0502020204030204" pitchFamily="34" charset="0"/>
              </a:rPr>
              <a:t>embed semantically similar points close to each other </a:t>
            </a:r>
            <a:r>
              <a:rPr lang="en-US" altLang="en-US" sz="2550" dirty="0"/>
              <a:t>in descriptor space.</a:t>
            </a:r>
          </a:p>
        </p:txBody>
      </p:sp>
      <p:sp>
        <p:nvSpPr>
          <p:cNvPr id="5" name="Title 1"/>
          <p:cNvSpPr>
            <a:spLocks noGrp="1"/>
          </p:cNvSpPr>
          <p:nvPr>
            <p:ph type="title"/>
          </p:nvPr>
        </p:nvSpPr>
        <p:spPr>
          <a:xfrm>
            <a:off x="838200" y="365125"/>
            <a:ext cx="10515600" cy="1325563"/>
          </a:xfrm>
        </p:spPr>
        <p:txBody>
          <a:bodyPr>
            <a:normAutofit/>
          </a:bodyPr>
          <a:lstStyle/>
          <a:p>
            <a:pPr algn="ctr">
              <a:defRPr/>
            </a:pPr>
            <a:r>
              <a:rPr lang="en-US" sz="3600" dirty="0">
                <a:latin typeface="+mn-lt"/>
              </a:rPr>
              <a:t>Key Ideas</a:t>
            </a:r>
          </a:p>
        </p:txBody>
      </p:sp>
    </p:spTree>
    <p:extLst>
      <p:ext uri="{BB962C8B-B14F-4D97-AF65-F5344CB8AC3E}">
        <p14:creationId xmlns:p14="http://schemas.microsoft.com/office/powerpoint/2010/main" val="1353810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798" y="1690688"/>
            <a:ext cx="11122403" cy="5194570"/>
          </a:xfrm>
        </p:spPr>
        <p:txBody>
          <a:bodyPr>
            <a:normAutofit/>
          </a:bodyPr>
          <a:lstStyle/>
          <a:p>
            <a:pPr marL="0" indent="0">
              <a:buNone/>
            </a:pPr>
            <a:r>
              <a:rPr lang="en-US" sz="2550" dirty="0"/>
              <a:t>Deep architecture for processing </a:t>
            </a:r>
            <a:r>
              <a:rPr lang="en-US" sz="2550" b="1" dirty="0">
                <a:solidFill>
                  <a:srgbClr val="0070C0"/>
                </a:solidFill>
                <a:latin typeface="Calibri" panose="020F0502020204030204" pitchFamily="34" charset="0"/>
              </a:rPr>
              <a:t>rendered views of surface neighborhoods </a:t>
            </a:r>
            <a:r>
              <a:rPr lang="en-US" sz="2550" dirty="0"/>
              <a:t>around points </a:t>
            </a:r>
            <a:r>
              <a:rPr lang="en-US" sz="2550" b="1" dirty="0">
                <a:solidFill>
                  <a:srgbClr val="0070C0"/>
                </a:solidFill>
                <a:latin typeface="Calibri" panose="020F0502020204030204" pitchFamily="34" charset="0"/>
              </a:rPr>
              <a:t>at multiple scales</a:t>
            </a:r>
            <a:r>
              <a:rPr lang="en-US" sz="2550" dirty="0"/>
              <a:t>. </a:t>
            </a:r>
            <a:r>
              <a:rPr lang="en-US" sz="2550" b="1" dirty="0">
                <a:solidFill>
                  <a:srgbClr val="0070C0"/>
                </a:solidFill>
                <a:latin typeface="Calibri" panose="020F0502020204030204" pitchFamily="34" charset="0"/>
              </a:rPr>
              <a:t>View selection </a:t>
            </a:r>
            <a:r>
              <a:rPr lang="en-US" sz="2550" dirty="0"/>
              <a:t>to handle self-occlusions.</a:t>
            </a:r>
            <a:endParaRPr lang="en-US" sz="2550" b="1" dirty="0">
              <a:solidFill>
                <a:srgbClr val="0070C0"/>
              </a:solidFill>
              <a:latin typeface="Calibri" panose="020F0502020204030204" pitchFamily="34" charset="0"/>
            </a:endParaRPr>
          </a:p>
          <a:p>
            <a:pPr marL="0" indent="0">
              <a:buNone/>
            </a:pPr>
            <a:endParaRPr lang="en-US" altLang="en-US" sz="2550" dirty="0"/>
          </a:p>
          <a:p>
            <a:pPr marL="0" lvl="1" indent="0" defTabSz="2033588">
              <a:buNone/>
              <a:defRPr/>
            </a:pPr>
            <a:r>
              <a:rPr lang="en-US" altLang="en-US" sz="2550" dirty="0"/>
              <a:t>Trained to </a:t>
            </a:r>
            <a:r>
              <a:rPr lang="en-US" altLang="en-US" sz="2550" b="1" dirty="0">
                <a:solidFill>
                  <a:srgbClr val="0070C0"/>
                </a:solidFill>
                <a:latin typeface="Calibri" panose="020F0502020204030204" pitchFamily="34" charset="0"/>
              </a:rPr>
              <a:t>embed semantically similar points close to each other </a:t>
            </a:r>
            <a:r>
              <a:rPr lang="en-US" altLang="en-US" sz="2550" dirty="0"/>
              <a:t>in descriptor space.</a:t>
            </a:r>
          </a:p>
          <a:p>
            <a:pPr marL="0" lvl="1" indent="0" defTabSz="2033588">
              <a:buNone/>
              <a:defRPr/>
            </a:pPr>
            <a:endParaRPr lang="en-US" altLang="en-US" sz="2550" dirty="0"/>
          </a:p>
          <a:p>
            <a:pPr marL="0" lvl="1" indent="0" defTabSz="2033588">
              <a:lnSpc>
                <a:spcPct val="100000"/>
              </a:lnSpc>
              <a:buNone/>
              <a:defRPr/>
            </a:pPr>
            <a:r>
              <a:rPr lang="en-US" sz="2550" b="1" dirty="0">
                <a:solidFill>
                  <a:srgbClr val="0070C0"/>
                </a:solidFill>
                <a:latin typeface="Calibri" panose="020F0502020204030204" pitchFamily="34" charset="0"/>
              </a:rPr>
              <a:t>Massive, synthetically generated training dataset</a:t>
            </a:r>
            <a:r>
              <a:rPr lang="en-US" sz="2550" dirty="0"/>
              <a:t>: 977M corresponding point pairs</a:t>
            </a:r>
          </a:p>
        </p:txBody>
      </p:sp>
      <p:sp>
        <p:nvSpPr>
          <p:cNvPr id="5" name="Title 1"/>
          <p:cNvSpPr>
            <a:spLocks noGrp="1"/>
          </p:cNvSpPr>
          <p:nvPr>
            <p:ph type="title"/>
          </p:nvPr>
        </p:nvSpPr>
        <p:spPr>
          <a:xfrm>
            <a:off x="838200" y="365125"/>
            <a:ext cx="10515600" cy="1325563"/>
          </a:xfrm>
        </p:spPr>
        <p:txBody>
          <a:bodyPr>
            <a:normAutofit/>
          </a:bodyPr>
          <a:lstStyle/>
          <a:p>
            <a:pPr algn="ctr">
              <a:defRPr/>
            </a:pPr>
            <a:r>
              <a:rPr lang="en-US" sz="3600" dirty="0">
                <a:latin typeface="+mn-lt"/>
              </a:rPr>
              <a:t>Key Ideas</a:t>
            </a:r>
          </a:p>
        </p:txBody>
      </p:sp>
    </p:spTree>
    <p:extLst>
      <p:ext uri="{BB962C8B-B14F-4D97-AF65-F5344CB8AC3E}">
        <p14:creationId xmlns:p14="http://schemas.microsoft.com/office/powerpoint/2010/main" val="2419586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Pipeline</a:t>
            </a:r>
          </a:p>
        </p:txBody>
      </p:sp>
      <p:pic>
        <p:nvPicPr>
          <p:cNvPr id="6" name="Picture 5"/>
          <p:cNvPicPr>
            <a:picLocks noChangeAspect="1"/>
          </p:cNvPicPr>
          <p:nvPr/>
        </p:nvPicPr>
        <p:blipFill>
          <a:blip r:embed="rId3"/>
          <a:stretch>
            <a:fillRect/>
          </a:stretch>
        </p:blipFill>
        <p:spPr>
          <a:xfrm>
            <a:off x="10178271" y="1231972"/>
            <a:ext cx="739206" cy="3646132"/>
          </a:xfrm>
          <a:prstGeom prst="rect">
            <a:avLst/>
          </a:prstGeom>
        </p:spPr>
      </p:pic>
      <p:grpSp>
        <p:nvGrpSpPr>
          <p:cNvPr id="8" name="Group 7"/>
          <p:cNvGrpSpPr/>
          <p:nvPr/>
        </p:nvGrpSpPr>
        <p:grpSpPr>
          <a:xfrm>
            <a:off x="7180684" y="2770490"/>
            <a:ext cx="1614479" cy="1092241"/>
            <a:chOff x="5375779" y="2428801"/>
            <a:chExt cx="2088232" cy="1488351"/>
          </a:xfrm>
        </p:grpSpPr>
        <p:sp>
          <p:nvSpPr>
            <p:cNvPr id="9" name="Cube 8"/>
            <p:cNvSpPr/>
            <p:nvPr/>
          </p:nvSpPr>
          <p:spPr>
            <a:xfrm>
              <a:off x="5375779" y="2428801"/>
              <a:ext cx="2088232" cy="1488351"/>
            </a:xfrm>
            <a:prstGeom prst="cube">
              <a:avLst/>
            </a:prstGeom>
            <a:solidFill>
              <a:schemeClr val="bg1">
                <a:lumMod val="85000"/>
              </a:schemeClr>
            </a:solidFill>
            <a:ln w="50800">
              <a:solidFill>
                <a:schemeClr val="tx2"/>
              </a:solidFill>
            </a:ln>
            <a:effectLst>
              <a:outerShdw blurRad="127000" dist="38100" sx="101000" sy="101000" algn="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01868" y="3093281"/>
              <a:ext cx="1287766" cy="541968"/>
            </a:xfrm>
            <a:prstGeom prst="rect">
              <a:avLst/>
            </a:prstGeom>
            <a:noFill/>
          </p:spPr>
          <p:txBody>
            <a:bodyPr wrap="none" rtlCol="0">
              <a:spAutoFit/>
            </a:bodyPr>
            <a:lstStyle/>
            <a:p>
              <a:pPr algn="ctr"/>
              <a:r>
                <a:rPr lang="en-US" sz="2200" b="1" dirty="0">
                  <a:solidFill>
                    <a:schemeClr val="tx2"/>
                  </a:solidFill>
                </a:rPr>
                <a:t>LMVCNN</a:t>
              </a:r>
            </a:p>
          </p:txBody>
        </p:sp>
      </p:grpSp>
      <p:cxnSp>
        <p:nvCxnSpPr>
          <p:cNvPr id="12" name="Straight Arrow Connector 11"/>
          <p:cNvCxnSpPr/>
          <p:nvPr/>
        </p:nvCxnSpPr>
        <p:spPr bwMode="auto">
          <a:xfrm flipV="1">
            <a:off x="2701229" y="3421805"/>
            <a:ext cx="1642030" cy="1"/>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cxnSp>
        <p:nvCxnSpPr>
          <p:cNvPr id="17" name="Straight Arrow Connector 16"/>
          <p:cNvCxnSpPr/>
          <p:nvPr/>
        </p:nvCxnSpPr>
        <p:spPr bwMode="auto">
          <a:xfrm flipV="1">
            <a:off x="6135522" y="3421806"/>
            <a:ext cx="994262" cy="1"/>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cxnSp>
        <p:nvCxnSpPr>
          <p:cNvPr id="19" name="Straight Arrow Connector 18"/>
          <p:cNvCxnSpPr/>
          <p:nvPr/>
        </p:nvCxnSpPr>
        <p:spPr bwMode="auto">
          <a:xfrm flipV="1">
            <a:off x="8945979" y="3421804"/>
            <a:ext cx="994262" cy="1"/>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sp>
        <p:nvSpPr>
          <p:cNvPr id="20" name="Rectangle 19"/>
          <p:cNvSpPr/>
          <p:nvPr/>
        </p:nvSpPr>
        <p:spPr>
          <a:xfrm>
            <a:off x="9521590" y="4777829"/>
            <a:ext cx="2260050" cy="954107"/>
          </a:xfrm>
          <a:prstGeom prst="rect">
            <a:avLst/>
          </a:prstGeom>
        </p:spPr>
        <p:txBody>
          <a:bodyPr wrap="square">
            <a:spAutoFit/>
          </a:bodyPr>
          <a:lstStyle/>
          <a:p>
            <a:pPr algn="ctr" fontAlgn="base">
              <a:spcBef>
                <a:spcPct val="0"/>
              </a:spcBef>
              <a:spcAft>
                <a:spcPct val="0"/>
              </a:spcAft>
            </a:pPr>
            <a:r>
              <a:rPr lang="en-US" sz="2800" b="1" kern="0" dirty="0">
                <a:solidFill>
                  <a:srgbClr val="1F497D"/>
                </a:solidFill>
                <a:cs typeface="Arial" panose="020B0604020202020204" pitchFamily="34" charset="0"/>
              </a:rPr>
              <a:t>Local shape </a:t>
            </a:r>
          </a:p>
          <a:p>
            <a:pPr algn="ctr" fontAlgn="base">
              <a:spcBef>
                <a:spcPct val="0"/>
              </a:spcBef>
              <a:spcAft>
                <a:spcPct val="0"/>
              </a:spcAft>
            </a:pPr>
            <a:r>
              <a:rPr lang="en-US" sz="2800" b="1" kern="0" dirty="0">
                <a:solidFill>
                  <a:srgbClr val="1F497D"/>
                </a:solidFill>
                <a:cs typeface="Arial" panose="020B0604020202020204" pitchFamily="34" charset="0"/>
              </a:rPr>
              <a:t>descriptor</a:t>
            </a:r>
          </a:p>
        </p:txBody>
      </p:sp>
      <p:grpSp>
        <p:nvGrpSpPr>
          <p:cNvPr id="23" name="Group 22"/>
          <p:cNvGrpSpPr/>
          <p:nvPr/>
        </p:nvGrpSpPr>
        <p:grpSpPr>
          <a:xfrm>
            <a:off x="4407960" y="2770608"/>
            <a:ext cx="1608112" cy="1097772"/>
            <a:chOff x="5223667" y="2526188"/>
            <a:chExt cx="2088233" cy="1488351"/>
          </a:xfrm>
        </p:grpSpPr>
        <p:sp>
          <p:nvSpPr>
            <p:cNvPr id="24" name="Cube 23"/>
            <p:cNvSpPr/>
            <p:nvPr/>
          </p:nvSpPr>
          <p:spPr>
            <a:xfrm>
              <a:off x="5223667" y="2526188"/>
              <a:ext cx="2088233" cy="1488351"/>
            </a:xfrm>
            <a:prstGeom prst="cube">
              <a:avLst/>
            </a:prstGeom>
            <a:solidFill>
              <a:schemeClr val="bg1">
                <a:lumMod val="85000"/>
              </a:schemeClr>
            </a:solidFill>
            <a:ln w="50800">
              <a:solidFill>
                <a:schemeClr val="accent5">
                  <a:lumMod val="50000"/>
                </a:schemeClr>
              </a:solidFill>
            </a:ln>
            <a:effectLst>
              <a:outerShdw blurRad="127000" dist="38100" sx="101000" sy="101000" algn="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248133" y="2925177"/>
              <a:ext cx="1647843" cy="967800"/>
            </a:xfrm>
            <a:prstGeom prst="rect">
              <a:avLst/>
            </a:prstGeom>
            <a:noFill/>
            <a:ln>
              <a:noFill/>
            </a:ln>
          </p:spPr>
          <p:txBody>
            <a:bodyPr wrap="none" rtlCol="0">
              <a:spAutoFit/>
            </a:bodyPr>
            <a:lstStyle/>
            <a:p>
              <a:pPr algn="ctr"/>
              <a:r>
                <a:rPr lang="en-US" sz="2200" b="1" dirty="0">
                  <a:solidFill>
                    <a:schemeClr val="tx2"/>
                  </a:solidFill>
                </a:rPr>
                <a:t>View</a:t>
              </a:r>
            </a:p>
            <a:p>
              <a:pPr algn="ctr"/>
              <a:r>
                <a:rPr lang="en-US" sz="2200" b="1" dirty="0">
                  <a:solidFill>
                    <a:schemeClr val="tx2"/>
                  </a:solidFill>
                </a:rPr>
                <a:t>selection</a:t>
              </a:r>
            </a:p>
          </p:txBody>
        </p:sp>
      </p:grpSp>
      <p:pic>
        <p:nvPicPr>
          <p:cNvPr id="4" name="Picture 3"/>
          <p:cNvPicPr>
            <a:picLocks noChangeAspect="1"/>
          </p:cNvPicPr>
          <p:nvPr/>
        </p:nvPicPr>
        <p:blipFill>
          <a:blip r:embed="rId4"/>
          <a:stretch>
            <a:fillRect/>
          </a:stretch>
        </p:blipFill>
        <p:spPr>
          <a:xfrm>
            <a:off x="121114" y="2723850"/>
            <a:ext cx="2564331" cy="1185519"/>
          </a:xfrm>
          <a:prstGeom prst="rect">
            <a:avLst/>
          </a:prstGeom>
        </p:spPr>
      </p:pic>
    </p:spTree>
    <p:extLst>
      <p:ext uri="{BB962C8B-B14F-4D97-AF65-F5344CB8AC3E}">
        <p14:creationId xmlns:p14="http://schemas.microsoft.com/office/powerpoint/2010/main" val="1864894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Pipeline</a:t>
            </a:r>
          </a:p>
        </p:txBody>
      </p:sp>
      <p:pic>
        <p:nvPicPr>
          <p:cNvPr id="6" name="Picture 5"/>
          <p:cNvPicPr>
            <a:picLocks noChangeAspect="1"/>
          </p:cNvPicPr>
          <p:nvPr/>
        </p:nvPicPr>
        <p:blipFill>
          <a:blip r:embed="rId3"/>
          <a:stretch>
            <a:fillRect/>
          </a:stretch>
        </p:blipFill>
        <p:spPr>
          <a:xfrm>
            <a:off x="10178271" y="1231972"/>
            <a:ext cx="739206" cy="3646132"/>
          </a:xfrm>
          <a:prstGeom prst="rect">
            <a:avLst/>
          </a:prstGeom>
        </p:spPr>
      </p:pic>
      <p:grpSp>
        <p:nvGrpSpPr>
          <p:cNvPr id="8" name="Group 7"/>
          <p:cNvGrpSpPr/>
          <p:nvPr/>
        </p:nvGrpSpPr>
        <p:grpSpPr>
          <a:xfrm>
            <a:off x="7180684" y="2770490"/>
            <a:ext cx="1614479" cy="1092241"/>
            <a:chOff x="5375779" y="2428801"/>
            <a:chExt cx="2088232" cy="1488351"/>
          </a:xfrm>
        </p:grpSpPr>
        <p:sp>
          <p:nvSpPr>
            <p:cNvPr id="9" name="Cube 8"/>
            <p:cNvSpPr/>
            <p:nvPr/>
          </p:nvSpPr>
          <p:spPr>
            <a:xfrm>
              <a:off x="5375779" y="2428801"/>
              <a:ext cx="2088232" cy="1488351"/>
            </a:xfrm>
            <a:prstGeom prst="cube">
              <a:avLst/>
            </a:prstGeom>
            <a:solidFill>
              <a:schemeClr val="bg1">
                <a:lumMod val="85000"/>
              </a:schemeClr>
            </a:solidFill>
            <a:ln w="50800">
              <a:solidFill>
                <a:schemeClr val="tx2"/>
              </a:solidFill>
            </a:ln>
            <a:effectLst>
              <a:outerShdw blurRad="127000" dist="38100" sx="101000" sy="101000" algn="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01868" y="3093281"/>
              <a:ext cx="1287766" cy="541968"/>
            </a:xfrm>
            <a:prstGeom prst="rect">
              <a:avLst/>
            </a:prstGeom>
            <a:noFill/>
          </p:spPr>
          <p:txBody>
            <a:bodyPr wrap="none" rtlCol="0">
              <a:spAutoFit/>
            </a:bodyPr>
            <a:lstStyle/>
            <a:p>
              <a:pPr algn="ctr"/>
              <a:r>
                <a:rPr lang="en-US" sz="2200" b="1" dirty="0">
                  <a:solidFill>
                    <a:schemeClr val="tx2"/>
                  </a:solidFill>
                </a:rPr>
                <a:t>LMVCNN</a:t>
              </a:r>
            </a:p>
          </p:txBody>
        </p:sp>
      </p:grpSp>
      <p:cxnSp>
        <p:nvCxnSpPr>
          <p:cNvPr id="12" name="Straight Arrow Connector 11"/>
          <p:cNvCxnSpPr/>
          <p:nvPr/>
        </p:nvCxnSpPr>
        <p:spPr bwMode="auto">
          <a:xfrm flipV="1">
            <a:off x="2701229" y="3421805"/>
            <a:ext cx="1642030" cy="1"/>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grpSp>
        <p:nvGrpSpPr>
          <p:cNvPr id="13" name="Group 12"/>
          <p:cNvGrpSpPr/>
          <p:nvPr/>
        </p:nvGrpSpPr>
        <p:grpSpPr>
          <a:xfrm>
            <a:off x="4407960" y="2770608"/>
            <a:ext cx="1608112" cy="1097772"/>
            <a:chOff x="5223667" y="2526188"/>
            <a:chExt cx="2088233" cy="1488351"/>
          </a:xfrm>
        </p:grpSpPr>
        <p:sp>
          <p:nvSpPr>
            <p:cNvPr id="14" name="Cube 13"/>
            <p:cNvSpPr/>
            <p:nvPr/>
          </p:nvSpPr>
          <p:spPr>
            <a:xfrm>
              <a:off x="5223667" y="2526188"/>
              <a:ext cx="2088233" cy="1488351"/>
            </a:xfrm>
            <a:prstGeom prst="cube">
              <a:avLst/>
            </a:prstGeom>
            <a:solidFill>
              <a:schemeClr val="bg1">
                <a:lumMod val="85000"/>
              </a:schemeClr>
            </a:solidFill>
            <a:ln w="50800">
              <a:solidFill>
                <a:srgbClr val="FF0000"/>
              </a:solidFill>
            </a:ln>
            <a:effectLst>
              <a:outerShdw blurRad="127000" dist="38100" sx="101000" sy="101000" algn="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248133" y="2925177"/>
              <a:ext cx="1647843" cy="967800"/>
            </a:xfrm>
            <a:prstGeom prst="rect">
              <a:avLst/>
            </a:prstGeom>
            <a:noFill/>
            <a:ln>
              <a:noFill/>
            </a:ln>
          </p:spPr>
          <p:txBody>
            <a:bodyPr wrap="none" rtlCol="0">
              <a:spAutoFit/>
            </a:bodyPr>
            <a:lstStyle/>
            <a:p>
              <a:pPr algn="ctr"/>
              <a:r>
                <a:rPr lang="en-US" sz="2200" b="1" dirty="0">
                  <a:solidFill>
                    <a:schemeClr val="tx2"/>
                  </a:solidFill>
                </a:rPr>
                <a:t>View</a:t>
              </a:r>
            </a:p>
            <a:p>
              <a:pPr algn="ctr"/>
              <a:r>
                <a:rPr lang="en-US" sz="2200" b="1" dirty="0">
                  <a:solidFill>
                    <a:schemeClr val="tx2"/>
                  </a:solidFill>
                </a:rPr>
                <a:t>selection</a:t>
              </a:r>
            </a:p>
          </p:txBody>
        </p:sp>
      </p:grpSp>
      <p:cxnSp>
        <p:nvCxnSpPr>
          <p:cNvPr id="17" name="Straight Arrow Connector 16"/>
          <p:cNvCxnSpPr/>
          <p:nvPr/>
        </p:nvCxnSpPr>
        <p:spPr bwMode="auto">
          <a:xfrm flipV="1">
            <a:off x="6135522" y="3421806"/>
            <a:ext cx="994262" cy="1"/>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cxnSp>
        <p:nvCxnSpPr>
          <p:cNvPr id="19" name="Straight Arrow Connector 18"/>
          <p:cNvCxnSpPr/>
          <p:nvPr/>
        </p:nvCxnSpPr>
        <p:spPr bwMode="auto">
          <a:xfrm flipV="1">
            <a:off x="8945979" y="3421804"/>
            <a:ext cx="994262" cy="1"/>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sp>
        <p:nvSpPr>
          <p:cNvPr id="20" name="Rectangle 19"/>
          <p:cNvSpPr/>
          <p:nvPr/>
        </p:nvSpPr>
        <p:spPr>
          <a:xfrm>
            <a:off x="9521590" y="4777829"/>
            <a:ext cx="2260050" cy="954107"/>
          </a:xfrm>
          <a:prstGeom prst="rect">
            <a:avLst/>
          </a:prstGeom>
        </p:spPr>
        <p:txBody>
          <a:bodyPr wrap="square">
            <a:spAutoFit/>
          </a:bodyPr>
          <a:lstStyle/>
          <a:p>
            <a:pPr algn="ctr" fontAlgn="base">
              <a:spcBef>
                <a:spcPct val="0"/>
              </a:spcBef>
              <a:spcAft>
                <a:spcPct val="0"/>
              </a:spcAft>
            </a:pPr>
            <a:r>
              <a:rPr lang="en-US" sz="2800" b="1" kern="0" dirty="0">
                <a:solidFill>
                  <a:srgbClr val="1F497D"/>
                </a:solidFill>
                <a:cs typeface="Arial" panose="020B0604020202020204" pitchFamily="34" charset="0"/>
              </a:rPr>
              <a:t>Local shape </a:t>
            </a:r>
          </a:p>
          <a:p>
            <a:pPr algn="ctr" fontAlgn="base">
              <a:spcBef>
                <a:spcPct val="0"/>
              </a:spcBef>
              <a:spcAft>
                <a:spcPct val="0"/>
              </a:spcAft>
            </a:pPr>
            <a:r>
              <a:rPr lang="en-US" sz="2800" b="1" kern="0" dirty="0">
                <a:solidFill>
                  <a:srgbClr val="1F497D"/>
                </a:solidFill>
                <a:cs typeface="Arial" panose="020B0604020202020204" pitchFamily="34" charset="0"/>
              </a:rPr>
              <a:t>descriptor</a:t>
            </a:r>
          </a:p>
        </p:txBody>
      </p:sp>
      <p:pic>
        <p:nvPicPr>
          <p:cNvPr id="22" name="Picture 21"/>
          <p:cNvPicPr>
            <a:picLocks noChangeAspect="1"/>
          </p:cNvPicPr>
          <p:nvPr/>
        </p:nvPicPr>
        <p:blipFill>
          <a:blip r:embed="rId4"/>
          <a:stretch>
            <a:fillRect/>
          </a:stretch>
        </p:blipFill>
        <p:spPr>
          <a:xfrm>
            <a:off x="121114" y="2723850"/>
            <a:ext cx="2564331" cy="1185519"/>
          </a:xfrm>
          <a:prstGeom prst="rect">
            <a:avLst/>
          </a:prstGeom>
        </p:spPr>
      </p:pic>
    </p:spTree>
    <p:extLst>
      <p:ext uri="{BB962C8B-B14F-4D97-AF65-F5344CB8AC3E}">
        <p14:creationId xmlns:p14="http://schemas.microsoft.com/office/powerpoint/2010/main" val="4058533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1D1A32A-93D1-4180-AA07-2AB54F313E97}"/>
              </a:ext>
            </a:extLst>
          </p:cNvPr>
          <p:cNvGrpSpPr/>
          <p:nvPr/>
        </p:nvGrpSpPr>
        <p:grpSpPr>
          <a:xfrm>
            <a:off x="447551" y="1969390"/>
            <a:ext cx="2758738" cy="1269110"/>
            <a:chOff x="121114" y="2723850"/>
            <a:chExt cx="2577031" cy="1185519"/>
          </a:xfrm>
        </p:grpSpPr>
        <p:pic>
          <p:nvPicPr>
            <p:cNvPr id="8" name="Picture 7">
              <a:extLst>
                <a:ext uri="{FF2B5EF4-FFF2-40B4-BE49-F238E27FC236}">
                  <a16:creationId xmlns:a16="http://schemas.microsoft.com/office/drawing/2014/main" id="{0D167043-4BE3-4848-9E5C-608141A9A7D8}"/>
                </a:ext>
              </a:extLst>
            </p:cNvPr>
            <p:cNvPicPr>
              <a:picLocks noChangeAspect="1"/>
            </p:cNvPicPr>
            <p:nvPr/>
          </p:nvPicPr>
          <p:blipFill>
            <a:blip r:embed="rId3"/>
            <a:stretch>
              <a:fillRect/>
            </a:stretch>
          </p:blipFill>
          <p:spPr>
            <a:xfrm>
              <a:off x="121114" y="2723850"/>
              <a:ext cx="2564331" cy="1185519"/>
            </a:xfrm>
            <a:prstGeom prst="rect">
              <a:avLst/>
            </a:prstGeom>
          </p:spPr>
        </p:pic>
        <p:sp>
          <p:nvSpPr>
            <p:cNvPr id="9" name="Oval 8">
              <a:extLst>
                <a:ext uri="{FF2B5EF4-FFF2-40B4-BE49-F238E27FC236}">
                  <a16:creationId xmlns:a16="http://schemas.microsoft.com/office/drawing/2014/main" id="{3BFA6ED5-4725-4989-9EE1-26CF1BBD3E1F}"/>
                </a:ext>
              </a:extLst>
            </p:cNvPr>
            <p:cNvSpPr/>
            <p:nvPr/>
          </p:nvSpPr>
          <p:spPr>
            <a:xfrm>
              <a:off x="2460323" y="3297389"/>
              <a:ext cx="237822" cy="23782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3447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Selection</a:t>
            </a:r>
          </a:p>
        </p:txBody>
      </p:sp>
      <p:sp>
        <p:nvSpPr>
          <p:cNvPr id="5" name="Rectangle 4"/>
          <p:cNvSpPr/>
          <p:nvPr/>
        </p:nvSpPr>
        <p:spPr>
          <a:xfrm>
            <a:off x="4072380" y="1613938"/>
            <a:ext cx="7975076" cy="3101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259677" y="4239348"/>
            <a:ext cx="11740644" cy="2020050"/>
          </a:xfrm>
        </p:spPr>
        <p:txBody>
          <a:bodyPr>
            <a:normAutofit/>
          </a:bodyPr>
          <a:lstStyle/>
          <a:p>
            <a:pPr marL="0" indent="0">
              <a:buNone/>
            </a:pPr>
            <a:r>
              <a:rPr lang="en-US" sz="2550" b="1" dirty="0"/>
              <a:t>Step 1: </a:t>
            </a:r>
            <a:r>
              <a:rPr lang="en-US" sz="2550" dirty="0">
                <a:solidFill>
                  <a:srgbClr val="C00000"/>
                </a:solidFill>
              </a:rPr>
              <a:t>Uniformly sample</a:t>
            </a:r>
            <a:br>
              <a:rPr lang="en-US" sz="2550" dirty="0"/>
            </a:br>
            <a:r>
              <a:rPr lang="en-US" sz="2550" dirty="0"/>
              <a:t>	 </a:t>
            </a:r>
            <a:r>
              <a:rPr lang="en-US" sz="2550" dirty="0">
                <a:solidFill>
                  <a:srgbClr val="C00000"/>
                </a:solidFill>
              </a:rPr>
              <a:t>directions on the</a:t>
            </a:r>
            <a:br>
              <a:rPr lang="en-US" sz="2550" dirty="0">
                <a:solidFill>
                  <a:srgbClr val="C00000"/>
                </a:solidFill>
              </a:rPr>
            </a:br>
            <a:r>
              <a:rPr lang="en-US" sz="2550" dirty="0">
                <a:solidFill>
                  <a:srgbClr val="C00000"/>
                </a:solidFill>
              </a:rPr>
              <a:t>              viewing hemisphere </a:t>
            </a:r>
            <a:br>
              <a:rPr lang="en-US" sz="2550" dirty="0">
                <a:solidFill>
                  <a:srgbClr val="C00000"/>
                </a:solidFill>
              </a:rPr>
            </a:br>
            <a:r>
              <a:rPr lang="en-US" sz="2550" dirty="0">
                <a:solidFill>
                  <a:srgbClr val="C00000"/>
                </a:solidFill>
              </a:rPr>
              <a:t>              of the input point</a:t>
            </a:r>
          </a:p>
          <a:p>
            <a:pPr marL="0" indent="0">
              <a:buNone/>
            </a:pPr>
            <a:r>
              <a:rPr lang="en-US" sz="2550" dirty="0">
                <a:solidFill>
                  <a:srgbClr val="C00000"/>
                </a:solidFill>
              </a:rPr>
              <a:t>            </a:t>
            </a:r>
          </a:p>
        </p:txBody>
      </p:sp>
      <p:pic>
        <p:nvPicPr>
          <p:cNvPr id="11" name="Picture 10"/>
          <p:cNvPicPr>
            <a:picLocks noChangeAspect="1"/>
          </p:cNvPicPr>
          <p:nvPr/>
        </p:nvPicPr>
        <p:blipFill>
          <a:blip r:embed="rId3"/>
          <a:stretch>
            <a:fillRect/>
          </a:stretch>
        </p:blipFill>
        <p:spPr>
          <a:xfrm>
            <a:off x="422151" y="1863405"/>
            <a:ext cx="3301436" cy="1772582"/>
          </a:xfrm>
          <a:prstGeom prst="rect">
            <a:avLst/>
          </a:prstGeom>
        </p:spPr>
      </p:pic>
    </p:spTree>
    <p:extLst>
      <p:ext uri="{BB962C8B-B14F-4D97-AF65-F5344CB8AC3E}">
        <p14:creationId xmlns:p14="http://schemas.microsoft.com/office/powerpoint/2010/main" val="3631001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Selection</a:t>
            </a:r>
          </a:p>
        </p:txBody>
      </p:sp>
      <p:sp>
        <p:nvSpPr>
          <p:cNvPr id="5" name="Rectangle 4"/>
          <p:cNvSpPr/>
          <p:nvPr/>
        </p:nvSpPr>
        <p:spPr>
          <a:xfrm>
            <a:off x="8022210" y="1706251"/>
            <a:ext cx="4025246" cy="3101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4015816" y="4239348"/>
            <a:ext cx="7598004" cy="2020050"/>
          </a:xfrm>
        </p:spPr>
        <p:txBody>
          <a:bodyPr>
            <a:normAutofit/>
          </a:bodyPr>
          <a:lstStyle/>
          <a:p>
            <a:pPr marL="0" indent="0">
              <a:buNone/>
            </a:pPr>
            <a:r>
              <a:rPr lang="en-US" sz="2550" b="1" dirty="0"/>
              <a:t>Step 2: </a:t>
            </a:r>
            <a:r>
              <a:rPr lang="en-US" sz="2550" dirty="0">
                <a:solidFill>
                  <a:schemeClr val="accent1">
                    <a:lumMod val="75000"/>
                  </a:schemeClr>
                </a:solidFill>
              </a:rPr>
              <a:t>Find directions </a:t>
            </a:r>
            <a:br>
              <a:rPr lang="en-US" sz="2550" dirty="0">
                <a:solidFill>
                  <a:schemeClr val="accent1">
                    <a:lumMod val="75000"/>
                  </a:schemeClr>
                </a:solidFill>
              </a:rPr>
            </a:br>
            <a:r>
              <a:rPr lang="en-US" sz="2550" dirty="0">
                <a:solidFill>
                  <a:schemeClr val="accent1">
                    <a:lumMod val="75000"/>
                  </a:schemeClr>
                </a:solidFill>
              </a:rPr>
              <a:t>	 the point is </a:t>
            </a:r>
            <a:br>
              <a:rPr lang="en-US" sz="2550" dirty="0">
                <a:solidFill>
                  <a:schemeClr val="accent1">
                    <a:lumMod val="75000"/>
                  </a:schemeClr>
                </a:solidFill>
              </a:rPr>
            </a:br>
            <a:r>
              <a:rPr lang="en-US" sz="2550" dirty="0">
                <a:solidFill>
                  <a:schemeClr val="accent1">
                    <a:lumMod val="75000"/>
                  </a:schemeClr>
                </a:solidFill>
              </a:rPr>
              <a:t>              visible from</a:t>
            </a:r>
          </a:p>
          <a:p>
            <a:pPr marL="0" indent="0">
              <a:buNone/>
            </a:pPr>
            <a:r>
              <a:rPr lang="en-US" sz="2550" dirty="0">
                <a:solidFill>
                  <a:srgbClr val="C00000"/>
                </a:solidFill>
              </a:rPr>
              <a:t>            </a:t>
            </a:r>
          </a:p>
        </p:txBody>
      </p:sp>
      <p:pic>
        <p:nvPicPr>
          <p:cNvPr id="13" name="Picture 12"/>
          <p:cNvPicPr>
            <a:picLocks noChangeAspect="1"/>
          </p:cNvPicPr>
          <p:nvPr/>
        </p:nvPicPr>
        <p:blipFill>
          <a:blip r:embed="rId3"/>
          <a:stretch>
            <a:fillRect/>
          </a:stretch>
        </p:blipFill>
        <p:spPr>
          <a:xfrm>
            <a:off x="422151" y="1863405"/>
            <a:ext cx="3301436" cy="1772582"/>
          </a:xfrm>
          <a:prstGeom prst="rect">
            <a:avLst/>
          </a:prstGeom>
        </p:spPr>
      </p:pic>
      <p:pic>
        <p:nvPicPr>
          <p:cNvPr id="8" name="Picture 7">
            <a:extLst>
              <a:ext uri="{FF2B5EF4-FFF2-40B4-BE49-F238E27FC236}">
                <a16:creationId xmlns:a16="http://schemas.microsoft.com/office/drawing/2014/main" id="{4D15F11B-56F5-4C69-9780-F12F13FD8CD6}"/>
              </a:ext>
            </a:extLst>
          </p:cNvPr>
          <p:cNvPicPr>
            <a:picLocks noChangeAspect="1"/>
          </p:cNvPicPr>
          <p:nvPr/>
        </p:nvPicPr>
        <p:blipFill>
          <a:blip r:embed="rId4"/>
          <a:stretch>
            <a:fillRect/>
          </a:stretch>
        </p:blipFill>
        <p:spPr>
          <a:xfrm>
            <a:off x="3830790" y="1890612"/>
            <a:ext cx="3718418" cy="1718167"/>
          </a:xfrm>
          <a:prstGeom prst="rect">
            <a:avLst/>
          </a:prstGeom>
        </p:spPr>
      </p:pic>
      <p:sp>
        <p:nvSpPr>
          <p:cNvPr id="9" name="Content Placeholder 2">
            <a:extLst>
              <a:ext uri="{FF2B5EF4-FFF2-40B4-BE49-F238E27FC236}">
                <a16:creationId xmlns:a16="http://schemas.microsoft.com/office/drawing/2014/main" id="{87F1FE89-12E5-4F42-91D6-04D65926BC8A}"/>
              </a:ext>
            </a:extLst>
          </p:cNvPr>
          <p:cNvSpPr txBox="1">
            <a:spLocks/>
          </p:cNvSpPr>
          <p:nvPr/>
        </p:nvSpPr>
        <p:spPr>
          <a:xfrm>
            <a:off x="259677" y="4239348"/>
            <a:ext cx="11740644" cy="2020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50" b="1"/>
              <a:t>Step 1: </a:t>
            </a:r>
            <a:r>
              <a:rPr lang="en-US" sz="2550">
                <a:solidFill>
                  <a:srgbClr val="C00000"/>
                </a:solidFill>
              </a:rPr>
              <a:t>Uniformly sample</a:t>
            </a:r>
            <a:br>
              <a:rPr lang="en-US" sz="2550"/>
            </a:br>
            <a:r>
              <a:rPr lang="en-US" sz="2550"/>
              <a:t>	 </a:t>
            </a:r>
            <a:r>
              <a:rPr lang="en-US" sz="2550">
                <a:solidFill>
                  <a:srgbClr val="C00000"/>
                </a:solidFill>
              </a:rPr>
              <a:t>directions on the</a:t>
            </a:r>
            <a:br>
              <a:rPr lang="en-US" sz="2550">
                <a:solidFill>
                  <a:srgbClr val="C00000"/>
                </a:solidFill>
              </a:rPr>
            </a:br>
            <a:r>
              <a:rPr lang="en-US" sz="2550">
                <a:solidFill>
                  <a:srgbClr val="C00000"/>
                </a:solidFill>
              </a:rPr>
              <a:t>              viewing hemisphere </a:t>
            </a:r>
            <a:br>
              <a:rPr lang="en-US" sz="2550">
                <a:solidFill>
                  <a:srgbClr val="C00000"/>
                </a:solidFill>
              </a:rPr>
            </a:br>
            <a:r>
              <a:rPr lang="en-US" sz="2550">
                <a:solidFill>
                  <a:srgbClr val="C00000"/>
                </a:solidFill>
              </a:rPr>
              <a:t>              of the input point</a:t>
            </a:r>
          </a:p>
          <a:p>
            <a:pPr marL="0" indent="0">
              <a:buFont typeface="Arial" panose="020B0604020202020204" pitchFamily="34" charset="0"/>
              <a:buNone/>
            </a:pPr>
            <a:r>
              <a:rPr lang="en-US" sz="2550">
                <a:solidFill>
                  <a:srgbClr val="C00000"/>
                </a:solidFill>
              </a:rPr>
              <a:t>            </a:t>
            </a:r>
            <a:endParaRPr lang="en-US" sz="2550" dirty="0">
              <a:solidFill>
                <a:srgbClr val="C00000"/>
              </a:solidFill>
            </a:endParaRPr>
          </a:p>
        </p:txBody>
      </p:sp>
    </p:spTree>
    <p:extLst>
      <p:ext uri="{BB962C8B-B14F-4D97-AF65-F5344CB8AC3E}">
        <p14:creationId xmlns:p14="http://schemas.microsoft.com/office/powerpoint/2010/main" val="3692344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Selection</a:t>
            </a:r>
          </a:p>
        </p:txBody>
      </p:sp>
      <p:sp>
        <p:nvSpPr>
          <p:cNvPr id="6" name="Content Placeholder 2"/>
          <p:cNvSpPr>
            <a:spLocks noGrp="1"/>
          </p:cNvSpPr>
          <p:nvPr>
            <p:ph idx="1"/>
          </p:nvPr>
        </p:nvSpPr>
        <p:spPr>
          <a:xfrm>
            <a:off x="7729978" y="4239348"/>
            <a:ext cx="4157221" cy="2020050"/>
          </a:xfrm>
        </p:spPr>
        <p:txBody>
          <a:bodyPr>
            <a:normAutofit/>
          </a:bodyPr>
          <a:lstStyle/>
          <a:p>
            <a:pPr marL="0" indent="0">
              <a:buNone/>
            </a:pPr>
            <a:r>
              <a:rPr lang="en-US" sz="2550" b="1" dirty="0"/>
              <a:t>Step 3: </a:t>
            </a:r>
            <a:r>
              <a:rPr lang="en-US" sz="2550" dirty="0">
                <a:solidFill>
                  <a:schemeClr val="accent2">
                    <a:lumMod val="75000"/>
                  </a:schemeClr>
                </a:solidFill>
              </a:rPr>
              <a:t>Prune redundant</a:t>
            </a:r>
            <a:br>
              <a:rPr lang="en-US" sz="2550" dirty="0">
                <a:solidFill>
                  <a:schemeClr val="accent2">
                    <a:lumMod val="75000"/>
                  </a:schemeClr>
                </a:solidFill>
              </a:rPr>
            </a:br>
            <a:r>
              <a:rPr lang="en-US" sz="2550" dirty="0">
                <a:solidFill>
                  <a:schemeClr val="accent2">
                    <a:lumMod val="75000"/>
                  </a:schemeClr>
                </a:solidFill>
              </a:rPr>
              <a:t>	 views through   </a:t>
            </a:r>
            <a:br>
              <a:rPr lang="en-US" sz="2550" dirty="0">
                <a:solidFill>
                  <a:schemeClr val="accent2">
                    <a:lumMod val="75000"/>
                  </a:schemeClr>
                </a:solidFill>
              </a:rPr>
            </a:br>
            <a:r>
              <a:rPr lang="en-US" sz="2550" dirty="0">
                <a:solidFill>
                  <a:schemeClr val="accent2">
                    <a:lumMod val="75000"/>
                  </a:schemeClr>
                </a:solidFill>
              </a:rPr>
              <a:t>              clustering</a:t>
            </a:r>
            <a:br>
              <a:rPr lang="en-US" sz="2550" dirty="0">
                <a:solidFill>
                  <a:schemeClr val="accent5">
                    <a:lumMod val="75000"/>
                  </a:schemeClr>
                </a:solidFill>
              </a:rPr>
            </a:br>
            <a:endParaRPr lang="en-US" sz="2550" dirty="0">
              <a:solidFill>
                <a:schemeClr val="accent5">
                  <a:lumMod val="75000"/>
                </a:schemeClr>
              </a:solidFill>
            </a:endParaRPr>
          </a:p>
          <a:p>
            <a:pPr marL="0" indent="0">
              <a:buNone/>
            </a:pPr>
            <a:r>
              <a:rPr lang="en-US" sz="2550" dirty="0">
                <a:solidFill>
                  <a:srgbClr val="C00000"/>
                </a:solidFill>
              </a:rPr>
              <a:t>            </a:t>
            </a:r>
          </a:p>
        </p:txBody>
      </p:sp>
      <p:pic>
        <p:nvPicPr>
          <p:cNvPr id="24" name="Picture 23"/>
          <p:cNvPicPr>
            <a:picLocks noChangeAspect="1"/>
          </p:cNvPicPr>
          <p:nvPr/>
        </p:nvPicPr>
        <p:blipFill>
          <a:blip r:embed="rId3"/>
          <a:stretch>
            <a:fillRect/>
          </a:stretch>
        </p:blipFill>
        <p:spPr>
          <a:xfrm>
            <a:off x="3830790" y="1890612"/>
            <a:ext cx="3718418" cy="1718167"/>
          </a:xfrm>
          <a:prstGeom prst="rect">
            <a:avLst/>
          </a:prstGeom>
        </p:spPr>
      </p:pic>
      <p:pic>
        <p:nvPicPr>
          <p:cNvPr id="25" name="Picture 24"/>
          <p:cNvPicPr>
            <a:picLocks noChangeAspect="1"/>
          </p:cNvPicPr>
          <p:nvPr/>
        </p:nvPicPr>
        <p:blipFill>
          <a:blip r:embed="rId4"/>
          <a:stretch>
            <a:fillRect/>
          </a:stretch>
        </p:blipFill>
        <p:spPr>
          <a:xfrm>
            <a:off x="422151" y="1863405"/>
            <a:ext cx="3301436" cy="1772582"/>
          </a:xfrm>
          <a:prstGeom prst="rect">
            <a:avLst/>
          </a:prstGeom>
        </p:spPr>
      </p:pic>
      <p:grpSp>
        <p:nvGrpSpPr>
          <p:cNvPr id="20" name="Group 19"/>
          <p:cNvGrpSpPr/>
          <p:nvPr/>
        </p:nvGrpSpPr>
        <p:grpSpPr>
          <a:xfrm>
            <a:off x="7659223" y="1779784"/>
            <a:ext cx="4155184" cy="2190202"/>
            <a:chOff x="7604138" y="1779784"/>
            <a:chExt cx="4155184" cy="2190202"/>
          </a:xfrm>
        </p:grpSpPr>
        <p:pic>
          <p:nvPicPr>
            <p:cNvPr id="21" name="Picture 20"/>
            <p:cNvPicPr>
              <a:picLocks noChangeAspect="1"/>
            </p:cNvPicPr>
            <p:nvPr/>
          </p:nvPicPr>
          <p:blipFill>
            <a:blip r:embed="rId5"/>
            <a:stretch>
              <a:fillRect/>
            </a:stretch>
          </p:blipFill>
          <p:spPr>
            <a:xfrm rot="14400000" flipH="1">
              <a:off x="10677156" y="1709485"/>
              <a:ext cx="576987" cy="717586"/>
            </a:xfrm>
            <a:prstGeom prst="rect">
              <a:avLst/>
            </a:prstGeom>
          </p:spPr>
        </p:pic>
        <p:pic>
          <p:nvPicPr>
            <p:cNvPr id="27" name="Picture 26"/>
            <p:cNvPicPr>
              <a:picLocks noChangeAspect="1"/>
            </p:cNvPicPr>
            <p:nvPr/>
          </p:nvPicPr>
          <p:blipFill>
            <a:blip r:embed="rId5"/>
            <a:stretch>
              <a:fillRect/>
            </a:stretch>
          </p:blipFill>
          <p:spPr>
            <a:xfrm rot="18000000" flipH="1">
              <a:off x="11112035" y="2449474"/>
              <a:ext cx="576987" cy="717586"/>
            </a:xfrm>
            <a:prstGeom prst="rect">
              <a:avLst/>
            </a:prstGeom>
          </p:spPr>
        </p:pic>
        <p:pic>
          <p:nvPicPr>
            <p:cNvPr id="29" name="Picture 28"/>
            <p:cNvPicPr>
              <a:picLocks noChangeAspect="1"/>
            </p:cNvPicPr>
            <p:nvPr/>
          </p:nvPicPr>
          <p:blipFill>
            <a:blip r:embed="rId6"/>
            <a:stretch>
              <a:fillRect/>
            </a:stretch>
          </p:blipFill>
          <p:spPr>
            <a:xfrm rot="10128670">
              <a:off x="10374001" y="3457203"/>
              <a:ext cx="678451" cy="512783"/>
            </a:xfrm>
            <a:prstGeom prst="rect">
              <a:avLst/>
            </a:prstGeom>
          </p:spPr>
        </p:pic>
        <p:grpSp>
          <p:nvGrpSpPr>
            <p:cNvPr id="30" name="Group 29"/>
            <p:cNvGrpSpPr/>
            <p:nvPr/>
          </p:nvGrpSpPr>
          <p:grpSpPr>
            <a:xfrm>
              <a:off x="7604138" y="2047829"/>
              <a:ext cx="3622038" cy="1453704"/>
              <a:chOff x="7604138" y="2047829"/>
              <a:chExt cx="3622038" cy="1453704"/>
            </a:xfrm>
          </p:grpSpPr>
          <p:pic>
            <p:nvPicPr>
              <p:cNvPr id="31" name="Picture 30"/>
              <p:cNvPicPr>
                <a:picLocks noChangeAspect="1"/>
              </p:cNvPicPr>
              <p:nvPr/>
            </p:nvPicPr>
            <p:blipFill>
              <a:blip r:embed="rId7"/>
              <a:stretch>
                <a:fillRect/>
              </a:stretch>
            </p:blipFill>
            <p:spPr>
              <a:xfrm>
                <a:off x="7604138" y="2047829"/>
                <a:ext cx="3131654" cy="1447799"/>
              </a:xfrm>
              <a:prstGeom prst="rect">
                <a:avLst/>
              </a:prstGeom>
            </p:spPr>
          </p:pic>
          <p:cxnSp>
            <p:nvCxnSpPr>
              <p:cNvPr id="33" name="Straight Arrow Connector 32"/>
              <p:cNvCxnSpPr/>
              <p:nvPr/>
            </p:nvCxnSpPr>
            <p:spPr>
              <a:xfrm flipH="1">
                <a:off x="10793955" y="2842949"/>
                <a:ext cx="432221" cy="3942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10721752" y="3006656"/>
                <a:ext cx="20658" cy="49487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713227" y="2252554"/>
                <a:ext cx="174997" cy="506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grpSp>
      <p:sp>
        <p:nvSpPr>
          <p:cNvPr id="17" name="Content Placeholder 2">
            <a:extLst>
              <a:ext uri="{FF2B5EF4-FFF2-40B4-BE49-F238E27FC236}">
                <a16:creationId xmlns:a16="http://schemas.microsoft.com/office/drawing/2014/main" id="{4055CC36-7216-4BFC-AD22-0340D908A633}"/>
              </a:ext>
            </a:extLst>
          </p:cNvPr>
          <p:cNvSpPr txBox="1">
            <a:spLocks/>
          </p:cNvSpPr>
          <p:nvPr/>
        </p:nvSpPr>
        <p:spPr>
          <a:xfrm>
            <a:off x="259677" y="4239348"/>
            <a:ext cx="11740644" cy="2020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50" b="1"/>
              <a:t>Step 1: </a:t>
            </a:r>
            <a:r>
              <a:rPr lang="en-US" sz="2550">
                <a:solidFill>
                  <a:srgbClr val="C00000"/>
                </a:solidFill>
              </a:rPr>
              <a:t>Uniformly sample</a:t>
            </a:r>
            <a:br>
              <a:rPr lang="en-US" sz="2550"/>
            </a:br>
            <a:r>
              <a:rPr lang="en-US" sz="2550"/>
              <a:t>	 </a:t>
            </a:r>
            <a:r>
              <a:rPr lang="en-US" sz="2550">
                <a:solidFill>
                  <a:srgbClr val="C00000"/>
                </a:solidFill>
              </a:rPr>
              <a:t>directions on the</a:t>
            </a:r>
            <a:br>
              <a:rPr lang="en-US" sz="2550">
                <a:solidFill>
                  <a:srgbClr val="C00000"/>
                </a:solidFill>
              </a:rPr>
            </a:br>
            <a:r>
              <a:rPr lang="en-US" sz="2550">
                <a:solidFill>
                  <a:srgbClr val="C00000"/>
                </a:solidFill>
              </a:rPr>
              <a:t>              viewing hemisphere </a:t>
            </a:r>
            <a:br>
              <a:rPr lang="en-US" sz="2550">
                <a:solidFill>
                  <a:srgbClr val="C00000"/>
                </a:solidFill>
              </a:rPr>
            </a:br>
            <a:r>
              <a:rPr lang="en-US" sz="2550">
                <a:solidFill>
                  <a:srgbClr val="C00000"/>
                </a:solidFill>
              </a:rPr>
              <a:t>              of the input point</a:t>
            </a:r>
          </a:p>
          <a:p>
            <a:pPr marL="0" indent="0">
              <a:buFont typeface="Arial" panose="020B0604020202020204" pitchFamily="34" charset="0"/>
              <a:buNone/>
            </a:pPr>
            <a:r>
              <a:rPr lang="en-US" sz="2550">
                <a:solidFill>
                  <a:srgbClr val="C00000"/>
                </a:solidFill>
              </a:rPr>
              <a:t>            </a:t>
            </a:r>
            <a:endParaRPr lang="en-US" sz="2550" dirty="0">
              <a:solidFill>
                <a:srgbClr val="C00000"/>
              </a:solidFill>
            </a:endParaRPr>
          </a:p>
        </p:txBody>
      </p:sp>
      <p:sp>
        <p:nvSpPr>
          <p:cNvPr id="18" name="Content Placeholder 2">
            <a:extLst>
              <a:ext uri="{FF2B5EF4-FFF2-40B4-BE49-F238E27FC236}">
                <a16:creationId xmlns:a16="http://schemas.microsoft.com/office/drawing/2014/main" id="{3A5461B7-29E8-4D2C-BDD8-239F50D451AE}"/>
              </a:ext>
            </a:extLst>
          </p:cNvPr>
          <p:cNvSpPr txBox="1">
            <a:spLocks/>
          </p:cNvSpPr>
          <p:nvPr/>
        </p:nvSpPr>
        <p:spPr>
          <a:xfrm>
            <a:off x="4015816" y="4239348"/>
            <a:ext cx="7598004" cy="2020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50" b="1" dirty="0"/>
              <a:t>Step 2: </a:t>
            </a:r>
            <a:r>
              <a:rPr lang="en-US" sz="2550" dirty="0">
                <a:solidFill>
                  <a:schemeClr val="accent1">
                    <a:lumMod val="75000"/>
                  </a:schemeClr>
                </a:solidFill>
              </a:rPr>
              <a:t>Find directions </a:t>
            </a:r>
            <a:br>
              <a:rPr lang="en-US" sz="2550" dirty="0">
                <a:solidFill>
                  <a:schemeClr val="accent1">
                    <a:lumMod val="75000"/>
                  </a:schemeClr>
                </a:solidFill>
              </a:rPr>
            </a:br>
            <a:r>
              <a:rPr lang="en-US" sz="2550" dirty="0">
                <a:solidFill>
                  <a:schemeClr val="accent1">
                    <a:lumMod val="75000"/>
                  </a:schemeClr>
                </a:solidFill>
              </a:rPr>
              <a:t>	 the point is </a:t>
            </a:r>
            <a:br>
              <a:rPr lang="en-US" sz="2550" dirty="0">
                <a:solidFill>
                  <a:schemeClr val="accent1">
                    <a:lumMod val="75000"/>
                  </a:schemeClr>
                </a:solidFill>
              </a:rPr>
            </a:br>
            <a:r>
              <a:rPr lang="en-US" sz="2550" dirty="0">
                <a:solidFill>
                  <a:schemeClr val="accent1">
                    <a:lumMod val="75000"/>
                  </a:schemeClr>
                </a:solidFill>
              </a:rPr>
              <a:t>              visible from</a:t>
            </a:r>
          </a:p>
          <a:p>
            <a:pPr marL="0" indent="0">
              <a:buFont typeface="Arial" panose="020B0604020202020204" pitchFamily="34" charset="0"/>
              <a:buNone/>
            </a:pPr>
            <a:r>
              <a:rPr lang="en-US" sz="2550" dirty="0">
                <a:solidFill>
                  <a:srgbClr val="C00000"/>
                </a:solidFill>
              </a:rPr>
              <a:t>            </a:t>
            </a:r>
          </a:p>
        </p:txBody>
      </p:sp>
    </p:spTree>
    <p:extLst>
      <p:ext uri="{BB962C8B-B14F-4D97-AF65-F5344CB8AC3E}">
        <p14:creationId xmlns:p14="http://schemas.microsoft.com/office/powerpoint/2010/main" val="1702694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Selection</a:t>
            </a:r>
          </a:p>
        </p:txBody>
      </p:sp>
      <p:grpSp>
        <p:nvGrpSpPr>
          <p:cNvPr id="31" name="Group 30"/>
          <p:cNvGrpSpPr/>
          <p:nvPr/>
        </p:nvGrpSpPr>
        <p:grpSpPr>
          <a:xfrm>
            <a:off x="7659223" y="1779784"/>
            <a:ext cx="4155184" cy="2190202"/>
            <a:chOff x="7604138" y="1779784"/>
            <a:chExt cx="4155184" cy="2190202"/>
          </a:xfrm>
        </p:grpSpPr>
        <p:pic>
          <p:nvPicPr>
            <p:cNvPr id="33" name="Picture 32"/>
            <p:cNvPicPr>
              <a:picLocks noChangeAspect="1"/>
            </p:cNvPicPr>
            <p:nvPr/>
          </p:nvPicPr>
          <p:blipFill>
            <a:blip r:embed="rId3"/>
            <a:stretch>
              <a:fillRect/>
            </a:stretch>
          </p:blipFill>
          <p:spPr>
            <a:xfrm rot="14400000" flipH="1">
              <a:off x="10677156" y="1709485"/>
              <a:ext cx="576987" cy="717586"/>
            </a:xfrm>
            <a:prstGeom prst="rect">
              <a:avLst/>
            </a:prstGeom>
          </p:spPr>
        </p:pic>
        <p:pic>
          <p:nvPicPr>
            <p:cNvPr id="34" name="Picture 33"/>
            <p:cNvPicPr>
              <a:picLocks noChangeAspect="1"/>
            </p:cNvPicPr>
            <p:nvPr/>
          </p:nvPicPr>
          <p:blipFill>
            <a:blip r:embed="rId3"/>
            <a:stretch>
              <a:fillRect/>
            </a:stretch>
          </p:blipFill>
          <p:spPr>
            <a:xfrm rot="18000000" flipH="1">
              <a:off x="11112035" y="2449474"/>
              <a:ext cx="576987" cy="717586"/>
            </a:xfrm>
            <a:prstGeom prst="rect">
              <a:avLst/>
            </a:prstGeom>
          </p:spPr>
        </p:pic>
        <p:pic>
          <p:nvPicPr>
            <p:cNvPr id="35" name="Picture 34"/>
            <p:cNvPicPr>
              <a:picLocks noChangeAspect="1"/>
            </p:cNvPicPr>
            <p:nvPr/>
          </p:nvPicPr>
          <p:blipFill>
            <a:blip r:embed="rId4"/>
            <a:stretch>
              <a:fillRect/>
            </a:stretch>
          </p:blipFill>
          <p:spPr>
            <a:xfrm rot="10128670">
              <a:off x="10374001" y="3457203"/>
              <a:ext cx="678451" cy="512783"/>
            </a:xfrm>
            <a:prstGeom prst="rect">
              <a:avLst/>
            </a:prstGeom>
          </p:spPr>
        </p:pic>
        <p:grpSp>
          <p:nvGrpSpPr>
            <p:cNvPr id="36" name="Group 35"/>
            <p:cNvGrpSpPr/>
            <p:nvPr/>
          </p:nvGrpSpPr>
          <p:grpSpPr>
            <a:xfrm>
              <a:off x="7604138" y="2047829"/>
              <a:ext cx="3622038" cy="1453704"/>
              <a:chOff x="7604138" y="2047829"/>
              <a:chExt cx="3622038" cy="1453704"/>
            </a:xfrm>
          </p:grpSpPr>
          <p:pic>
            <p:nvPicPr>
              <p:cNvPr id="37" name="Picture 36"/>
              <p:cNvPicPr>
                <a:picLocks noChangeAspect="1"/>
              </p:cNvPicPr>
              <p:nvPr/>
            </p:nvPicPr>
            <p:blipFill>
              <a:blip r:embed="rId5"/>
              <a:stretch>
                <a:fillRect/>
              </a:stretch>
            </p:blipFill>
            <p:spPr>
              <a:xfrm>
                <a:off x="7604138" y="2047829"/>
                <a:ext cx="3131654" cy="1447799"/>
              </a:xfrm>
              <a:prstGeom prst="rect">
                <a:avLst/>
              </a:prstGeom>
            </p:spPr>
          </p:pic>
          <p:cxnSp>
            <p:nvCxnSpPr>
              <p:cNvPr id="38" name="Straight Arrow Connector 37"/>
              <p:cNvCxnSpPr/>
              <p:nvPr/>
            </p:nvCxnSpPr>
            <p:spPr>
              <a:xfrm flipH="1">
                <a:off x="10793955" y="2842949"/>
                <a:ext cx="432221" cy="3942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10721752" y="3006656"/>
                <a:ext cx="20658" cy="49487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10713227" y="2252554"/>
                <a:ext cx="174997" cy="506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6030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2.96296E-6 L -0.59883 -0.00856 " pathEditMode="relative" rAng="0" ptsTypes="AA">
                                      <p:cBhvr>
                                        <p:cTn id="6" dur="2000" fill="hold"/>
                                        <p:tgtEl>
                                          <p:spTgt spid="31"/>
                                        </p:tgtEl>
                                        <p:attrNameLst>
                                          <p:attrName>ppt_x</p:attrName>
                                          <p:attrName>ppt_y</p:attrName>
                                        </p:attrNameLst>
                                      </p:cBhvr>
                                      <p:rCtr x="-29948" y="-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Rendered views</a:t>
            </a:r>
          </a:p>
        </p:txBody>
      </p:sp>
      <p:grpSp>
        <p:nvGrpSpPr>
          <p:cNvPr id="31" name="Group 30"/>
          <p:cNvGrpSpPr/>
          <p:nvPr/>
        </p:nvGrpSpPr>
        <p:grpSpPr>
          <a:xfrm>
            <a:off x="364249" y="1713166"/>
            <a:ext cx="4155184" cy="2190202"/>
            <a:chOff x="7604138" y="1779784"/>
            <a:chExt cx="4155184" cy="2190202"/>
          </a:xfrm>
        </p:grpSpPr>
        <p:pic>
          <p:nvPicPr>
            <p:cNvPr id="32" name="Picture 31"/>
            <p:cNvPicPr>
              <a:picLocks noChangeAspect="1"/>
            </p:cNvPicPr>
            <p:nvPr/>
          </p:nvPicPr>
          <p:blipFill>
            <a:blip r:embed="rId3"/>
            <a:stretch>
              <a:fillRect/>
            </a:stretch>
          </p:blipFill>
          <p:spPr>
            <a:xfrm rot="14400000" flipH="1">
              <a:off x="10677156" y="1709485"/>
              <a:ext cx="576987" cy="717586"/>
            </a:xfrm>
            <a:prstGeom prst="rect">
              <a:avLst/>
            </a:prstGeom>
          </p:spPr>
        </p:pic>
        <p:pic>
          <p:nvPicPr>
            <p:cNvPr id="33" name="Picture 32"/>
            <p:cNvPicPr>
              <a:picLocks noChangeAspect="1"/>
            </p:cNvPicPr>
            <p:nvPr/>
          </p:nvPicPr>
          <p:blipFill>
            <a:blip r:embed="rId3"/>
            <a:stretch>
              <a:fillRect/>
            </a:stretch>
          </p:blipFill>
          <p:spPr>
            <a:xfrm rot="18000000" flipH="1">
              <a:off x="11112035" y="2449474"/>
              <a:ext cx="576987" cy="717586"/>
            </a:xfrm>
            <a:prstGeom prst="rect">
              <a:avLst/>
            </a:prstGeom>
          </p:spPr>
        </p:pic>
        <p:pic>
          <p:nvPicPr>
            <p:cNvPr id="34" name="Picture 33"/>
            <p:cNvPicPr>
              <a:picLocks noChangeAspect="1"/>
            </p:cNvPicPr>
            <p:nvPr/>
          </p:nvPicPr>
          <p:blipFill>
            <a:blip r:embed="rId4"/>
            <a:stretch>
              <a:fillRect/>
            </a:stretch>
          </p:blipFill>
          <p:spPr>
            <a:xfrm rot="10128670">
              <a:off x="10374001" y="3457203"/>
              <a:ext cx="678451" cy="512783"/>
            </a:xfrm>
            <a:prstGeom prst="rect">
              <a:avLst/>
            </a:prstGeom>
          </p:spPr>
        </p:pic>
        <p:grpSp>
          <p:nvGrpSpPr>
            <p:cNvPr id="35" name="Group 34"/>
            <p:cNvGrpSpPr/>
            <p:nvPr/>
          </p:nvGrpSpPr>
          <p:grpSpPr>
            <a:xfrm>
              <a:off x="7604138" y="2047829"/>
              <a:ext cx="3622038" cy="1453704"/>
              <a:chOff x="7604138" y="2047829"/>
              <a:chExt cx="3622038" cy="1453704"/>
            </a:xfrm>
          </p:grpSpPr>
          <p:pic>
            <p:nvPicPr>
              <p:cNvPr id="36" name="Picture 35"/>
              <p:cNvPicPr>
                <a:picLocks noChangeAspect="1"/>
              </p:cNvPicPr>
              <p:nvPr/>
            </p:nvPicPr>
            <p:blipFill>
              <a:blip r:embed="rId5"/>
              <a:stretch>
                <a:fillRect/>
              </a:stretch>
            </p:blipFill>
            <p:spPr>
              <a:xfrm>
                <a:off x="7604138" y="2047829"/>
                <a:ext cx="3131654" cy="1447799"/>
              </a:xfrm>
              <a:prstGeom prst="rect">
                <a:avLst/>
              </a:prstGeom>
            </p:spPr>
          </p:pic>
          <p:cxnSp>
            <p:nvCxnSpPr>
              <p:cNvPr id="37" name="Straight Arrow Connector 36"/>
              <p:cNvCxnSpPr/>
              <p:nvPr/>
            </p:nvCxnSpPr>
            <p:spPr>
              <a:xfrm flipH="1">
                <a:off x="10793955" y="2842949"/>
                <a:ext cx="432221" cy="3942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0721752" y="3006656"/>
                <a:ext cx="20658" cy="49487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10713227" y="2252554"/>
                <a:ext cx="174997" cy="506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grpSp>
      <p:pic>
        <p:nvPicPr>
          <p:cNvPr id="40" name="Picture 39"/>
          <p:cNvPicPr>
            <a:picLocks noChangeAspect="1"/>
          </p:cNvPicPr>
          <p:nvPr/>
        </p:nvPicPr>
        <p:blipFill>
          <a:blip r:embed="rId6"/>
          <a:stretch>
            <a:fillRect/>
          </a:stretch>
        </p:blipFill>
        <p:spPr>
          <a:xfrm>
            <a:off x="5351549" y="2553366"/>
            <a:ext cx="1308105" cy="1079706"/>
          </a:xfrm>
          <a:prstGeom prst="rect">
            <a:avLst/>
          </a:prstGeom>
        </p:spPr>
      </p:pic>
      <p:pic>
        <p:nvPicPr>
          <p:cNvPr id="41" name="Picture 40"/>
          <p:cNvPicPr>
            <a:picLocks noChangeAspect="1"/>
          </p:cNvPicPr>
          <p:nvPr/>
        </p:nvPicPr>
        <p:blipFill>
          <a:blip r:embed="rId7"/>
          <a:stretch>
            <a:fillRect/>
          </a:stretch>
        </p:blipFill>
        <p:spPr>
          <a:xfrm>
            <a:off x="5283537" y="4086063"/>
            <a:ext cx="1612677" cy="1677762"/>
          </a:xfrm>
          <a:prstGeom prst="rect">
            <a:avLst/>
          </a:prstGeom>
        </p:spPr>
      </p:pic>
      <p:pic>
        <p:nvPicPr>
          <p:cNvPr id="42" name="Picture 41"/>
          <p:cNvPicPr>
            <a:picLocks noChangeAspect="1"/>
          </p:cNvPicPr>
          <p:nvPr/>
        </p:nvPicPr>
        <p:blipFill>
          <a:blip r:embed="rId8"/>
          <a:stretch>
            <a:fillRect/>
          </a:stretch>
        </p:blipFill>
        <p:spPr>
          <a:xfrm>
            <a:off x="5142393" y="154620"/>
            <a:ext cx="1737870" cy="1825200"/>
          </a:xfrm>
          <a:prstGeom prst="rect">
            <a:avLst/>
          </a:prstGeom>
        </p:spPr>
      </p:pic>
      <p:sp>
        <p:nvSpPr>
          <p:cNvPr id="43" name="Content Placeholder 2"/>
          <p:cNvSpPr txBox="1">
            <a:spLocks/>
          </p:cNvSpPr>
          <p:nvPr/>
        </p:nvSpPr>
        <p:spPr>
          <a:xfrm>
            <a:off x="7259387" y="2312409"/>
            <a:ext cx="4568364" cy="2020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ct val="0"/>
              </a:spcAft>
              <a:buNone/>
            </a:pPr>
            <a:r>
              <a:rPr lang="en-US" altLang="en-US" dirty="0">
                <a:solidFill>
                  <a:prstClr val="black"/>
                </a:solidFill>
                <a:cs typeface="Arial" panose="020B0604020202020204" pitchFamily="34" charset="0"/>
              </a:rPr>
              <a:t>Render </a:t>
            </a:r>
            <a:r>
              <a:rPr lang="en-US" altLang="en-US" b="1" dirty="0">
                <a:solidFill>
                  <a:prstClr val="black"/>
                </a:solidFill>
                <a:cs typeface="Arial" panose="020B0604020202020204" pitchFamily="34" charset="0"/>
              </a:rPr>
              <a:t>shaded images </a:t>
            </a:r>
            <a:r>
              <a:rPr lang="en-US" altLang="en-US" dirty="0">
                <a:solidFill>
                  <a:prstClr val="black"/>
                </a:solidFill>
                <a:cs typeface="Arial" panose="020B0604020202020204" pitchFamily="34" charset="0"/>
              </a:rPr>
              <a:t>(</a:t>
            </a:r>
            <a:r>
              <a:rPr lang="en-US" altLang="en-US" i="1" dirty="0">
                <a:solidFill>
                  <a:prstClr val="black"/>
                </a:solidFill>
                <a:cs typeface="Arial" panose="020B0604020202020204" pitchFamily="34" charset="0"/>
              </a:rPr>
              <a:t>normal dot view vector</a:t>
            </a:r>
            <a:r>
              <a:rPr lang="en-US" altLang="en-US" dirty="0">
                <a:solidFill>
                  <a:prstClr val="black"/>
                </a:solidFill>
                <a:cs typeface="Arial" panose="020B0604020202020204" pitchFamily="34" charset="0"/>
              </a:rPr>
              <a:t>).</a:t>
            </a:r>
          </a:p>
          <a:p>
            <a:pPr marL="0" indent="0" fontAlgn="base">
              <a:spcAft>
                <a:spcPct val="0"/>
              </a:spcAft>
              <a:buNone/>
            </a:pPr>
            <a:r>
              <a:rPr lang="en-US" altLang="en-US" b="1" dirty="0">
                <a:solidFill>
                  <a:schemeClr val="accent6"/>
                </a:solidFill>
                <a:cs typeface="Arial" panose="020B0604020202020204" pitchFamily="34" charset="0"/>
              </a:rPr>
              <a:t>Point</a:t>
            </a:r>
            <a:r>
              <a:rPr lang="en-US" altLang="en-US" dirty="0">
                <a:cs typeface="Arial" panose="020B0604020202020204" pitchFamily="34" charset="0"/>
              </a:rPr>
              <a:t> is at the </a:t>
            </a:r>
            <a:r>
              <a:rPr lang="en-US" altLang="en-US" b="1" dirty="0">
                <a:cs typeface="Arial" panose="020B0604020202020204" pitchFamily="34" charset="0"/>
              </a:rPr>
              <a:t>center of </a:t>
            </a:r>
            <a:br>
              <a:rPr lang="en-US" altLang="en-US" b="1" dirty="0">
                <a:cs typeface="Arial" panose="020B0604020202020204" pitchFamily="34" charset="0"/>
              </a:rPr>
            </a:br>
            <a:r>
              <a:rPr lang="en-US" altLang="en-US" b="1" dirty="0">
                <a:cs typeface="Arial" panose="020B0604020202020204" pitchFamily="34" charset="0"/>
              </a:rPr>
              <a:t>the rendered image</a:t>
            </a:r>
            <a:r>
              <a:rPr lang="en-US" altLang="en-US" dirty="0">
                <a:cs typeface="Arial" panose="020B0604020202020204" pitchFamily="34" charset="0"/>
              </a:rPr>
              <a:t>.</a:t>
            </a:r>
          </a:p>
        </p:txBody>
      </p:sp>
    </p:spTree>
    <p:extLst>
      <p:ext uri="{BB962C8B-B14F-4D97-AF65-F5344CB8AC3E}">
        <p14:creationId xmlns:p14="http://schemas.microsoft.com/office/powerpoint/2010/main" val="916510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2509">
            <a:off x="560200" y="2557230"/>
            <a:ext cx="2963869" cy="1681298"/>
          </a:xfrm>
          <a:prstGeom prst="rect">
            <a:avLst/>
          </a:prstGeom>
        </p:spPr>
      </p:pic>
      <p:sp>
        <p:nvSpPr>
          <p:cNvPr id="8" name="Oval 7"/>
          <p:cNvSpPr/>
          <p:nvPr/>
        </p:nvSpPr>
        <p:spPr>
          <a:xfrm>
            <a:off x="1626784" y="3970248"/>
            <a:ext cx="181185" cy="1811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838200" y="65866"/>
            <a:ext cx="10515600" cy="1325563"/>
          </a:xfrm>
        </p:spPr>
        <p:txBody>
          <a:bodyPr/>
          <a:lstStyle/>
          <a:p>
            <a:r>
              <a:rPr lang="en-US" dirty="0"/>
              <a:t>Goal: learn </a:t>
            </a:r>
            <a:r>
              <a:rPr lang="en-US" b="1" dirty="0"/>
              <a:t>local</a:t>
            </a:r>
            <a:r>
              <a:rPr lang="en-US" dirty="0"/>
              <a:t> shape descriptors</a:t>
            </a:r>
          </a:p>
        </p:txBody>
      </p:sp>
    </p:spTree>
    <p:extLst>
      <p:ext uri="{BB962C8B-B14F-4D97-AF65-F5344CB8AC3E}">
        <p14:creationId xmlns:p14="http://schemas.microsoft.com/office/powerpoint/2010/main" val="3318468719"/>
      </p:ext>
    </p:extLst>
  </p:cSld>
  <p:clrMapOvr>
    <a:masterClrMapping/>
  </p:clrMapOvr>
  <mc:AlternateContent xmlns:mc="http://schemas.openxmlformats.org/markup-compatibility/2006" xmlns:p14="http://schemas.microsoft.com/office/powerpoint/2010/main">
    <mc:Choice Requires="p14">
      <p:transition p14:dur="250" advTm="1765">
        <p:fade/>
      </p:transition>
    </mc:Choice>
    <mc:Fallback xmlns="">
      <p:transition advTm="1765">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Rendered views</a:t>
            </a:r>
          </a:p>
        </p:txBody>
      </p:sp>
      <p:grpSp>
        <p:nvGrpSpPr>
          <p:cNvPr id="31" name="Group 30"/>
          <p:cNvGrpSpPr/>
          <p:nvPr/>
        </p:nvGrpSpPr>
        <p:grpSpPr>
          <a:xfrm>
            <a:off x="364249" y="1713166"/>
            <a:ext cx="4155184" cy="2190202"/>
            <a:chOff x="7604138" y="1779784"/>
            <a:chExt cx="4155184" cy="2190202"/>
          </a:xfrm>
        </p:grpSpPr>
        <p:pic>
          <p:nvPicPr>
            <p:cNvPr id="32" name="Picture 31"/>
            <p:cNvPicPr>
              <a:picLocks noChangeAspect="1"/>
            </p:cNvPicPr>
            <p:nvPr/>
          </p:nvPicPr>
          <p:blipFill>
            <a:blip r:embed="rId3"/>
            <a:stretch>
              <a:fillRect/>
            </a:stretch>
          </p:blipFill>
          <p:spPr>
            <a:xfrm rot="14400000" flipH="1">
              <a:off x="10677156" y="1709485"/>
              <a:ext cx="576987" cy="717586"/>
            </a:xfrm>
            <a:prstGeom prst="rect">
              <a:avLst/>
            </a:prstGeom>
          </p:spPr>
        </p:pic>
        <p:pic>
          <p:nvPicPr>
            <p:cNvPr id="33" name="Picture 32"/>
            <p:cNvPicPr>
              <a:picLocks noChangeAspect="1"/>
            </p:cNvPicPr>
            <p:nvPr/>
          </p:nvPicPr>
          <p:blipFill>
            <a:blip r:embed="rId3"/>
            <a:stretch>
              <a:fillRect/>
            </a:stretch>
          </p:blipFill>
          <p:spPr>
            <a:xfrm rot="18000000" flipH="1">
              <a:off x="11112035" y="2449474"/>
              <a:ext cx="576987" cy="717586"/>
            </a:xfrm>
            <a:prstGeom prst="rect">
              <a:avLst/>
            </a:prstGeom>
          </p:spPr>
        </p:pic>
        <p:pic>
          <p:nvPicPr>
            <p:cNvPr id="34" name="Picture 33"/>
            <p:cNvPicPr>
              <a:picLocks noChangeAspect="1"/>
            </p:cNvPicPr>
            <p:nvPr/>
          </p:nvPicPr>
          <p:blipFill>
            <a:blip r:embed="rId4"/>
            <a:stretch>
              <a:fillRect/>
            </a:stretch>
          </p:blipFill>
          <p:spPr>
            <a:xfrm rot="10128670">
              <a:off x="10374001" y="3457203"/>
              <a:ext cx="678451" cy="512783"/>
            </a:xfrm>
            <a:prstGeom prst="rect">
              <a:avLst/>
            </a:prstGeom>
          </p:spPr>
        </p:pic>
        <p:grpSp>
          <p:nvGrpSpPr>
            <p:cNvPr id="35" name="Group 34"/>
            <p:cNvGrpSpPr/>
            <p:nvPr/>
          </p:nvGrpSpPr>
          <p:grpSpPr>
            <a:xfrm>
              <a:off x="7604138" y="2047829"/>
              <a:ext cx="3622038" cy="1453704"/>
              <a:chOff x="7604138" y="2047829"/>
              <a:chExt cx="3622038" cy="1453704"/>
            </a:xfrm>
          </p:grpSpPr>
          <p:pic>
            <p:nvPicPr>
              <p:cNvPr id="36" name="Picture 35"/>
              <p:cNvPicPr>
                <a:picLocks noChangeAspect="1"/>
              </p:cNvPicPr>
              <p:nvPr/>
            </p:nvPicPr>
            <p:blipFill>
              <a:blip r:embed="rId5"/>
              <a:stretch>
                <a:fillRect/>
              </a:stretch>
            </p:blipFill>
            <p:spPr>
              <a:xfrm>
                <a:off x="7604138" y="2047829"/>
                <a:ext cx="3131654" cy="1447799"/>
              </a:xfrm>
              <a:prstGeom prst="rect">
                <a:avLst/>
              </a:prstGeom>
            </p:spPr>
          </p:pic>
          <p:cxnSp>
            <p:nvCxnSpPr>
              <p:cNvPr id="37" name="Straight Arrow Connector 36"/>
              <p:cNvCxnSpPr/>
              <p:nvPr/>
            </p:nvCxnSpPr>
            <p:spPr>
              <a:xfrm flipH="1">
                <a:off x="10793955" y="2842949"/>
                <a:ext cx="432221" cy="3942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0721752" y="3006656"/>
                <a:ext cx="20658" cy="49487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10713227" y="2252554"/>
                <a:ext cx="174997" cy="506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grpSp>
      <p:sp>
        <p:nvSpPr>
          <p:cNvPr id="3" name="Curved Down Arrow 2"/>
          <p:cNvSpPr/>
          <p:nvPr/>
        </p:nvSpPr>
        <p:spPr>
          <a:xfrm>
            <a:off x="3705668" y="2589644"/>
            <a:ext cx="257118" cy="307510"/>
          </a:xfrm>
          <a:prstGeom prst="curvedDownArrow">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urved Right Arrow 3"/>
          <p:cNvSpPr/>
          <p:nvPr/>
        </p:nvSpPr>
        <p:spPr>
          <a:xfrm rot="1247688">
            <a:off x="3399876" y="2202179"/>
            <a:ext cx="376716" cy="208267"/>
          </a:xfrm>
          <a:prstGeom prst="curvedRightArrow">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Right Arrow 18"/>
          <p:cNvSpPr/>
          <p:nvPr/>
        </p:nvSpPr>
        <p:spPr>
          <a:xfrm rot="11283311">
            <a:off x="3336156" y="3183785"/>
            <a:ext cx="376716" cy="208267"/>
          </a:xfrm>
          <a:prstGeom prst="curvedRightArrow">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19"/>
          <p:cNvPicPr>
            <a:picLocks noChangeAspect="1"/>
          </p:cNvPicPr>
          <p:nvPr/>
        </p:nvPicPr>
        <p:blipFill>
          <a:blip r:embed="rId6"/>
          <a:stretch>
            <a:fillRect/>
          </a:stretch>
        </p:blipFill>
        <p:spPr>
          <a:xfrm rot="16200000">
            <a:off x="6920060" y="2542857"/>
            <a:ext cx="1308105" cy="1079706"/>
          </a:xfrm>
          <a:prstGeom prst="rect">
            <a:avLst/>
          </a:prstGeom>
        </p:spPr>
      </p:pic>
      <p:pic>
        <p:nvPicPr>
          <p:cNvPr id="22" name="Picture 21"/>
          <p:cNvPicPr>
            <a:picLocks noChangeAspect="1"/>
          </p:cNvPicPr>
          <p:nvPr/>
        </p:nvPicPr>
        <p:blipFill>
          <a:blip r:embed="rId7"/>
          <a:stretch>
            <a:fillRect/>
          </a:stretch>
        </p:blipFill>
        <p:spPr>
          <a:xfrm rot="16200000">
            <a:off x="6762318" y="3704220"/>
            <a:ext cx="1612677" cy="1677762"/>
          </a:xfrm>
          <a:prstGeom prst="rect">
            <a:avLst/>
          </a:prstGeom>
        </p:spPr>
      </p:pic>
      <p:pic>
        <p:nvPicPr>
          <p:cNvPr id="23" name="Picture 22"/>
          <p:cNvPicPr>
            <a:picLocks noChangeAspect="1"/>
          </p:cNvPicPr>
          <p:nvPr/>
        </p:nvPicPr>
        <p:blipFill>
          <a:blip r:embed="rId8"/>
          <a:stretch>
            <a:fillRect/>
          </a:stretch>
        </p:blipFill>
        <p:spPr>
          <a:xfrm rot="16200000">
            <a:off x="6503630" y="602402"/>
            <a:ext cx="1737870" cy="1825200"/>
          </a:xfrm>
          <a:prstGeom prst="rect">
            <a:avLst/>
          </a:prstGeom>
        </p:spPr>
      </p:pic>
      <p:pic>
        <p:nvPicPr>
          <p:cNvPr id="24" name="Picture 23"/>
          <p:cNvPicPr>
            <a:picLocks noChangeAspect="1"/>
          </p:cNvPicPr>
          <p:nvPr/>
        </p:nvPicPr>
        <p:blipFill>
          <a:blip r:embed="rId6"/>
          <a:stretch>
            <a:fillRect/>
          </a:stretch>
        </p:blipFill>
        <p:spPr>
          <a:xfrm rot="10800000">
            <a:off x="8645006" y="2618565"/>
            <a:ext cx="1308105" cy="1079706"/>
          </a:xfrm>
          <a:prstGeom prst="rect">
            <a:avLst/>
          </a:prstGeom>
        </p:spPr>
      </p:pic>
      <p:pic>
        <p:nvPicPr>
          <p:cNvPr id="26" name="Picture 25"/>
          <p:cNvPicPr>
            <a:picLocks noChangeAspect="1"/>
          </p:cNvPicPr>
          <p:nvPr/>
        </p:nvPicPr>
        <p:blipFill>
          <a:blip r:embed="rId8"/>
          <a:stretch>
            <a:fillRect/>
          </a:stretch>
        </p:blipFill>
        <p:spPr>
          <a:xfrm rot="10800000">
            <a:off x="8365087" y="478829"/>
            <a:ext cx="1737870" cy="1825200"/>
          </a:xfrm>
          <a:prstGeom prst="rect">
            <a:avLst/>
          </a:prstGeom>
        </p:spPr>
      </p:pic>
      <p:pic>
        <p:nvPicPr>
          <p:cNvPr id="27" name="Picture 26"/>
          <p:cNvPicPr>
            <a:picLocks noChangeAspect="1"/>
          </p:cNvPicPr>
          <p:nvPr/>
        </p:nvPicPr>
        <p:blipFill>
          <a:blip r:embed="rId6"/>
          <a:stretch>
            <a:fillRect/>
          </a:stretch>
        </p:blipFill>
        <p:spPr>
          <a:xfrm rot="5400000">
            <a:off x="10312608" y="2618564"/>
            <a:ext cx="1308105" cy="1079706"/>
          </a:xfrm>
          <a:prstGeom prst="rect">
            <a:avLst/>
          </a:prstGeom>
        </p:spPr>
      </p:pic>
      <p:pic>
        <p:nvPicPr>
          <p:cNvPr id="28" name="Picture 27"/>
          <p:cNvPicPr>
            <a:picLocks noChangeAspect="1"/>
          </p:cNvPicPr>
          <p:nvPr/>
        </p:nvPicPr>
        <p:blipFill>
          <a:blip r:embed="rId7"/>
          <a:stretch>
            <a:fillRect/>
          </a:stretch>
        </p:blipFill>
        <p:spPr>
          <a:xfrm rot="5400000">
            <a:off x="10209151" y="4105205"/>
            <a:ext cx="1612677" cy="1677762"/>
          </a:xfrm>
          <a:prstGeom prst="rect">
            <a:avLst/>
          </a:prstGeom>
        </p:spPr>
      </p:pic>
      <p:pic>
        <p:nvPicPr>
          <p:cNvPr id="29" name="Picture 28"/>
          <p:cNvPicPr>
            <a:picLocks noChangeAspect="1"/>
          </p:cNvPicPr>
          <p:nvPr/>
        </p:nvPicPr>
        <p:blipFill>
          <a:blip r:embed="rId8"/>
          <a:stretch>
            <a:fillRect/>
          </a:stretch>
        </p:blipFill>
        <p:spPr>
          <a:xfrm rot="5400000">
            <a:off x="10097726" y="132184"/>
            <a:ext cx="1737870" cy="1825200"/>
          </a:xfrm>
          <a:prstGeom prst="rect">
            <a:avLst/>
          </a:prstGeom>
        </p:spPr>
      </p:pic>
      <p:sp>
        <p:nvSpPr>
          <p:cNvPr id="5" name="Rectangle 4"/>
          <p:cNvSpPr/>
          <p:nvPr/>
        </p:nvSpPr>
        <p:spPr>
          <a:xfrm>
            <a:off x="656707" y="4170555"/>
            <a:ext cx="3960395" cy="1384995"/>
          </a:xfrm>
          <a:prstGeom prst="rect">
            <a:avLst/>
          </a:prstGeom>
        </p:spPr>
        <p:txBody>
          <a:bodyPr wrap="square">
            <a:spAutoFit/>
          </a:bodyPr>
          <a:lstStyle/>
          <a:p>
            <a:pPr fontAlgn="base">
              <a:spcAft>
                <a:spcPct val="0"/>
              </a:spcAft>
              <a:buFont typeface="Arial" panose="020B0604020202020204" pitchFamily="34" charset="0"/>
              <a:buNone/>
            </a:pPr>
            <a:r>
              <a:rPr lang="en-US" altLang="en-US" sz="2800" dirty="0">
                <a:solidFill>
                  <a:prstClr val="black"/>
                </a:solidFill>
                <a:cs typeface="Arial" panose="020B0604020202020204" pitchFamily="34" charset="0"/>
              </a:rPr>
              <a:t>Perform in-plane </a:t>
            </a:r>
            <a:br>
              <a:rPr lang="en-US" altLang="en-US" sz="2800" dirty="0">
                <a:solidFill>
                  <a:prstClr val="black"/>
                </a:solidFill>
                <a:cs typeface="Arial" panose="020B0604020202020204" pitchFamily="34" charset="0"/>
              </a:rPr>
            </a:br>
            <a:r>
              <a:rPr lang="en-US" altLang="en-US" sz="2800" dirty="0">
                <a:solidFill>
                  <a:prstClr val="black"/>
                </a:solidFill>
                <a:cs typeface="Arial" panose="020B0604020202020204" pitchFamily="34" charset="0"/>
              </a:rPr>
              <a:t>camera rotations for </a:t>
            </a:r>
            <a:br>
              <a:rPr lang="en-US" altLang="en-US" sz="2800" dirty="0">
                <a:solidFill>
                  <a:prstClr val="black"/>
                </a:solidFill>
                <a:cs typeface="Arial" panose="020B0604020202020204" pitchFamily="34" charset="0"/>
              </a:rPr>
            </a:br>
            <a:r>
              <a:rPr lang="en-US" altLang="en-US" sz="2800" b="1" dirty="0">
                <a:solidFill>
                  <a:prstClr val="black"/>
                </a:solidFill>
                <a:cs typeface="Arial" panose="020B0604020202020204" pitchFamily="34" charset="0"/>
              </a:rPr>
              <a:t>rotational invariance.</a:t>
            </a:r>
          </a:p>
        </p:txBody>
      </p:sp>
      <p:pic>
        <p:nvPicPr>
          <p:cNvPr id="30" name="Picture 29"/>
          <p:cNvPicPr>
            <a:picLocks noChangeAspect="1"/>
          </p:cNvPicPr>
          <p:nvPr/>
        </p:nvPicPr>
        <p:blipFill>
          <a:blip r:embed="rId6"/>
          <a:stretch>
            <a:fillRect/>
          </a:stretch>
        </p:blipFill>
        <p:spPr>
          <a:xfrm>
            <a:off x="5351549" y="2553366"/>
            <a:ext cx="1308105" cy="1079706"/>
          </a:xfrm>
          <a:prstGeom prst="rect">
            <a:avLst/>
          </a:prstGeom>
        </p:spPr>
      </p:pic>
      <p:pic>
        <p:nvPicPr>
          <p:cNvPr id="42" name="Picture 41">
            <a:extLst>
              <a:ext uri="{FF2B5EF4-FFF2-40B4-BE49-F238E27FC236}">
                <a16:creationId xmlns:a16="http://schemas.microsoft.com/office/drawing/2014/main" id="{766B73D9-A533-49E6-B8A3-9DA6D89C51C4}"/>
              </a:ext>
            </a:extLst>
          </p:cNvPr>
          <p:cNvPicPr>
            <a:picLocks noChangeAspect="1"/>
          </p:cNvPicPr>
          <p:nvPr/>
        </p:nvPicPr>
        <p:blipFill>
          <a:blip r:embed="rId7"/>
          <a:stretch>
            <a:fillRect/>
          </a:stretch>
        </p:blipFill>
        <p:spPr>
          <a:xfrm>
            <a:off x="5283537" y="4086063"/>
            <a:ext cx="1612677" cy="1677762"/>
          </a:xfrm>
          <a:prstGeom prst="rect">
            <a:avLst/>
          </a:prstGeom>
        </p:spPr>
      </p:pic>
      <p:pic>
        <p:nvPicPr>
          <p:cNvPr id="43" name="Picture 42">
            <a:extLst>
              <a:ext uri="{FF2B5EF4-FFF2-40B4-BE49-F238E27FC236}">
                <a16:creationId xmlns:a16="http://schemas.microsoft.com/office/drawing/2014/main" id="{5B20D1D4-9A33-436C-9A14-1EB7881B1980}"/>
              </a:ext>
            </a:extLst>
          </p:cNvPr>
          <p:cNvPicPr>
            <a:picLocks noChangeAspect="1"/>
          </p:cNvPicPr>
          <p:nvPr/>
        </p:nvPicPr>
        <p:blipFill>
          <a:blip r:embed="rId8"/>
          <a:stretch>
            <a:fillRect/>
          </a:stretch>
        </p:blipFill>
        <p:spPr>
          <a:xfrm>
            <a:off x="5142393" y="154620"/>
            <a:ext cx="1737870" cy="1825200"/>
          </a:xfrm>
          <a:prstGeom prst="rect">
            <a:avLst/>
          </a:prstGeom>
        </p:spPr>
      </p:pic>
      <p:pic>
        <p:nvPicPr>
          <p:cNvPr id="25" name="Picture 24"/>
          <p:cNvPicPr>
            <a:picLocks noChangeAspect="1"/>
          </p:cNvPicPr>
          <p:nvPr/>
        </p:nvPicPr>
        <p:blipFill>
          <a:blip r:embed="rId7"/>
          <a:stretch>
            <a:fillRect/>
          </a:stretch>
        </p:blipFill>
        <p:spPr>
          <a:xfrm rot="10800000">
            <a:off x="8526185" y="4012805"/>
            <a:ext cx="1612677" cy="1677762"/>
          </a:xfrm>
          <a:prstGeom prst="rect">
            <a:avLst/>
          </a:prstGeom>
        </p:spPr>
      </p:pic>
    </p:spTree>
    <p:extLst>
      <p:ext uri="{BB962C8B-B14F-4D97-AF65-F5344CB8AC3E}">
        <p14:creationId xmlns:p14="http://schemas.microsoft.com/office/powerpoint/2010/main" val="3356903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Rendered views</a:t>
            </a:r>
          </a:p>
        </p:txBody>
      </p:sp>
      <p:pic>
        <p:nvPicPr>
          <p:cNvPr id="32" name="Picture 31"/>
          <p:cNvPicPr>
            <a:picLocks noChangeAspect="1"/>
          </p:cNvPicPr>
          <p:nvPr/>
        </p:nvPicPr>
        <p:blipFill>
          <a:blip r:embed="rId3"/>
          <a:stretch>
            <a:fillRect/>
          </a:stretch>
        </p:blipFill>
        <p:spPr>
          <a:xfrm rot="14400000" flipH="1">
            <a:off x="3580488" y="1213207"/>
            <a:ext cx="576987" cy="717586"/>
          </a:xfrm>
          <a:prstGeom prst="rect">
            <a:avLst/>
          </a:prstGeom>
        </p:spPr>
      </p:pic>
      <p:pic>
        <p:nvPicPr>
          <p:cNvPr id="33" name="Picture 32"/>
          <p:cNvPicPr>
            <a:picLocks noChangeAspect="1"/>
          </p:cNvPicPr>
          <p:nvPr/>
        </p:nvPicPr>
        <p:blipFill>
          <a:blip r:embed="rId3"/>
          <a:stretch>
            <a:fillRect/>
          </a:stretch>
        </p:blipFill>
        <p:spPr>
          <a:xfrm rot="18000000" flipH="1">
            <a:off x="4422988" y="2371839"/>
            <a:ext cx="576987" cy="717586"/>
          </a:xfrm>
          <a:prstGeom prst="rect">
            <a:avLst/>
          </a:prstGeom>
        </p:spPr>
      </p:pic>
      <p:pic>
        <p:nvPicPr>
          <p:cNvPr id="34" name="Picture 33"/>
          <p:cNvPicPr>
            <a:picLocks noChangeAspect="1"/>
          </p:cNvPicPr>
          <p:nvPr/>
        </p:nvPicPr>
        <p:blipFill>
          <a:blip r:embed="rId4"/>
          <a:stretch>
            <a:fillRect/>
          </a:stretch>
        </p:blipFill>
        <p:spPr>
          <a:xfrm rot="10128670">
            <a:off x="3134112" y="3831264"/>
            <a:ext cx="678451" cy="512783"/>
          </a:xfrm>
          <a:prstGeom prst="rect">
            <a:avLst/>
          </a:prstGeom>
        </p:spPr>
      </p:pic>
      <p:grpSp>
        <p:nvGrpSpPr>
          <p:cNvPr id="35" name="Group 34"/>
          <p:cNvGrpSpPr/>
          <p:nvPr/>
        </p:nvGrpSpPr>
        <p:grpSpPr>
          <a:xfrm>
            <a:off x="364249" y="1756277"/>
            <a:ext cx="4094590" cy="2114422"/>
            <a:chOff x="7604138" y="1822895"/>
            <a:chExt cx="4094590" cy="2114422"/>
          </a:xfrm>
        </p:grpSpPr>
        <p:pic>
          <p:nvPicPr>
            <p:cNvPr id="36" name="Picture 35"/>
            <p:cNvPicPr>
              <a:picLocks noChangeAspect="1"/>
            </p:cNvPicPr>
            <p:nvPr/>
          </p:nvPicPr>
          <p:blipFill>
            <a:blip r:embed="rId5"/>
            <a:stretch>
              <a:fillRect/>
            </a:stretch>
          </p:blipFill>
          <p:spPr>
            <a:xfrm>
              <a:off x="7604138" y="2047829"/>
              <a:ext cx="3131654" cy="1447799"/>
            </a:xfrm>
            <a:prstGeom prst="rect">
              <a:avLst/>
            </a:prstGeom>
          </p:spPr>
        </p:pic>
        <p:cxnSp>
          <p:nvCxnSpPr>
            <p:cNvPr id="37" name="Straight Arrow Connector 36"/>
            <p:cNvCxnSpPr/>
            <p:nvPr/>
          </p:nvCxnSpPr>
          <p:spPr>
            <a:xfrm flipH="1">
              <a:off x="10733886" y="2829968"/>
              <a:ext cx="964842" cy="7624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0653899" y="3043401"/>
              <a:ext cx="100645" cy="89391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10690810" y="1822895"/>
              <a:ext cx="351652" cy="101778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
        <p:nvSpPr>
          <p:cNvPr id="3" name="Curved Down Arrow 2"/>
          <p:cNvSpPr/>
          <p:nvPr/>
        </p:nvSpPr>
        <p:spPr>
          <a:xfrm>
            <a:off x="4116134" y="2609595"/>
            <a:ext cx="257118" cy="307510"/>
          </a:xfrm>
          <a:prstGeom prst="curvedDownArrow">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urved Right Arrow 3"/>
          <p:cNvSpPr/>
          <p:nvPr/>
        </p:nvSpPr>
        <p:spPr>
          <a:xfrm rot="1247688">
            <a:off x="3489032" y="1884037"/>
            <a:ext cx="376716" cy="208267"/>
          </a:xfrm>
          <a:prstGeom prst="curvedRightArrow">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Right Arrow 18"/>
          <p:cNvSpPr/>
          <p:nvPr/>
        </p:nvSpPr>
        <p:spPr>
          <a:xfrm rot="11283311">
            <a:off x="3315253" y="3578837"/>
            <a:ext cx="376716" cy="208267"/>
          </a:xfrm>
          <a:prstGeom prst="curvedRightArrow">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576503" y="4213465"/>
            <a:ext cx="4134978" cy="1384995"/>
          </a:xfrm>
          <a:prstGeom prst="rect">
            <a:avLst/>
          </a:prstGeom>
        </p:spPr>
        <p:txBody>
          <a:bodyPr wrap="none">
            <a:spAutoFit/>
          </a:bodyPr>
          <a:lstStyle/>
          <a:p>
            <a:pPr fontAlgn="base">
              <a:spcAft>
                <a:spcPct val="0"/>
              </a:spcAft>
              <a:buFont typeface="Arial" panose="020B0604020202020204" pitchFamily="34" charset="0"/>
              <a:buNone/>
            </a:pPr>
            <a:r>
              <a:rPr lang="en-US" sz="2800" dirty="0"/>
              <a:t> Use progressively zoomed </a:t>
            </a:r>
          </a:p>
          <a:p>
            <a:pPr fontAlgn="base">
              <a:spcAft>
                <a:spcPct val="0"/>
              </a:spcAft>
              <a:buFont typeface="Arial" panose="020B0604020202020204" pitchFamily="34" charset="0"/>
              <a:buNone/>
            </a:pPr>
            <a:r>
              <a:rPr lang="en-US" sz="2800" dirty="0"/>
              <a:t> out views to capture </a:t>
            </a:r>
            <a:br>
              <a:rPr lang="en-US" sz="2800" dirty="0"/>
            </a:br>
            <a:r>
              <a:rPr lang="en-US" sz="2800" dirty="0"/>
              <a:t> </a:t>
            </a:r>
            <a:r>
              <a:rPr lang="en-US" sz="2800" b="1" dirty="0"/>
              <a:t>multi-scale context</a:t>
            </a:r>
            <a:r>
              <a:rPr lang="en-US" sz="2800" dirty="0"/>
              <a:t>.</a:t>
            </a:r>
            <a:endParaRPr lang="en-US" altLang="en-US" sz="2800" b="1" dirty="0">
              <a:solidFill>
                <a:prstClr val="black"/>
              </a:solidFill>
              <a:cs typeface="Arial" panose="020B0604020202020204" pitchFamily="34" charset="0"/>
            </a:endParaRPr>
          </a:p>
        </p:txBody>
      </p:sp>
      <p:pic>
        <p:nvPicPr>
          <p:cNvPr id="31" name="Picture 30"/>
          <p:cNvPicPr>
            <a:picLocks noChangeAspect="1"/>
          </p:cNvPicPr>
          <p:nvPr/>
        </p:nvPicPr>
        <p:blipFill>
          <a:blip r:embed="rId6"/>
          <a:stretch>
            <a:fillRect/>
          </a:stretch>
        </p:blipFill>
        <p:spPr>
          <a:xfrm>
            <a:off x="5108885" y="2508536"/>
            <a:ext cx="1678742" cy="1339914"/>
          </a:xfrm>
          <a:prstGeom prst="rect">
            <a:avLst/>
          </a:prstGeom>
        </p:spPr>
      </p:pic>
      <p:pic>
        <p:nvPicPr>
          <p:cNvPr id="40" name="Picture 39"/>
          <p:cNvPicPr>
            <a:picLocks noChangeAspect="1"/>
          </p:cNvPicPr>
          <p:nvPr/>
        </p:nvPicPr>
        <p:blipFill>
          <a:blip r:embed="rId7"/>
          <a:stretch>
            <a:fillRect/>
          </a:stretch>
        </p:blipFill>
        <p:spPr>
          <a:xfrm>
            <a:off x="4963346" y="3950868"/>
            <a:ext cx="1901030" cy="1910191"/>
          </a:xfrm>
          <a:prstGeom prst="rect">
            <a:avLst/>
          </a:prstGeom>
        </p:spPr>
      </p:pic>
      <p:pic>
        <p:nvPicPr>
          <p:cNvPr id="42" name="Picture 41"/>
          <p:cNvPicPr>
            <a:picLocks noChangeAspect="1"/>
          </p:cNvPicPr>
          <p:nvPr/>
        </p:nvPicPr>
        <p:blipFill>
          <a:blip r:embed="rId6"/>
          <a:stretch>
            <a:fillRect/>
          </a:stretch>
        </p:blipFill>
        <p:spPr>
          <a:xfrm rot="16200000">
            <a:off x="7001897" y="2553365"/>
            <a:ext cx="1678742" cy="1339914"/>
          </a:xfrm>
          <a:prstGeom prst="rect">
            <a:avLst/>
          </a:prstGeom>
        </p:spPr>
      </p:pic>
      <p:pic>
        <p:nvPicPr>
          <p:cNvPr id="43" name="Picture 42"/>
          <p:cNvPicPr>
            <a:picLocks noChangeAspect="1"/>
          </p:cNvPicPr>
          <p:nvPr/>
        </p:nvPicPr>
        <p:blipFill>
          <a:blip r:embed="rId7"/>
          <a:stretch>
            <a:fillRect/>
          </a:stretch>
        </p:blipFill>
        <p:spPr>
          <a:xfrm rot="16200000">
            <a:off x="6605615" y="4058112"/>
            <a:ext cx="1901030" cy="1910191"/>
          </a:xfrm>
          <a:prstGeom prst="rect">
            <a:avLst/>
          </a:prstGeom>
        </p:spPr>
      </p:pic>
      <p:pic>
        <p:nvPicPr>
          <p:cNvPr id="44" name="Picture 43"/>
          <p:cNvPicPr>
            <a:picLocks noChangeAspect="1"/>
          </p:cNvPicPr>
          <p:nvPr/>
        </p:nvPicPr>
        <p:blipFill>
          <a:blip r:embed="rId8"/>
          <a:stretch>
            <a:fillRect/>
          </a:stretch>
        </p:blipFill>
        <p:spPr>
          <a:xfrm rot="16200000">
            <a:off x="6592362" y="277388"/>
            <a:ext cx="2037145" cy="2084644"/>
          </a:xfrm>
          <a:prstGeom prst="rect">
            <a:avLst/>
          </a:prstGeom>
        </p:spPr>
      </p:pic>
      <p:pic>
        <p:nvPicPr>
          <p:cNvPr id="45" name="Picture 44"/>
          <p:cNvPicPr>
            <a:picLocks noChangeAspect="1"/>
          </p:cNvPicPr>
          <p:nvPr/>
        </p:nvPicPr>
        <p:blipFill>
          <a:blip r:embed="rId6"/>
          <a:stretch>
            <a:fillRect/>
          </a:stretch>
        </p:blipFill>
        <p:spPr>
          <a:xfrm rot="10800000">
            <a:off x="8598897" y="2402646"/>
            <a:ext cx="1678742" cy="1339914"/>
          </a:xfrm>
          <a:prstGeom prst="rect">
            <a:avLst/>
          </a:prstGeom>
        </p:spPr>
      </p:pic>
      <p:pic>
        <p:nvPicPr>
          <p:cNvPr id="47" name="Picture 46"/>
          <p:cNvPicPr>
            <a:picLocks noChangeAspect="1"/>
          </p:cNvPicPr>
          <p:nvPr/>
        </p:nvPicPr>
        <p:blipFill>
          <a:blip r:embed="rId8"/>
          <a:stretch>
            <a:fillRect/>
          </a:stretch>
        </p:blipFill>
        <p:spPr>
          <a:xfrm rot="10800000">
            <a:off x="8207742" y="369978"/>
            <a:ext cx="2037145" cy="2084644"/>
          </a:xfrm>
          <a:prstGeom prst="rect">
            <a:avLst/>
          </a:prstGeom>
        </p:spPr>
      </p:pic>
      <p:pic>
        <p:nvPicPr>
          <p:cNvPr id="48" name="Picture 47"/>
          <p:cNvPicPr>
            <a:picLocks noChangeAspect="1"/>
          </p:cNvPicPr>
          <p:nvPr/>
        </p:nvPicPr>
        <p:blipFill>
          <a:blip r:embed="rId6"/>
          <a:stretch>
            <a:fillRect/>
          </a:stretch>
        </p:blipFill>
        <p:spPr>
          <a:xfrm rot="5400000">
            <a:off x="10195897" y="2585502"/>
            <a:ext cx="1678742" cy="1339914"/>
          </a:xfrm>
          <a:prstGeom prst="rect">
            <a:avLst/>
          </a:prstGeom>
        </p:spPr>
      </p:pic>
      <p:pic>
        <p:nvPicPr>
          <p:cNvPr id="49" name="Picture 48"/>
          <p:cNvPicPr>
            <a:picLocks noChangeAspect="1"/>
          </p:cNvPicPr>
          <p:nvPr/>
        </p:nvPicPr>
        <p:blipFill>
          <a:blip r:embed="rId7"/>
          <a:stretch>
            <a:fillRect/>
          </a:stretch>
        </p:blipFill>
        <p:spPr>
          <a:xfrm rot="5400000">
            <a:off x="10403284" y="4574161"/>
            <a:ext cx="1901030" cy="1910191"/>
          </a:xfrm>
          <a:prstGeom prst="rect">
            <a:avLst/>
          </a:prstGeom>
        </p:spPr>
      </p:pic>
      <p:pic>
        <p:nvPicPr>
          <p:cNvPr id="50" name="Picture 49"/>
          <p:cNvPicPr>
            <a:picLocks noChangeAspect="1"/>
          </p:cNvPicPr>
          <p:nvPr/>
        </p:nvPicPr>
        <p:blipFill>
          <a:blip r:embed="rId8"/>
          <a:stretch>
            <a:fillRect/>
          </a:stretch>
        </p:blipFill>
        <p:spPr>
          <a:xfrm rot="5400000">
            <a:off x="9847362" y="309570"/>
            <a:ext cx="2037145" cy="2084644"/>
          </a:xfrm>
          <a:prstGeom prst="rect">
            <a:avLst/>
          </a:prstGeom>
        </p:spPr>
      </p:pic>
      <p:pic>
        <p:nvPicPr>
          <p:cNvPr id="41" name="Picture 40"/>
          <p:cNvPicPr>
            <a:picLocks noChangeAspect="1"/>
          </p:cNvPicPr>
          <p:nvPr/>
        </p:nvPicPr>
        <p:blipFill>
          <a:blip r:embed="rId8"/>
          <a:stretch>
            <a:fillRect/>
          </a:stretch>
        </p:blipFill>
        <p:spPr>
          <a:xfrm>
            <a:off x="4942349" y="356259"/>
            <a:ext cx="2037145" cy="2084644"/>
          </a:xfrm>
          <a:prstGeom prst="rect">
            <a:avLst/>
          </a:prstGeom>
        </p:spPr>
      </p:pic>
      <p:pic>
        <p:nvPicPr>
          <p:cNvPr id="46" name="Picture 45"/>
          <p:cNvPicPr>
            <a:picLocks noChangeAspect="1"/>
          </p:cNvPicPr>
          <p:nvPr/>
        </p:nvPicPr>
        <p:blipFill>
          <a:blip r:embed="rId7"/>
          <a:stretch>
            <a:fillRect/>
          </a:stretch>
        </p:blipFill>
        <p:spPr>
          <a:xfrm rot="10800000">
            <a:off x="8446002" y="4396716"/>
            <a:ext cx="1901030" cy="1910191"/>
          </a:xfrm>
          <a:prstGeom prst="rect">
            <a:avLst/>
          </a:prstGeom>
        </p:spPr>
      </p:pic>
    </p:spTree>
    <p:extLst>
      <p:ext uri="{BB962C8B-B14F-4D97-AF65-F5344CB8AC3E}">
        <p14:creationId xmlns:p14="http://schemas.microsoft.com/office/powerpoint/2010/main" val="402878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Pipeline</a:t>
            </a:r>
          </a:p>
        </p:txBody>
      </p:sp>
      <p:pic>
        <p:nvPicPr>
          <p:cNvPr id="6" name="Picture 5"/>
          <p:cNvPicPr>
            <a:picLocks noChangeAspect="1"/>
          </p:cNvPicPr>
          <p:nvPr/>
        </p:nvPicPr>
        <p:blipFill>
          <a:blip r:embed="rId3"/>
          <a:stretch>
            <a:fillRect/>
          </a:stretch>
        </p:blipFill>
        <p:spPr>
          <a:xfrm>
            <a:off x="10178271" y="1231972"/>
            <a:ext cx="739206" cy="3646132"/>
          </a:xfrm>
          <a:prstGeom prst="rect">
            <a:avLst/>
          </a:prstGeom>
        </p:spPr>
      </p:pic>
      <p:grpSp>
        <p:nvGrpSpPr>
          <p:cNvPr id="8" name="Group 7"/>
          <p:cNvGrpSpPr/>
          <p:nvPr/>
        </p:nvGrpSpPr>
        <p:grpSpPr>
          <a:xfrm>
            <a:off x="7180684" y="2770490"/>
            <a:ext cx="1614479" cy="1092241"/>
            <a:chOff x="5375779" y="2428801"/>
            <a:chExt cx="2088232" cy="1488351"/>
          </a:xfrm>
        </p:grpSpPr>
        <p:sp>
          <p:nvSpPr>
            <p:cNvPr id="9" name="Cube 8"/>
            <p:cNvSpPr/>
            <p:nvPr/>
          </p:nvSpPr>
          <p:spPr>
            <a:xfrm>
              <a:off x="5375779" y="2428801"/>
              <a:ext cx="2088232" cy="1488351"/>
            </a:xfrm>
            <a:prstGeom prst="cube">
              <a:avLst/>
            </a:prstGeom>
            <a:solidFill>
              <a:schemeClr val="bg1">
                <a:lumMod val="85000"/>
              </a:schemeClr>
            </a:solidFill>
            <a:ln w="50800">
              <a:solidFill>
                <a:srgbClr val="FF0000"/>
              </a:solidFill>
            </a:ln>
            <a:effectLst>
              <a:outerShdw blurRad="127000" dist="38100" sx="101000" sy="101000" algn="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01868" y="3093281"/>
              <a:ext cx="1287766" cy="541968"/>
            </a:xfrm>
            <a:prstGeom prst="rect">
              <a:avLst/>
            </a:prstGeom>
            <a:noFill/>
          </p:spPr>
          <p:txBody>
            <a:bodyPr wrap="none" rtlCol="0">
              <a:spAutoFit/>
            </a:bodyPr>
            <a:lstStyle/>
            <a:p>
              <a:pPr algn="ctr"/>
              <a:r>
                <a:rPr lang="en-US" sz="2200" b="1" dirty="0">
                  <a:solidFill>
                    <a:schemeClr val="tx2"/>
                  </a:solidFill>
                </a:rPr>
                <a:t>LMVCNN</a:t>
              </a:r>
            </a:p>
          </p:txBody>
        </p:sp>
      </p:grpSp>
      <p:cxnSp>
        <p:nvCxnSpPr>
          <p:cNvPr id="12" name="Straight Arrow Connector 11"/>
          <p:cNvCxnSpPr/>
          <p:nvPr/>
        </p:nvCxnSpPr>
        <p:spPr bwMode="auto">
          <a:xfrm flipV="1">
            <a:off x="2701229" y="3421805"/>
            <a:ext cx="1642030" cy="1"/>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grpSp>
        <p:nvGrpSpPr>
          <p:cNvPr id="13" name="Group 12"/>
          <p:cNvGrpSpPr/>
          <p:nvPr/>
        </p:nvGrpSpPr>
        <p:grpSpPr>
          <a:xfrm>
            <a:off x="4407960" y="2770608"/>
            <a:ext cx="1608112" cy="1097772"/>
            <a:chOff x="5223667" y="2526188"/>
            <a:chExt cx="2088233" cy="1488351"/>
          </a:xfrm>
        </p:grpSpPr>
        <p:sp>
          <p:nvSpPr>
            <p:cNvPr id="14" name="Cube 13"/>
            <p:cNvSpPr/>
            <p:nvPr/>
          </p:nvSpPr>
          <p:spPr>
            <a:xfrm>
              <a:off x="5223667" y="2526188"/>
              <a:ext cx="2088233" cy="1488351"/>
            </a:xfrm>
            <a:prstGeom prst="cube">
              <a:avLst/>
            </a:prstGeom>
            <a:solidFill>
              <a:schemeClr val="bg1">
                <a:lumMod val="85000"/>
              </a:schemeClr>
            </a:solidFill>
            <a:ln w="50800">
              <a:solidFill>
                <a:schemeClr val="tx2"/>
              </a:solidFill>
            </a:ln>
            <a:effectLst>
              <a:outerShdw blurRad="127000" dist="38100" sx="101000" sy="101000" algn="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248133" y="2925177"/>
              <a:ext cx="1647843" cy="967800"/>
            </a:xfrm>
            <a:prstGeom prst="rect">
              <a:avLst/>
            </a:prstGeom>
            <a:noFill/>
            <a:ln>
              <a:noFill/>
            </a:ln>
          </p:spPr>
          <p:txBody>
            <a:bodyPr wrap="none" rtlCol="0">
              <a:spAutoFit/>
            </a:bodyPr>
            <a:lstStyle/>
            <a:p>
              <a:pPr algn="ctr"/>
              <a:r>
                <a:rPr lang="en-US" sz="2200" b="1" dirty="0">
                  <a:solidFill>
                    <a:schemeClr val="tx2"/>
                  </a:solidFill>
                </a:rPr>
                <a:t>View</a:t>
              </a:r>
            </a:p>
            <a:p>
              <a:pPr algn="ctr"/>
              <a:r>
                <a:rPr lang="en-US" sz="2200" b="1" dirty="0">
                  <a:solidFill>
                    <a:schemeClr val="tx2"/>
                  </a:solidFill>
                </a:rPr>
                <a:t>selection</a:t>
              </a:r>
            </a:p>
          </p:txBody>
        </p:sp>
      </p:grpSp>
      <p:cxnSp>
        <p:nvCxnSpPr>
          <p:cNvPr id="17" name="Straight Arrow Connector 16"/>
          <p:cNvCxnSpPr/>
          <p:nvPr/>
        </p:nvCxnSpPr>
        <p:spPr bwMode="auto">
          <a:xfrm flipV="1">
            <a:off x="6135522" y="3421806"/>
            <a:ext cx="994262" cy="1"/>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cxnSp>
        <p:nvCxnSpPr>
          <p:cNvPr id="19" name="Straight Arrow Connector 18"/>
          <p:cNvCxnSpPr/>
          <p:nvPr/>
        </p:nvCxnSpPr>
        <p:spPr bwMode="auto">
          <a:xfrm flipV="1">
            <a:off x="8945979" y="3421804"/>
            <a:ext cx="994262" cy="1"/>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sp>
        <p:nvSpPr>
          <p:cNvPr id="20" name="Rectangle 19"/>
          <p:cNvSpPr/>
          <p:nvPr/>
        </p:nvSpPr>
        <p:spPr>
          <a:xfrm>
            <a:off x="9521590" y="4777829"/>
            <a:ext cx="2260050" cy="954107"/>
          </a:xfrm>
          <a:prstGeom prst="rect">
            <a:avLst/>
          </a:prstGeom>
        </p:spPr>
        <p:txBody>
          <a:bodyPr wrap="square">
            <a:spAutoFit/>
          </a:bodyPr>
          <a:lstStyle/>
          <a:p>
            <a:pPr algn="ctr" fontAlgn="base">
              <a:spcBef>
                <a:spcPct val="0"/>
              </a:spcBef>
              <a:spcAft>
                <a:spcPct val="0"/>
              </a:spcAft>
            </a:pPr>
            <a:r>
              <a:rPr lang="en-US" sz="2800" b="1" kern="0" dirty="0">
                <a:solidFill>
                  <a:srgbClr val="1F497D"/>
                </a:solidFill>
                <a:cs typeface="Arial" panose="020B0604020202020204" pitchFamily="34" charset="0"/>
              </a:rPr>
              <a:t>Local shape </a:t>
            </a:r>
          </a:p>
          <a:p>
            <a:pPr algn="ctr" fontAlgn="base">
              <a:spcBef>
                <a:spcPct val="0"/>
              </a:spcBef>
              <a:spcAft>
                <a:spcPct val="0"/>
              </a:spcAft>
            </a:pPr>
            <a:r>
              <a:rPr lang="en-US" sz="2800" b="1" kern="0" dirty="0">
                <a:solidFill>
                  <a:srgbClr val="1F497D"/>
                </a:solidFill>
                <a:cs typeface="Arial" panose="020B0604020202020204" pitchFamily="34" charset="0"/>
              </a:rPr>
              <a:t>descriptor</a:t>
            </a:r>
          </a:p>
        </p:txBody>
      </p:sp>
      <p:pic>
        <p:nvPicPr>
          <p:cNvPr id="22" name="Picture 21"/>
          <p:cNvPicPr>
            <a:picLocks noChangeAspect="1"/>
          </p:cNvPicPr>
          <p:nvPr/>
        </p:nvPicPr>
        <p:blipFill>
          <a:blip r:embed="rId4"/>
          <a:stretch>
            <a:fillRect/>
          </a:stretch>
        </p:blipFill>
        <p:spPr>
          <a:xfrm>
            <a:off x="121114" y="2723850"/>
            <a:ext cx="2564331" cy="1185519"/>
          </a:xfrm>
          <a:prstGeom prst="rect">
            <a:avLst/>
          </a:prstGeom>
        </p:spPr>
      </p:pic>
    </p:spTree>
    <p:extLst>
      <p:ext uri="{BB962C8B-B14F-4D97-AF65-F5344CB8AC3E}">
        <p14:creationId xmlns:p14="http://schemas.microsoft.com/office/powerpoint/2010/main" val="3241189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401806" y="1317289"/>
            <a:ext cx="1070708" cy="1080083"/>
          </a:xfrm>
          <a:prstGeom prst="rect">
            <a:avLst/>
          </a:prstGeom>
        </p:spPr>
      </p:pic>
      <p:pic>
        <p:nvPicPr>
          <p:cNvPr id="9" name="Picture 8"/>
          <p:cNvPicPr>
            <a:picLocks noChangeAspect="1"/>
          </p:cNvPicPr>
          <p:nvPr/>
        </p:nvPicPr>
        <p:blipFill>
          <a:blip r:embed="rId4"/>
          <a:stretch>
            <a:fillRect/>
          </a:stretch>
        </p:blipFill>
        <p:spPr>
          <a:xfrm>
            <a:off x="2401806" y="2994661"/>
            <a:ext cx="1070708" cy="1075897"/>
          </a:xfrm>
          <a:prstGeom prst="rect">
            <a:avLst/>
          </a:prstGeom>
        </p:spPr>
      </p:pic>
      <p:pic>
        <p:nvPicPr>
          <p:cNvPr id="10" name="Picture 9"/>
          <p:cNvPicPr>
            <a:picLocks noChangeAspect="1"/>
          </p:cNvPicPr>
          <p:nvPr/>
        </p:nvPicPr>
        <p:blipFill>
          <a:blip r:embed="rId5"/>
          <a:stretch>
            <a:fillRect/>
          </a:stretch>
        </p:blipFill>
        <p:spPr>
          <a:xfrm>
            <a:off x="2420804" y="4682128"/>
            <a:ext cx="1098846" cy="1099875"/>
          </a:xfrm>
          <a:prstGeom prst="rect">
            <a:avLst/>
          </a:prstGeom>
        </p:spPr>
      </p:pic>
      <p:sp>
        <p:nvSpPr>
          <p:cNvPr id="17" name="TextBox 16"/>
          <p:cNvSpPr txBox="1"/>
          <p:nvPr/>
        </p:nvSpPr>
        <p:spPr>
          <a:xfrm>
            <a:off x="2594273" y="3744517"/>
            <a:ext cx="617220" cy="923330"/>
          </a:xfrm>
          <a:prstGeom prst="rect">
            <a:avLst/>
          </a:prstGeom>
          <a:noFill/>
        </p:spPr>
        <p:txBody>
          <a:bodyPr wrap="square" rtlCol="0">
            <a:spAutoFit/>
          </a:bodyPr>
          <a:lstStyle/>
          <a:p>
            <a:r>
              <a:rPr lang="en-US" sz="5400" dirty="0">
                <a:latin typeface="+mj-lt"/>
              </a:rPr>
              <a: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22509">
            <a:off x="371260" y="2923492"/>
            <a:ext cx="1721808" cy="976721"/>
          </a:xfrm>
          <a:prstGeom prst="rect">
            <a:avLst/>
          </a:prstGeom>
        </p:spPr>
      </p:pic>
      <p:sp>
        <p:nvSpPr>
          <p:cNvPr id="12" name="Oval 11"/>
          <p:cNvSpPr/>
          <p:nvPr/>
        </p:nvSpPr>
        <p:spPr>
          <a:xfrm>
            <a:off x="995380" y="3716220"/>
            <a:ext cx="129916" cy="1299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Brace 2"/>
          <p:cNvSpPr/>
          <p:nvPr/>
        </p:nvSpPr>
        <p:spPr>
          <a:xfrm>
            <a:off x="1911055" y="1303053"/>
            <a:ext cx="470676" cy="4504464"/>
          </a:xfrm>
          <a:prstGeom prst="leftBrace">
            <a:avLst>
              <a:gd name="adj1" fmla="val 8333"/>
              <a:gd name="adj2" fmla="val 54395"/>
            </a:avLst>
          </a:prstGeom>
          <a:ln w="317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a:extLst>
              <a:ext uri="{FF2B5EF4-FFF2-40B4-BE49-F238E27FC236}">
                <a16:creationId xmlns:a16="http://schemas.microsoft.com/office/drawing/2014/main" id="{76BCAFAD-90C7-4367-90DB-595883BDFEF6}"/>
              </a:ext>
            </a:extLst>
          </p:cNvPr>
          <p:cNvSpPr>
            <a:spLocks noGrp="1"/>
          </p:cNvSpPr>
          <p:nvPr>
            <p:ph type="title"/>
          </p:nvPr>
        </p:nvSpPr>
        <p:spPr>
          <a:xfrm>
            <a:off x="838200" y="65866"/>
            <a:ext cx="10515600" cy="1325563"/>
          </a:xfrm>
        </p:spPr>
        <p:txBody>
          <a:bodyPr/>
          <a:lstStyle/>
          <a:p>
            <a:r>
              <a:rPr lang="en-US" dirty="0"/>
              <a:t>Network Architecture</a:t>
            </a:r>
          </a:p>
        </p:txBody>
      </p:sp>
      <p:sp>
        <p:nvSpPr>
          <p:cNvPr id="14" name="Oval 13">
            <a:extLst>
              <a:ext uri="{FF2B5EF4-FFF2-40B4-BE49-F238E27FC236}">
                <a16:creationId xmlns:a16="http://schemas.microsoft.com/office/drawing/2014/main" id="{F1B9108A-EE16-47F2-BA15-830F7DA787DB}"/>
              </a:ext>
            </a:extLst>
          </p:cNvPr>
          <p:cNvSpPr/>
          <p:nvPr/>
        </p:nvSpPr>
        <p:spPr>
          <a:xfrm>
            <a:off x="1035541" y="3744189"/>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186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401806" y="1317289"/>
            <a:ext cx="1070708" cy="1080083"/>
          </a:xfrm>
          <a:prstGeom prst="rect">
            <a:avLst/>
          </a:prstGeom>
        </p:spPr>
      </p:pic>
      <p:pic>
        <p:nvPicPr>
          <p:cNvPr id="9" name="Picture 8"/>
          <p:cNvPicPr>
            <a:picLocks noChangeAspect="1"/>
          </p:cNvPicPr>
          <p:nvPr/>
        </p:nvPicPr>
        <p:blipFill>
          <a:blip r:embed="rId4"/>
          <a:stretch>
            <a:fillRect/>
          </a:stretch>
        </p:blipFill>
        <p:spPr>
          <a:xfrm>
            <a:off x="2401806" y="2994661"/>
            <a:ext cx="1070708" cy="1075897"/>
          </a:xfrm>
          <a:prstGeom prst="rect">
            <a:avLst/>
          </a:prstGeom>
        </p:spPr>
      </p:pic>
      <p:pic>
        <p:nvPicPr>
          <p:cNvPr id="10" name="Picture 9"/>
          <p:cNvPicPr>
            <a:picLocks noChangeAspect="1"/>
          </p:cNvPicPr>
          <p:nvPr/>
        </p:nvPicPr>
        <p:blipFill>
          <a:blip r:embed="rId5"/>
          <a:stretch>
            <a:fillRect/>
          </a:stretch>
        </p:blipFill>
        <p:spPr>
          <a:xfrm>
            <a:off x="2420804" y="4682128"/>
            <a:ext cx="1098846" cy="1099875"/>
          </a:xfrm>
          <a:prstGeom prst="rect">
            <a:avLst/>
          </a:prstGeom>
        </p:spPr>
      </p:pic>
      <p:sp>
        <p:nvSpPr>
          <p:cNvPr id="17" name="TextBox 16"/>
          <p:cNvSpPr txBox="1"/>
          <p:nvPr/>
        </p:nvSpPr>
        <p:spPr>
          <a:xfrm>
            <a:off x="2594273" y="3744517"/>
            <a:ext cx="617220" cy="923330"/>
          </a:xfrm>
          <a:prstGeom prst="rect">
            <a:avLst/>
          </a:prstGeom>
          <a:noFill/>
        </p:spPr>
        <p:txBody>
          <a:bodyPr wrap="square" rtlCol="0">
            <a:spAutoFit/>
          </a:bodyPr>
          <a:lstStyle/>
          <a:p>
            <a:r>
              <a:rPr lang="en-US" sz="5400" dirty="0">
                <a:latin typeface="+mj-lt"/>
              </a:rPr>
              <a: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22509">
            <a:off x="371260" y="2923492"/>
            <a:ext cx="1721808" cy="976721"/>
          </a:xfrm>
          <a:prstGeom prst="rect">
            <a:avLst/>
          </a:prstGeom>
        </p:spPr>
      </p:pic>
      <p:sp>
        <p:nvSpPr>
          <p:cNvPr id="12" name="Oval 11"/>
          <p:cNvSpPr/>
          <p:nvPr/>
        </p:nvSpPr>
        <p:spPr>
          <a:xfrm>
            <a:off x="995380" y="3716220"/>
            <a:ext cx="129916" cy="1299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Brace 2"/>
          <p:cNvSpPr/>
          <p:nvPr/>
        </p:nvSpPr>
        <p:spPr>
          <a:xfrm>
            <a:off x="1911055" y="1303053"/>
            <a:ext cx="470676" cy="4504464"/>
          </a:xfrm>
          <a:prstGeom prst="leftBrace">
            <a:avLst>
              <a:gd name="adj1" fmla="val 8333"/>
              <a:gd name="adj2" fmla="val 54395"/>
            </a:avLst>
          </a:prstGeom>
          <a:ln w="317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p:cNvPicPr>
            <a:picLocks noChangeAspect="1"/>
          </p:cNvPicPr>
          <p:nvPr/>
        </p:nvPicPr>
        <p:blipFill>
          <a:blip r:embed="rId7"/>
          <a:stretch>
            <a:fillRect/>
          </a:stretch>
        </p:blipFill>
        <p:spPr>
          <a:xfrm>
            <a:off x="3512737" y="1160074"/>
            <a:ext cx="2659327" cy="1278240"/>
          </a:xfrm>
          <a:prstGeom prst="rect">
            <a:avLst/>
          </a:prstGeom>
        </p:spPr>
      </p:pic>
      <p:pic>
        <p:nvPicPr>
          <p:cNvPr id="14" name="Picture 13"/>
          <p:cNvPicPr>
            <a:picLocks noChangeAspect="1"/>
          </p:cNvPicPr>
          <p:nvPr/>
        </p:nvPicPr>
        <p:blipFill>
          <a:blip r:embed="rId7"/>
          <a:stretch>
            <a:fillRect/>
          </a:stretch>
        </p:blipFill>
        <p:spPr>
          <a:xfrm>
            <a:off x="3473880" y="2879713"/>
            <a:ext cx="2659327" cy="1278240"/>
          </a:xfrm>
          <a:prstGeom prst="rect">
            <a:avLst/>
          </a:prstGeom>
        </p:spPr>
      </p:pic>
      <p:pic>
        <p:nvPicPr>
          <p:cNvPr id="15" name="Picture 14"/>
          <p:cNvPicPr>
            <a:picLocks noChangeAspect="1"/>
          </p:cNvPicPr>
          <p:nvPr/>
        </p:nvPicPr>
        <p:blipFill>
          <a:blip r:embed="rId7"/>
          <a:stretch>
            <a:fillRect/>
          </a:stretch>
        </p:blipFill>
        <p:spPr>
          <a:xfrm>
            <a:off x="3538821" y="4607967"/>
            <a:ext cx="2659327" cy="1278240"/>
          </a:xfrm>
          <a:prstGeom prst="rect">
            <a:avLst/>
          </a:prstGeom>
        </p:spPr>
      </p:pic>
      <p:sp>
        <p:nvSpPr>
          <p:cNvPr id="18" name="TextBox 17"/>
          <p:cNvSpPr txBox="1"/>
          <p:nvPr/>
        </p:nvSpPr>
        <p:spPr>
          <a:xfrm>
            <a:off x="3542957" y="5843067"/>
            <a:ext cx="3061099"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CNN branches</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(shared parameters)</a:t>
            </a:r>
          </a:p>
        </p:txBody>
      </p:sp>
      <p:sp>
        <p:nvSpPr>
          <p:cNvPr id="19" name="Title 1">
            <a:extLst>
              <a:ext uri="{FF2B5EF4-FFF2-40B4-BE49-F238E27FC236}">
                <a16:creationId xmlns:a16="http://schemas.microsoft.com/office/drawing/2014/main" id="{C8FEC709-0B43-4359-A170-D1A2B33E6D45}"/>
              </a:ext>
            </a:extLst>
          </p:cNvPr>
          <p:cNvSpPr>
            <a:spLocks noGrp="1"/>
          </p:cNvSpPr>
          <p:nvPr>
            <p:ph type="title"/>
          </p:nvPr>
        </p:nvSpPr>
        <p:spPr>
          <a:xfrm>
            <a:off x="838200" y="65866"/>
            <a:ext cx="10515600" cy="1325563"/>
          </a:xfrm>
        </p:spPr>
        <p:txBody>
          <a:bodyPr/>
          <a:lstStyle/>
          <a:p>
            <a:r>
              <a:rPr lang="en-US" dirty="0"/>
              <a:t>Network Architecture</a:t>
            </a:r>
          </a:p>
        </p:txBody>
      </p:sp>
      <p:sp>
        <p:nvSpPr>
          <p:cNvPr id="20" name="Oval 19">
            <a:extLst>
              <a:ext uri="{FF2B5EF4-FFF2-40B4-BE49-F238E27FC236}">
                <a16:creationId xmlns:a16="http://schemas.microsoft.com/office/drawing/2014/main" id="{25C10EAD-5A6C-4868-870B-77DCFD3208F4}"/>
              </a:ext>
            </a:extLst>
          </p:cNvPr>
          <p:cNvSpPr/>
          <p:nvPr/>
        </p:nvSpPr>
        <p:spPr>
          <a:xfrm>
            <a:off x="1035541" y="3744189"/>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789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401806" y="1317289"/>
            <a:ext cx="1070708" cy="1080083"/>
          </a:xfrm>
          <a:prstGeom prst="rect">
            <a:avLst/>
          </a:prstGeom>
        </p:spPr>
      </p:pic>
      <p:pic>
        <p:nvPicPr>
          <p:cNvPr id="9" name="Picture 8"/>
          <p:cNvPicPr>
            <a:picLocks noChangeAspect="1"/>
          </p:cNvPicPr>
          <p:nvPr/>
        </p:nvPicPr>
        <p:blipFill>
          <a:blip r:embed="rId4"/>
          <a:stretch>
            <a:fillRect/>
          </a:stretch>
        </p:blipFill>
        <p:spPr>
          <a:xfrm>
            <a:off x="2401806" y="2994661"/>
            <a:ext cx="1070708" cy="1075897"/>
          </a:xfrm>
          <a:prstGeom prst="rect">
            <a:avLst/>
          </a:prstGeom>
        </p:spPr>
      </p:pic>
      <p:pic>
        <p:nvPicPr>
          <p:cNvPr id="10" name="Picture 9"/>
          <p:cNvPicPr>
            <a:picLocks noChangeAspect="1"/>
          </p:cNvPicPr>
          <p:nvPr/>
        </p:nvPicPr>
        <p:blipFill>
          <a:blip r:embed="rId5"/>
          <a:stretch>
            <a:fillRect/>
          </a:stretch>
        </p:blipFill>
        <p:spPr>
          <a:xfrm>
            <a:off x="2420804" y="4682128"/>
            <a:ext cx="1098846" cy="1099875"/>
          </a:xfrm>
          <a:prstGeom prst="rect">
            <a:avLst/>
          </a:prstGeom>
        </p:spPr>
      </p:pic>
      <p:sp>
        <p:nvSpPr>
          <p:cNvPr id="17" name="TextBox 16"/>
          <p:cNvSpPr txBox="1"/>
          <p:nvPr/>
        </p:nvSpPr>
        <p:spPr>
          <a:xfrm>
            <a:off x="2594273" y="3744517"/>
            <a:ext cx="617220" cy="923330"/>
          </a:xfrm>
          <a:prstGeom prst="rect">
            <a:avLst/>
          </a:prstGeom>
          <a:noFill/>
        </p:spPr>
        <p:txBody>
          <a:bodyPr wrap="square" rtlCol="0">
            <a:spAutoFit/>
          </a:bodyPr>
          <a:lstStyle/>
          <a:p>
            <a:r>
              <a:rPr lang="en-US" sz="5400" dirty="0">
                <a:latin typeface="+mj-lt"/>
              </a:rPr>
              <a: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22509">
            <a:off x="371260" y="2923492"/>
            <a:ext cx="1721808" cy="976721"/>
          </a:xfrm>
          <a:prstGeom prst="rect">
            <a:avLst/>
          </a:prstGeom>
        </p:spPr>
      </p:pic>
      <p:sp>
        <p:nvSpPr>
          <p:cNvPr id="12" name="Oval 11"/>
          <p:cNvSpPr/>
          <p:nvPr/>
        </p:nvSpPr>
        <p:spPr>
          <a:xfrm>
            <a:off x="995380" y="3716220"/>
            <a:ext cx="129916" cy="1299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Brace 2"/>
          <p:cNvSpPr/>
          <p:nvPr/>
        </p:nvSpPr>
        <p:spPr>
          <a:xfrm>
            <a:off x="1911055" y="1303053"/>
            <a:ext cx="470676" cy="4504464"/>
          </a:xfrm>
          <a:prstGeom prst="leftBrace">
            <a:avLst>
              <a:gd name="adj1" fmla="val 8333"/>
              <a:gd name="adj2" fmla="val 54395"/>
            </a:avLst>
          </a:prstGeom>
          <a:ln w="317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p:cNvPicPr>
            <a:picLocks noChangeAspect="1"/>
          </p:cNvPicPr>
          <p:nvPr/>
        </p:nvPicPr>
        <p:blipFill>
          <a:blip r:embed="rId7"/>
          <a:stretch>
            <a:fillRect/>
          </a:stretch>
        </p:blipFill>
        <p:spPr>
          <a:xfrm>
            <a:off x="3512737" y="1160074"/>
            <a:ext cx="2659327" cy="1278240"/>
          </a:xfrm>
          <a:prstGeom prst="rect">
            <a:avLst/>
          </a:prstGeom>
        </p:spPr>
      </p:pic>
      <p:pic>
        <p:nvPicPr>
          <p:cNvPr id="14" name="Picture 13"/>
          <p:cNvPicPr>
            <a:picLocks noChangeAspect="1"/>
          </p:cNvPicPr>
          <p:nvPr/>
        </p:nvPicPr>
        <p:blipFill>
          <a:blip r:embed="rId7"/>
          <a:stretch>
            <a:fillRect/>
          </a:stretch>
        </p:blipFill>
        <p:spPr>
          <a:xfrm>
            <a:off x="3473880" y="2879713"/>
            <a:ext cx="2659327" cy="1278240"/>
          </a:xfrm>
          <a:prstGeom prst="rect">
            <a:avLst/>
          </a:prstGeom>
        </p:spPr>
      </p:pic>
      <p:pic>
        <p:nvPicPr>
          <p:cNvPr id="15" name="Picture 14"/>
          <p:cNvPicPr>
            <a:picLocks noChangeAspect="1"/>
          </p:cNvPicPr>
          <p:nvPr/>
        </p:nvPicPr>
        <p:blipFill>
          <a:blip r:embed="rId7"/>
          <a:stretch>
            <a:fillRect/>
          </a:stretch>
        </p:blipFill>
        <p:spPr>
          <a:xfrm>
            <a:off x="3538821" y="4607967"/>
            <a:ext cx="2659327" cy="1278240"/>
          </a:xfrm>
          <a:prstGeom prst="rect">
            <a:avLst/>
          </a:prstGeom>
        </p:spPr>
      </p:pic>
      <p:pic>
        <p:nvPicPr>
          <p:cNvPr id="21" name="Picture 20"/>
          <p:cNvPicPr>
            <a:picLocks noChangeAspect="1"/>
          </p:cNvPicPr>
          <p:nvPr/>
        </p:nvPicPr>
        <p:blipFill>
          <a:blip r:embed="rId8"/>
          <a:stretch>
            <a:fillRect/>
          </a:stretch>
        </p:blipFill>
        <p:spPr>
          <a:xfrm>
            <a:off x="6384702" y="5060454"/>
            <a:ext cx="728133" cy="343221"/>
          </a:xfrm>
          <a:prstGeom prst="rect">
            <a:avLst/>
          </a:prstGeom>
        </p:spPr>
      </p:pic>
      <p:pic>
        <p:nvPicPr>
          <p:cNvPr id="22" name="Picture 21"/>
          <p:cNvPicPr>
            <a:picLocks noChangeAspect="1"/>
          </p:cNvPicPr>
          <p:nvPr/>
        </p:nvPicPr>
        <p:blipFill>
          <a:blip r:embed="rId9"/>
          <a:stretch>
            <a:fillRect/>
          </a:stretch>
        </p:blipFill>
        <p:spPr>
          <a:xfrm>
            <a:off x="7320222" y="1068466"/>
            <a:ext cx="299613" cy="1477840"/>
          </a:xfrm>
          <a:prstGeom prst="rect">
            <a:avLst/>
          </a:prstGeom>
        </p:spPr>
      </p:pic>
      <p:pic>
        <p:nvPicPr>
          <p:cNvPr id="23" name="Picture 22"/>
          <p:cNvPicPr>
            <a:picLocks noChangeAspect="1"/>
          </p:cNvPicPr>
          <p:nvPr/>
        </p:nvPicPr>
        <p:blipFill>
          <a:blip r:embed="rId9"/>
          <a:stretch>
            <a:fillRect/>
          </a:stretch>
        </p:blipFill>
        <p:spPr>
          <a:xfrm>
            <a:off x="7320222" y="2804129"/>
            <a:ext cx="299613" cy="1477840"/>
          </a:xfrm>
          <a:prstGeom prst="rect">
            <a:avLst/>
          </a:prstGeom>
        </p:spPr>
      </p:pic>
      <p:pic>
        <p:nvPicPr>
          <p:cNvPr id="24" name="Picture 23"/>
          <p:cNvPicPr>
            <a:picLocks noChangeAspect="1"/>
          </p:cNvPicPr>
          <p:nvPr/>
        </p:nvPicPr>
        <p:blipFill>
          <a:blip r:embed="rId9"/>
          <a:stretch>
            <a:fillRect/>
          </a:stretch>
        </p:blipFill>
        <p:spPr>
          <a:xfrm>
            <a:off x="7312984" y="4482527"/>
            <a:ext cx="299613" cy="1477840"/>
          </a:xfrm>
          <a:prstGeom prst="rect">
            <a:avLst/>
          </a:prstGeom>
        </p:spPr>
      </p:pic>
      <p:sp>
        <p:nvSpPr>
          <p:cNvPr id="25" name="TextBox 24"/>
          <p:cNvSpPr txBox="1"/>
          <p:nvPr/>
        </p:nvSpPr>
        <p:spPr>
          <a:xfrm>
            <a:off x="6216998" y="5851237"/>
            <a:ext cx="2660795"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View-based</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representations</a:t>
            </a:r>
          </a:p>
        </p:txBody>
      </p:sp>
      <p:sp>
        <p:nvSpPr>
          <p:cNvPr id="26" name="TextBox 25"/>
          <p:cNvSpPr txBox="1"/>
          <p:nvPr/>
        </p:nvSpPr>
        <p:spPr>
          <a:xfrm>
            <a:off x="3542957" y="5843067"/>
            <a:ext cx="3061099"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CNN branches</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(shared parameters)</a:t>
            </a:r>
          </a:p>
        </p:txBody>
      </p:sp>
      <p:pic>
        <p:nvPicPr>
          <p:cNvPr id="27" name="Picture 26"/>
          <p:cNvPicPr>
            <a:picLocks noChangeAspect="1"/>
          </p:cNvPicPr>
          <p:nvPr/>
        </p:nvPicPr>
        <p:blipFill>
          <a:blip r:embed="rId8"/>
          <a:stretch>
            <a:fillRect/>
          </a:stretch>
        </p:blipFill>
        <p:spPr>
          <a:xfrm>
            <a:off x="6384702" y="3403659"/>
            <a:ext cx="728133" cy="343221"/>
          </a:xfrm>
          <a:prstGeom prst="rect">
            <a:avLst/>
          </a:prstGeom>
        </p:spPr>
      </p:pic>
      <p:pic>
        <p:nvPicPr>
          <p:cNvPr id="28" name="Picture 27"/>
          <p:cNvPicPr>
            <a:picLocks noChangeAspect="1"/>
          </p:cNvPicPr>
          <p:nvPr/>
        </p:nvPicPr>
        <p:blipFill>
          <a:blip r:embed="rId8"/>
          <a:stretch>
            <a:fillRect/>
          </a:stretch>
        </p:blipFill>
        <p:spPr>
          <a:xfrm>
            <a:off x="6384702" y="1616879"/>
            <a:ext cx="728133" cy="343221"/>
          </a:xfrm>
          <a:prstGeom prst="rect">
            <a:avLst/>
          </a:prstGeom>
        </p:spPr>
      </p:pic>
      <p:sp>
        <p:nvSpPr>
          <p:cNvPr id="29" name="Title 1">
            <a:extLst>
              <a:ext uri="{FF2B5EF4-FFF2-40B4-BE49-F238E27FC236}">
                <a16:creationId xmlns:a16="http://schemas.microsoft.com/office/drawing/2014/main" id="{CA678893-C64A-4C85-B5AE-E1696ED89EAA}"/>
              </a:ext>
            </a:extLst>
          </p:cNvPr>
          <p:cNvSpPr>
            <a:spLocks noGrp="1"/>
          </p:cNvSpPr>
          <p:nvPr>
            <p:ph type="title"/>
          </p:nvPr>
        </p:nvSpPr>
        <p:spPr>
          <a:xfrm>
            <a:off x="838200" y="65866"/>
            <a:ext cx="10515600" cy="1325563"/>
          </a:xfrm>
        </p:spPr>
        <p:txBody>
          <a:bodyPr/>
          <a:lstStyle/>
          <a:p>
            <a:r>
              <a:rPr lang="en-US" dirty="0"/>
              <a:t>Network Architecture</a:t>
            </a:r>
          </a:p>
        </p:txBody>
      </p:sp>
      <p:sp>
        <p:nvSpPr>
          <p:cNvPr id="30" name="Oval 29">
            <a:extLst>
              <a:ext uri="{FF2B5EF4-FFF2-40B4-BE49-F238E27FC236}">
                <a16:creationId xmlns:a16="http://schemas.microsoft.com/office/drawing/2014/main" id="{4B49CE53-DD6D-4B87-90C7-0590593963B1}"/>
              </a:ext>
            </a:extLst>
          </p:cNvPr>
          <p:cNvSpPr/>
          <p:nvPr/>
        </p:nvSpPr>
        <p:spPr>
          <a:xfrm>
            <a:off x="1035541" y="3744189"/>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05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401806" y="1317289"/>
            <a:ext cx="1070708" cy="1080083"/>
          </a:xfrm>
          <a:prstGeom prst="rect">
            <a:avLst/>
          </a:prstGeom>
        </p:spPr>
      </p:pic>
      <p:pic>
        <p:nvPicPr>
          <p:cNvPr id="9" name="Picture 8"/>
          <p:cNvPicPr>
            <a:picLocks noChangeAspect="1"/>
          </p:cNvPicPr>
          <p:nvPr/>
        </p:nvPicPr>
        <p:blipFill>
          <a:blip r:embed="rId4"/>
          <a:stretch>
            <a:fillRect/>
          </a:stretch>
        </p:blipFill>
        <p:spPr>
          <a:xfrm>
            <a:off x="2401806" y="2994661"/>
            <a:ext cx="1070708" cy="1075897"/>
          </a:xfrm>
          <a:prstGeom prst="rect">
            <a:avLst/>
          </a:prstGeom>
        </p:spPr>
      </p:pic>
      <p:pic>
        <p:nvPicPr>
          <p:cNvPr id="10" name="Picture 9"/>
          <p:cNvPicPr>
            <a:picLocks noChangeAspect="1"/>
          </p:cNvPicPr>
          <p:nvPr/>
        </p:nvPicPr>
        <p:blipFill>
          <a:blip r:embed="rId5"/>
          <a:stretch>
            <a:fillRect/>
          </a:stretch>
        </p:blipFill>
        <p:spPr>
          <a:xfrm>
            <a:off x="2420804" y="4682128"/>
            <a:ext cx="1098846" cy="1099875"/>
          </a:xfrm>
          <a:prstGeom prst="rect">
            <a:avLst/>
          </a:prstGeom>
        </p:spPr>
      </p:pic>
      <p:sp>
        <p:nvSpPr>
          <p:cNvPr id="17" name="TextBox 16"/>
          <p:cNvSpPr txBox="1"/>
          <p:nvPr/>
        </p:nvSpPr>
        <p:spPr>
          <a:xfrm>
            <a:off x="2594273" y="3744517"/>
            <a:ext cx="617220" cy="923330"/>
          </a:xfrm>
          <a:prstGeom prst="rect">
            <a:avLst/>
          </a:prstGeom>
          <a:noFill/>
        </p:spPr>
        <p:txBody>
          <a:bodyPr wrap="square" rtlCol="0">
            <a:spAutoFit/>
          </a:bodyPr>
          <a:lstStyle/>
          <a:p>
            <a:r>
              <a:rPr lang="en-US" sz="5400" dirty="0">
                <a:latin typeface="+mj-lt"/>
              </a:rPr>
              <a: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22509">
            <a:off x="371260" y="2923492"/>
            <a:ext cx="1721808" cy="976721"/>
          </a:xfrm>
          <a:prstGeom prst="rect">
            <a:avLst/>
          </a:prstGeom>
        </p:spPr>
      </p:pic>
      <p:sp>
        <p:nvSpPr>
          <p:cNvPr id="12" name="Oval 11"/>
          <p:cNvSpPr/>
          <p:nvPr/>
        </p:nvSpPr>
        <p:spPr>
          <a:xfrm>
            <a:off x="995380" y="3716220"/>
            <a:ext cx="129916" cy="1299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Brace 2"/>
          <p:cNvSpPr/>
          <p:nvPr/>
        </p:nvSpPr>
        <p:spPr>
          <a:xfrm>
            <a:off x="1911055" y="1303053"/>
            <a:ext cx="470676" cy="4504464"/>
          </a:xfrm>
          <a:prstGeom prst="leftBrace">
            <a:avLst>
              <a:gd name="adj1" fmla="val 8333"/>
              <a:gd name="adj2" fmla="val 54395"/>
            </a:avLst>
          </a:prstGeom>
          <a:ln w="317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p:cNvPicPr>
            <a:picLocks noChangeAspect="1"/>
          </p:cNvPicPr>
          <p:nvPr/>
        </p:nvPicPr>
        <p:blipFill>
          <a:blip r:embed="rId7"/>
          <a:stretch>
            <a:fillRect/>
          </a:stretch>
        </p:blipFill>
        <p:spPr>
          <a:xfrm>
            <a:off x="3512737" y="1160074"/>
            <a:ext cx="2659327" cy="1278240"/>
          </a:xfrm>
          <a:prstGeom prst="rect">
            <a:avLst/>
          </a:prstGeom>
        </p:spPr>
      </p:pic>
      <p:pic>
        <p:nvPicPr>
          <p:cNvPr id="14" name="Picture 13"/>
          <p:cNvPicPr>
            <a:picLocks noChangeAspect="1"/>
          </p:cNvPicPr>
          <p:nvPr/>
        </p:nvPicPr>
        <p:blipFill>
          <a:blip r:embed="rId7"/>
          <a:stretch>
            <a:fillRect/>
          </a:stretch>
        </p:blipFill>
        <p:spPr>
          <a:xfrm>
            <a:off x="3473880" y="2879713"/>
            <a:ext cx="2659327" cy="1278240"/>
          </a:xfrm>
          <a:prstGeom prst="rect">
            <a:avLst/>
          </a:prstGeom>
        </p:spPr>
      </p:pic>
      <p:pic>
        <p:nvPicPr>
          <p:cNvPr id="15" name="Picture 14"/>
          <p:cNvPicPr>
            <a:picLocks noChangeAspect="1"/>
          </p:cNvPicPr>
          <p:nvPr/>
        </p:nvPicPr>
        <p:blipFill>
          <a:blip r:embed="rId7"/>
          <a:stretch>
            <a:fillRect/>
          </a:stretch>
        </p:blipFill>
        <p:spPr>
          <a:xfrm>
            <a:off x="3538821" y="4607967"/>
            <a:ext cx="2659327" cy="1278240"/>
          </a:xfrm>
          <a:prstGeom prst="rect">
            <a:avLst/>
          </a:prstGeom>
        </p:spPr>
      </p:pic>
      <p:pic>
        <p:nvPicPr>
          <p:cNvPr id="21" name="Picture 20"/>
          <p:cNvPicPr>
            <a:picLocks noChangeAspect="1"/>
          </p:cNvPicPr>
          <p:nvPr/>
        </p:nvPicPr>
        <p:blipFill>
          <a:blip r:embed="rId8"/>
          <a:stretch>
            <a:fillRect/>
          </a:stretch>
        </p:blipFill>
        <p:spPr>
          <a:xfrm>
            <a:off x="6384702" y="5060454"/>
            <a:ext cx="728133" cy="343221"/>
          </a:xfrm>
          <a:prstGeom prst="rect">
            <a:avLst/>
          </a:prstGeom>
        </p:spPr>
      </p:pic>
      <p:pic>
        <p:nvPicPr>
          <p:cNvPr id="22" name="Picture 21"/>
          <p:cNvPicPr>
            <a:picLocks noChangeAspect="1"/>
          </p:cNvPicPr>
          <p:nvPr/>
        </p:nvPicPr>
        <p:blipFill>
          <a:blip r:embed="rId9"/>
          <a:stretch>
            <a:fillRect/>
          </a:stretch>
        </p:blipFill>
        <p:spPr>
          <a:xfrm>
            <a:off x="7320222" y="1068466"/>
            <a:ext cx="299613" cy="1477840"/>
          </a:xfrm>
          <a:prstGeom prst="rect">
            <a:avLst/>
          </a:prstGeom>
        </p:spPr>
      </p:pic>
      <p:pic>
        <p:nvPicPr>
          <p:cNvPr id="23" name="Picture 22"/>
          <p:cNvPicPr>
            <a:picLocks noChangeAspect="1"/>
          </p:cNvPicPr>
          <p:nvPr/>
        </p:nvPicPr>
        <p:blipFill>
          <a:blip r:embed="rId9"/>
          <a:stretch>
            <a:fillRect/>
          </a:stretch>
        </p:blipFill>
        <p:spPr>
          <a:xfrm>
            <a:off x="7320222" y="2804129"/>
            <a:ext cx="299613" cy="1477840"/>
          </a:xfrm>
          <a:prstGeom prst="rect">
            <a:avLst/>
          </a:prstGeom>
        </p:spPr>
      </p:pic>
      <p:pic>
        <p:nvPicPr>
          <p:cNvPr id="24" name="Picture 23"/>
          <p:cNvPicPr>
            <a:picLocks noChangeAspect="1"/>
          </p:cNvPicPr>
          <p:nvPr/>
        </p:nvPicPr>
        <p:blipFill>
          <a:blip r:embed="rId9"/>
          <a:stretch>
            <a:fillRect/>
          </a:stretch>
        </p:blipFill>
        <p:spPr>
          <a:xfrm>
            <a:off x="7312984" y="4482527"/>
            <a:ext cx="299613" cy="1477840"/>
          </a:xfrm>
          <a:prstGeom prst="rect">
            <a:avLst/>
          </a:prstGeom>
        </p:spPr>
      </p:pic>
      <p:sp>
        <p:nvSpPr>
          <p:cNvPr id="25" name="TextBox 24"/>
          <p:cNvSpPr txBox="1"/>
          <p:nvPr/>
        </p:nvSpPr>
        <p:spPr>
          <a:xfrm>
            <a:off x="6216998" y="5851237"/>
            <a:ext cx="2660795"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View-based</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representations</a:t>
            </a:r>
          </a:p>
        </p:txBody>
      </p:sp>
      <p:sp>
        <p:nvSpPr>
          <p:cNvPr id="26" name="TextBox 25"/>
          <p:cNvSpPr txBox="1"/>
          <p:nvPr/>
        </p:nvSpPr>
        <p:spPr>
          <a:xfrm>
            <a:off x="3542957" y="5843067"/>
            <a:ext cx="3061099"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CNN branches</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(shared parameters)</a:t>
            </a:r>
          </a:p>
        </p:txBody>
      </p:sp>
      <p:pic>
        <p:nvPicPr>
          <p:cNvPr id="27" name="Picture 26"/>
          <p:cNvPicPr>
            <a:picLocks noChangeAspect="1"/>
          </p:cNvPicPr>
          <p:nvPr/>
        </p:nvPicPr>
        <p:blipFill>
          <a:blip r:embed="rId8"/>
          <a:stretch>
            <a:fillRect/>
          </a:stretch>
        </p:blipFill>
        <p:spPr>
          <a:xfrm>
            <a:off x="6384702" y="3403659"/>
            <a:ext cx="728133" cy="343221"/>
          </a:xfrm>
          <a:prstGeom prst="rect">
            <a:avLst/>
          </a:prstGeom>
        </p:spPr>
      </p:pic>
      <p:pic>
        <p:nvPicPr>
          <p:cNvPr id="28" name="Picture 27"/>
          <p:cNvPicPr>
            <a:picLocks noChangeAspect="1"/>
          </p:cNvPicPr>
          <p:nvPr/>
        </p:nvPicPr>
        <p:blipFill>
          <a:blip r:embed="rId8"/>
          <a:stretch>
            <a:fillRect/>
          </a:stretch>
        </p:blipFill>
        <p:spPr>
          <a:xfrm>
            <a:off x="6384702" y="1616879"/>
            <a:ext cx="728133" cy="343221"/>
          </a:xfrm>
          <a:prstGeom prst="rect">
            <a:avLst/>
          </a:prstGeom>
        </p:spPr>
      </p:pic>
      <p:sp>
        <p:nvSpPr>
          <p:cNvPr id="29" name="Rectangle 28"/>
          <p:cNvSpPr/>
          <p:nvPr/>
        </p:nvSpPr>
        <p:spPr>
          <a:xfrm>
            <a:off x="6434435" y="281423"/>
            <a:ext cx="2056709" cy="830997"/>
          </a:xfrm>
          <a:prstGeom prst="rect">
            <a:avLst/>
          </a:prstGeom>
        </p:spPr>
        <p:txBody>
          <a:bodyPr wrap="square">
            <a:spAutoFit/>
          </a:bodyPr>
          <a:lstStyle/>
          <a:p>
            <a:pPr algn="ctr"/>
            <a:r>
              <a:rPr lang="en-US" sz="2400" dirty="0">
                <a:solidFill>
                  <a:srgbClr val="002060"/>
                </a:solidFill>
                <a:latin typeface="Calibri" panose="020F0502020204030204" pitchFamily="34" charset="0"/>
                <a:ea typeface="Helvetica" panose="020B0604020202020204" pitchFamily="34" charset="0"/>
                <a:cs typeface="Helvetica" panose="020B0604020202020204" pitchFamily="34" charset="0"/>
              </a:rPr>
              <a:t>36 views </a:t>
            </a:r>
          </a:p>
          <a:p>
            <a:pPr algn="ctr"/>
            <a:r>
              <a:rPr lang="en-US" sz="2400" dirty="0">
                <a:solidFill>
                  <a:srgbClr val="002060"/>
                </a:solidFill>
                <a:latin typeface="Calibri" panose="020F0502020204030204" pitchFamily="34" charset="0"/>
                <a:ea typeface="Helvetica" panose="020B0604020202020204" pitchFamily="34" charset="0"/>
                <a:cs typeface="Helvetica" panose="020B0604020202020204" pitchFamily="34" charset="0"/>
              </a:rPr>
              <a:t>4096-D each</a:t>
            </a:r>
          </a:p>
        </p:txBody>
      </p:sp>
      <p:sp>
        <p:nvSpPr>
          <p:cNvPr id="30" name="Title 1">
            <a:extLst>
              <a:ext uri="{FF2B5EF4-FFF2-40B4-BE49-F238E27FC236}">
                <a16:creationId xmlns:a16="http://schemas.microsoft.com/office/drawing/2014/main" id="{9F5127AC-0895-4577-B5B5-7DBB2B1593A0}"/>
              </a:ext>
            </a:extLst>
          </p:cNvPr>
          <p:cNvSpPr>
            <a:spLocks noGrp="1"/>
          </p:cNvSpPr>
          <p:nvPr>
            <p:ph type="title"/>
          </p:nvPr>
        </p:nvSpPr>
        <p:spPr>
          <a:xfrm>
            <a:off x="838200" y="65866"/>
            <a:ext cx="10515600" cy="1325563"/>
          </a:xfrm>
        </p:spPr>
        <p:txBody>
          <a:bodyPr/>
          <a:lstStyle/>
          <a:p>
            <a:r>
              <a:rPr lang="en-US" dirty="0"/>
              <a:t>Network Architecture</a:t>
            </a:r>
          </a:p>
        </p:txBody>
      </p:sp>
      <p:sp>
        <p:nvSpPr>
          <p:cNvPr id="31" name="Oval 30">
            <a:extLst>
              <a:ext uri="{FF2B5EF4-FFF2-40B4-BE49-F238E27FC236}">
                <a16:creationId xmlns:a16="http://schemas.microsoft.com/office/drawing/2014/main" id="{4FA18A03-1F3B-45DD-BE9D-1DD742D17989}"/>
              </a:ext>
            </a:extLst>
          </p:cNvPr>
          <p:cNvSpPr/>
          <p:nvPr/>
        </p:nvSpPr>
        <p:spPr>
          <a:xfrm>
            <a:off x="1035541" y="3744189"/>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689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401806" y="1317289"/>
            <a:ext cx="1070708" cy="1080083"/>
          </a:xfrm>
          <a:prstGeom prst="rect">
            <a:avLst/>
          </a:prstGeom>
        </p:spPr>
      </p:pic>
      <p:pic>
        <p:nvPicPr>
          <p:cNvPr id="9" name="Picture 8"/>
          <p:cNvPicPr>
            <a:picLocks noChangeAspect="1"/>
          </p:cNvPicPr>
          <p:nvPr/>
        </p:nvPicPr>
        <p:blipFill>
          <a:blip r:embed="rId4"/>
          <a:stretch>
            <a:fillRect/>
          </a:stretch>
        </p:blipFill>
        <p:spPr>
          <a:xfrm>
            <a:off x="2401806" y="2994661"/>
            <a:ext cx="1070708" cy="1075897"/>
          </a:xfrm>
          <a:prstGeom prst="rect">
            <a:avLst/>
          </a:prstGeom>
        </p:spPr>
      </p:pic>
      <p:pic>
        <p:nvPicPr>
          <p:cNvPr id="10" name="Picture 9"/>
          <p:cNvPicPr>
            <a:picLocks noChangeAspect="1"/>
          </p:cNvPicPr>
          <p:nvPr/>
        </p:nvPicPr>
        <p:blipFill>
          <a:blip r:embed="rId5"/>
          <a:stretch>
            <a:fillRect/>
          </a:stretch>
        </p:blipFill>
        <p:spPr>
          <a:xfrm>
            <a:off x="2420804" y="4682128"/>
            <a:ext cx="1098846" cy="1099875"/>
          </a:xfrm>
          <a:prstGeom prst="rect">
            <a:avLst/>
          </a:prstGeom>
        </p:spPr>
      </p:pic>
      <p:sp>
        <p:nvSpPr>
          <p:cNvPr id="17" name="TextBox 16"/>
          <p:cNvSpPr txBox="1"/>
          <p:nvPr/>
        </p:nvSpPr>
        <p:spPr>
          <a:xfrm>
            <a:off x="2594273" y="3744517"/>
            <a:ext cx="617220" cy="923330"/>
          </a:xfrm>
          <a:prstGeom prst="rect">
            <a:avLst/>
          </a:prstGeom>
          <a:noFill/>
        </p:spPr>
        <p:txBody>
          <a:bodyPr wrap="square" rtlCol="0">
            <a:spAutoFit/>
          </a:bodyPr>
          <a:lstStyle/>
          <a:p>
            <a:r>
              <a:rPr lang="en-US" sz="5400" dirty="0">
                <a:latin typeface="+mj-lt"/>
              </a:rPr>
              <a: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22509">
            <a:off x="371260" y="2923492"/>
            <a:ext cx="1721808" cy="976721"/>
          </a:xfrm>
          <a:prstGeom prst="rect">
            <a:avLst/>
          </a:prstGeom>
        </p:spPr>
      </p:pic>
      <p:sp>
        <p:nvSpPr>
          <p:cNvPr id="12" name="Oval 11"/>
          <p:cNvSpPr/>
          <p:nvPr/>
        </p:nvSpPr>
        <p:spPr>
          <a:xfrm>
            <a:off x="995380" y="3716220"/>
            <a:ext cx="129916" cy="1299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Brace 2"/>
          <p:cNvSpPr/>
          <p:nvPr/>
        </p:nvSpPr>
        <p:spPr>
          <a:xfrm>
            <a:off x="1911055" y="1303053"/>
            <a:ext cx="470676" cy="4504464"/>
          </a:xfrm>
          <a:prstGeom prst="leftBrace">
            <a:avLst>
              <a:gd name="adj1" fmla="val 8333"/>
              <a:gd name="adj2" fmla="val 54395"/>
            </a:avLst>
          </a:prstGeom>
          <a:ln w="317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p:cNvPicPr>
            <a:picLocks noChangeAspect="1"/>
          </p:cNvPicPr>
          <p:nvPr/>
        </p:nvPicPr>
        <p:blipFill>
          <a:blip r:embed="rId7"/>
          <a:stretch>
            <a:fillRect/>
          </a:stretch>
        </p:blipFill>
        <p:spPr>
          <a:xfrm>
            <a:off x="3512737" y="1160074"/>
            <a:ext cx="2659327" cy="1278240"/>
          </a:xfrm>
          <a:prstGeom prst="rect">
            <a:avLst/>
          </a:prstGeom>
        </p:spPr>
      </p:pic>
      <p:pic>
        <p:nvPicPr>
          <p:cNvPr id="14" name="Picture 13"/>
          <p:cNvPicPr>
            <a:picLocks noChangeAspect="1"/>
          </p:cNvPicPr>
          <p:nvPr/>
        </p:nvPicPr>
        <p:blipFill>
          <a:blip r:embed="rId7"/>
          <a:stretch>
            <a:fillRect/>
          </a:stretch>
        </p:blipFill>
        <p:spPr>
          <a:xfrm>
            <a:off x="3473880" y="2879713"/>
            <a:ext cx="2659327" cy="1278240"/>
          </a:xfrm>
          <a:prstGeom prst="rect">
            <a:avLst/>
          </a:prstGeom>
        </p:spPr>
      </p:pic>
      <p:pic>
        <p:nvPicPr>
          <p:cNvPr id="15" name="Picture 14"/>
          <p:cNvPicPr>
            <a:picLocks noChangeAspect="1"/>
          </p:cNvPicPr>
          <p:nvPr/>
        </p:nvPicPr>
        <p:blipFill>
          <a:blip r:embed="rId7"/>
          <a:stretch>
            <a:fillRect/>
          </a:stretch>
        </p:blipFill>
        <p:spPr>
          <a:xfrm>
            <a:off x="3538821" y="4607967"/>
            <a:ext cx="2659327" cy="1278240"/>
          </a:xfrm>
          <a:prstGeom prst="rect">
            <a:avLst/>
          </a:prstGeom>
        </p:spPr>
      </p:pic>
      <p:pic>
        <p:nvPicPr>
          <p:cNvPr id="21" name="Picture 20"/>
          <p:cNvPicPr>
            <a:picLocks noChangeAspect="1"/>
          </p:cNvPicPr>
          <p:nvPr/>
        </p:nvPicPr>
        <p:blipFill>
          <a:blip r:embed="rId8"/>
          <a:stretch>
            <a:fillRect/>
          </a:stretch>
        </p:blipFill>
        <p:spPr>
          <a:xfrm>
            <a:off x="6384702" y="5060454"/>
            <a:ext cx="728133" cy="343221"/>
          </a:xfrm>
          <a:prstGeom prst="rect">
            <a:avLst/>
          </a:prstGeom>
        </p:spPr>
      </p:pic>
      <p:pic>
        <p:nvPicPr>
          <p:cNvPr id="22" name="Picture 21"/>
          <p:cNvPicPr>
            <a:picLocks noChangeAspect="1"/>
          </p:cNvPicPr>
          <p:nvPr/>
        </p:nvPicPr>
        <p:blipFill>
          <a:blip r:embed="rId9"/>
          <a:stretch>
            <a:fillRect/>
          </a:stretch>
        </p:blipFill>
        <p:spPr>
          <a:xfrm>
            <a:off x="7320222" y="1068466"/>
            <a:ext cx="299613" cy="1477840"/>
          </a:xfrm>
          <a:prstGeom prst="rect">
            <a:avLst/>
          </a:prstGeom>
        </p:spPr>
      </p:pic>
      <p:pic>
        <p:nvPicPr>
          <p:cNvPr id="23" name="Picture 22"/>
          <p:cNvPicPr>
            <a:picLocks noChangeAspect="1"/>
          </p:cNvPicPr>
          <p:nvPr/>
        </p:nvPicPr>
        <p:blipFill>
          <a:blip r:embed="rId9"/>
          <a:stretch>
            <a:fillRect/>
          </a:stretch>
        </p:blipFill>
        <p:spPr>
          <a:xfrm>
            <a:off x="7320222" y="2804129"/>
            <a:ext cx="299613" cy="1477840"/>
          </a:xfrm>
          <a:prstGeom prst="rect">
            <a:avLst/>
          </a:prstGeom>
        </p:spPr>
      </p:pic>
      <p:pic>
        <p:nvPicPr>
          <p:cNvPr id="24" name="Picture 23"/>
          <p:cNvPicPr>
            <a:picLocks noChangeAspect="1"/>
          </p:cNvPicPr>
          <p:nvPr/>
        </p:nvPicPr>
        <p:blipFill>
          <a:blip r:embed="rId9"/>
          <a:stretch>
            <a:fillRect/>
          </a:stretch>
        </p:blipFill>
        <p:spPr>
          <a:xfrm>
            <a:off x="7312984" y="4482527"/>
            <a:ext cx="299613" cy="1477840"/>
          </a:xfrm>
          <a:prstGeom prst="rect">
            <a:avLst/>
          </a:prstGeom>
        </p:spPr>
      </p:pic>
      <p:sp>
        <p:nvSpPr>
          <p:cNvPr id="25" name="TextBox 24"/>
          <p:cNvSpPr txBox="1"/>
          <p:nvPr/>
        </p:nvSpPr>
        <p:spPr>
          <a:xfrm>
            <a:off x="6216998" y="5851237"/>
            <a:ext cx="2660795"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View-based</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representations</a:t>
            </a:r>
          </a:p>
        </p:txBody>
      </p:sp>
      <p:sp>
        <p:nvSpPr>
          <p:cNvPr id="26" name="TextBox 25"/>
          <p:cNvSpPr txBox="1"/>
          <p:nvPr/>
        </p:nvSpPr>
        <p:spPr>
          <a:xfrm>
            <a:off x="3542957" y="5843067"/>
            <a:ext cx="3061099"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CNN branches</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(shared parameters)</a:t>
            </a:r>
          </a:p>
        </p:txBody>
      </p:sp>
      <p:pic>
        <p:nvPicPr>
          <p:cNvPr id="27" name="Picture 26"/>
          <p:cNvPicPr>
            <a:picLocks noChangeAspect="1"/>
          </p:cNvPicPr>
          <p:nvPr/>
        </p:nvPicPr>
        <p:blipFill>
          <a:blip r:embed="rId8"/>
          <a:stretch>
            <a:fillRect/>
          </a:stretch>
        </p:blipFill>
        <p:spPr>
          <a:xfrm>
            <a:off x="6384702" y="3403659"/>
            <a:ext cx="728133" cy="343221"/>
          </a:xfrm>
          <a:prstGeom prst="rect">
            <a:avLst/>
          </a:prstGeom>
        </p:spPr>
      </p:pic>
      <p:pic>
        <p:nvPicPr>
          <p:cNvPr id="28" name="Picture 27"/>
          <p:cNvPicPr>
            <a:picLocks noChangeAspect="1"/>
          </p:cNvPicPr>
          <p:nvPr/>
        </p:nvPicPr>
        <p:blipFill>
          <a:blip r:embed="rId8"/>
          <a:stretch>
            <a:fillRect/>
          </a:stretch>
        </p:blipFill>
        <p:spPr>
          <a:xfrm>
            <a:off x="6384702" y="1616879"/>
            <a:ext cx="728133" cy="343221"/>
          </a:xfrm>
          <a:prstGeom prst="rect">
            <a:avLst/>
          </a:prstGeom>
        </p:spPr>
      </p:pic>
      <p:pic>
        <p:nvPicPr>
          <p:cNvPr id="32" name="Picture 31"/>
          <p:cNvPicPr>
            <a:picLocks noChangeAspect="1"/>
          </p:cNvPicPr>
          <p:nvPr/>
        </p:nvPicPr>
        <p:blipFill>
          <a:blip r:embed="rId9"/>
          <a:stretch>
            <a:fillRect/>
          </a:stretch>
        </p:blipFill>
        <p:spPr>
          <a:xfrm>
            <a:off x="9307986" y="2072402"/>
            <a:ext cx="594135" cy="2930570"/>
          </a:xfrm>
          <a:prstGeom prst="rect">
            <a:avLst/>
          </a:prstGeom>
        </p:spPr>
      </p:pic>
      <p:sp>
        <p:nvSpPr>
          <p:cNvPr id="33" name="Rectangle 32"/>
          <p:cNvSpPr/>
          <p:nvPr/>
        </p:nvSpPr>
        <p:spPr>
          <a:xfrm>
            <a:off x="9424833" y="2536879"/>
            <a:ext cx="329184" cy="2308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endCxn id="45" idx="0"/>
          </p:cNvCxnSpPr>
          <p:nvPr/>
        </p:nvCxnSpPr>
        <p:spPr>
          <a:xfrm>
            <a:off x="7532018" y="1221625"/>
            <a:ext cx="968294" cy="982558"/>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45" idx="1"/>
          </p:cNvCxnSpPr>
          <p:nvPr/>
        </p:nvCxnSpPr>
        <p:spPr>
          <a:xfrm flipV="1">
            <a:off x="7522591" y="2364974"/>
            <a:ext cx="639731" cy="514739"/>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434435" y="281423"/>
            <a:ext cx="2056709" cy="830997"/>
          </a:xfrm>
          <a:prstGeom prst="rect">
            <a:avLst/>
          </a:prstGeom>
        </p:spPr>
        <p:txBody>
          <a:bodyPr wrap="square">
            <a:spAutoFit/>
          </a:bodyPr>
          <a:lstStyle/>
          <a:p>
            <a:pPr algn="ctr"/>
            <a:r>
              <a:rPr lang="en-US" sz="2400" dirty="0">
                <a:solidFill>
                  <a:srgbClr val="002060"/>
                </a:solidFill>
                <a:latin typeface="Calibri" panose="020F0502020204030204" pitchFamily="34" charset="0"/>
                <a:ea typeface="Helvetica" panose="020B0604020202020204" pitchFamily="34" charset="0"/>
                <a:cs typeface="Helvetica" panose="020B0604020202020204" pitchFamily="34" charset="0"/>
              </a:rPr>
              <a:t>36 views </a:t>
            </a:r>
          </a:p>
          <a:p>
            <a:pPr algn="ctr"/>
            <a:r>
              <a:rPr lang="en-US" sz="2400" dirty="0">
                <a:solidFill>
                  <a:srgbClr val="002060"/>
                </a:solidFill>
                <a:latin typeface="Calibri" panose="020F0502020204030204" pitchFamily="34" charset="0"/>
                <a:ea typeface="Helvetica" panose="020B0604020202020204" pitchFamily="34" charset="0"/>
                <a:cs typeface="Helvetica" panose="020B0604020202020204" pitchFamily="34" charset="0"/>
              </a:rPr>
              <a:t>4096-D each</a:t>
            </a:r>
          </a:p>
        </p:txBody>
      </p:sp>
      <p:cxnSp>
        <p:nvCxnSpPr>
          <p:cNvPr id="41" name="Straight Arrow Connector 40"/>
          <p:cNvCxnSpPr>
            <a:endCxn id="45" idx="2"/>
          </p:cNvCxnSpPr>
          <p:nvPr/>
        </p:nvCxnSpPr>
        <p:spPr>
          <a:xfrm flipV="1">
            <a:off x="7522591" y="2525764"/>
            <a:ext cx="977721" cy="2082204"/>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8162322" y="2204183"/>
            <a:ext cx="675979" cy="321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max</a:t>
            </a:r>
            <a:endParaRPr lang="en-US" b="1" dirty="0"/>
          </a:p>
        </p:txBody>
      </p:sp>
      <p:cxnSp>
        <p:nvCxnSpPr>
          <p:cNvPr id="54" name="Straight Arrow Connector 53"/>
          <p:cNvCxnSpPr/>
          <p:nvPr/>
        </p:nvCxnSpPr>
        <p:spPr>
          <a:xfrm>
            <a:off x="8833479" y="2360431"/>
            <a:ext cx="547309" cy="4542"/>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E68441F5-1EF3-4C4F-A4C8-0CA15B982879}"/>
              </a:ext>
            </a:extLst>
          </p:cNvPr>
          <p:cNvSpPr>
            <a:spLocks noGrp="1"/>
          </p:cNvSpPr>
          <p:nvPr>
            <p:ph type="title"/>
          </p:nvPr>
        </p:nvSpPr>
        <p:spPr>
          <a:xfrm>
            <a:off x="838200" y="65866"/>
            <a:ext cx="10515600" cy="1325563"/>
          </a:xfrm>
        </p:spPr>
        <p:txBody>
          <a:bodyPr/>
          <a:lstStyle/>
          <a:p>
            <a:r>
              <a:rPr lang="en-US" dirty="0"/>
              <a:t>Network Architecture</a:t>
            </a:r>
          </a:p>
        </p:txBody>
      </p:sp>
      <p:sp>
        <p:nvSpPr>
          <p:cNvPr id="36" name="Oval 35">
            <a:extLst>
              <a:ext uri="{FF2B5EF4-FFF2-40B4-BE49-F238E27FC236}">
                <a16:creationId xmlns:a16="http://schemas.microsoft.com/office/drawing/2014/main" id="{975A258F-983E-4B3D-B399-35FB9F8AFAED}"/>
              </a:ext>
            </a:extLst>
          </p:cNvPr>
          <p:cNvSpPr/>
          <p:nvPr/>
        </p:nvSpPr>
        <p:spPr>
          <a:xfrm>
            <a:off x="1035541" y="3744189"/>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4">
            <a:extLst>
              <a:ext uri="{FF2B5EF4-FFF2-40B4-BE49-F238E27FC236}">
                <a16:creationId xmlns:a16="http://schemas.microsoft.com/office/drawing/2014/main" id="{A40867AB-3C60-45F6-9729-AB6F87935703}"/>
              </a:ext>
            </a:extLst>
          </p:cNvPr>
          <p:cNvSpPr>
            <a:spLocks noChangeArrowheads="1"/>
          </p:cNvSpPr>
          <p:nvPr/>
        </p:nvSpPr>
        <p:spPr bwMode="auto">
          <a:xfrm>
            <a:off x="9366996" y="281423"/>
            <a:ext cx="28250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 typeface="Arial" panose="020B0604020202020204" pitchFamily="34" charset="0"/>
              <a:buNone/>
            </a:pPr>
            <a:r>
              <a:rPr lang="en-US" altLang="en-US" sz="2000" b="1" dirty="0">
                <a:solidFill>
                  <a:schemeClr val="tx2"/>
                </a:solidFill>
                <a:latin typeface="+mn-lt"/>
              </a:rPr>
              <a:t>(Su et al, 2015)</a:t>
            </a:r>
          </a:p>
          <a:p>
            <a:pPr algn="r">
              <a:lnSpc>
                <a:spcPct val="100000"/>
              </a:lnSpc>
              <a:spcBef>
                <a:spcPct val="0"/>
              </a:spcBef>
              <a:buFont typeface="Arial" panose="020B0604020202020204" pitchFamily="34" charset="0"/>
              <a:buNone/>
            </a:pPr>
            <a:r>
              <a:rPr lang="en-US" altLang="en-US" sz="2000" b="1" dirty="0">
                <a:solidFill>
                  <a:schemeClr val="tx2"/>
                </a:solidFill>
                <a:latin typeface="+mn-lt"/>
              </a:rPr>
              <a:t>(</a:t>
            </a:r>
            <a:r>
              <a:rPr lang="en-US" altLang="en-US" sz="2000" b="1" dirty="0" err="1">
                <a:solidFill>
                  <a:schemeClr val="tx2"/>
                </a:solidFill>
                <a:latin typeface="+mn-lt"/>
              </a:rPr>
              <a:t>Kalogerakis</a:t>
            </a:r>
            <a:r>
              <a:rPr lang="en-US" altLang="en-US" sz="2000" b="1" dirty="0">
                <a:solidFill>
                  <a:schemeClr val="tx2"/>
                </a:solidFill>
                <a:latin typeface="+mn-lt"/>
              </a:rPr>
              <a:t> et al. 2017)</a:t>
            </a:r>
          </a:p>
        </p:txBody>
      </p:sp>
    </p:spTree>
    <p:extLst>
      <p:ext uri="{BB962C8B-B14F-4D97-AF65-F5344CB8AC3E}">
        <p14:creationId xmlns:p14="http://schemas.microsoft.com/office/powerpoint/2010/main" val="2225718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401806" y="1317289"/>
            <a:ext cx="1070708" cy="1080083"/>
          </a:xfrm>
          <a:prstGeom prst="rect">
            <a:avLst/>
          </a:prstGeom>
        </p:spPr>
      </p:pic>
      <p:pic>
        <p:nvPicPr>
          <p:cNvPr id="9" name="Picture 8"/>
          <p:cNvPicPr>
            <a:picLocks noChangeAspect="1"/>
          </p:cNvPicPr>
          <p:nvPr/>
        </p:nvPicPr>
        <p:blipFill>
          <a:blip r:embed="rId4"/>
          <a:stretch>
            <a:fillRect/>
          </a:stretch>
        </p:blipFill>
        <p:spPr>
          <a:xfrm>
            <a:off x="2401806" y="2994661"/>
            <a:ext cx="1070708" cy="1075897"/>
          </a:xfrm>
          <a:prstGeom prst="rect">
            <a:avLst/>
          </a:prstGeom>
        </p:spPr>
      </p:pic>
      <p:pic>
        <p:nvPicPr>
          <p:cNvPr id="10" name="Picture 9"/>
          <p:cNvPicPr>
            <a:picLocks noChangeAspect="1"/>
          </p:cNvPicPr>
          <p:nvPr/>
        </p:nvPicPr>
        <p:blipFill>
          <a:blip r:embed="rId5"/>
          <a:stretch>
            <a:fillRect/>
          </a:stretch>
        </p:blipFill>
        <p:spPr>
          <a:xfrm>
            <a:off x="2420804" y="4682128"/>
            <a:ext cx="1098846" cy="1099875"/>
          </a:xfrm>
          <a:prstGeom prst="rect">
            <a:avLst/>
          </a:prstGeom>
        </p:spPr>
      </p:pic>
      <p:sp>
        <p:nvSpPr>
          <p:cNvPr id="17" name="TextBox 16"/>
          <p:cNvSpPr txBox="1"/>
          <p:nvPr/>
        </p:nvSpPr>
        <p:spPr>
          <a:xfrm>
            <a:off x="2594273" y="3744517"/>
            <a:ext cx="617220" cy="923330"/>
          </a:xfrm>
          <a:prstGeom prst="rect">
            <a:avLst/>
          </a:prstGeom>
          <a:noFill/>
        </p:spPr>
        <p:txBody>
          <a:bodyPr wrap="square" rtlCol="0">
            <a:spAutoFit/>
          </a:bodyPr>
          <a:lstStyle/>
          <a:p>
            <a:r>
              <a:rPr lang="en-US" sz="5400" dirty="0">
                <a:latin typeface="+mj-lt"/>
              </a:rPr>
              <a: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22509">
            <a:off x="371260" y="2923492"/>
            <a:ext cx="1721808" cy="976721"/>
          </a:xfrm>
          <a:prstGeom prst="rect">
            <a:avLst/>
          </a:prstGeom>
        </p:spPr>
      </p:pic>
      <p:sp>
        <p:nvSpPr>
          <p:cNvPr id="12" name="Oval 11"/>
          <p:cNvSpPr/>
          <p:nvPr/>
        </p:nvSpPr>
        <p:spPr>
          <a:xfrm>
            <a:off x="995380" y="3716220"/>
            <a:ext cx="129916" cy="1299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Brace 2"/>
          <p:cNvSpPr/>
          <p:nvPr/>
        </p:nvSpPr>
        <p:spPr>
          <a:xfrm>
            <a:off x="1911055" y="1303053"/>
            <a:ext cx="470676" cy="4504464"/>
          </a:xfrm>
          <a:prstGeom prst="leftBrace">
            <a:avLst>
              <a:gd name="adj1" fmla="val 8333"/>
              <a:gd name="adj2" fmla="val 54395"/>
            </a:avLst>
          </a:prstGeom>
          <a:ln w="317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p:cNvPicPr>
            <a:picLocks noChangeAspect="1"/>
          </p:cNvPicPr>
          <p:nvPr/>
        </p:nvPicPr>
        <p:blipFill>
          <a:blip r:embed="rId7"/>
          <a:stretch>
            <a:fillRect/>
          </a:stretch>
        </p:blipFill>
        <p:spPr>
          <a:xfrm>
            <a:off x="3512737" y="1160074"/>
            <a:ext cx="2659327" cy="1278240"/>
          </a:xfrm>
          <a:prstGeom prst="rect">
            <a:avLst/>
          </a:prstGeom>
        </p:spPr>
      </p:pic>
      <p:pic>
        <p:nvPicPr>
          <p:cNvPr id="14" name="Picture 13"/>
          <p:cNvPicPr>
            <a:picLocks noChangeAspect="1"/>
          </p:cNvPicPr>
          <p:nvPr/>
        </p:nvPicPr>
        <p:blipFill>
          <a:blip r:embed="rId7"/>
          <a:stretch>
            <a:fillRect/>
          </a:stretch>
        </p:blipFill>
        <p:spPr>
          <a:xfrm>
            <a:off x="3473880" y="2879713"/>
            <a:ext cx="2659327" cy="1278240"/>
          </a:xfrm>
          <a:prstGeom prst="rect">
            <a:avLst/>
          </a:prstGeom>
        </p:spPr>
      </p:pic>
      <p:pic>
        <p:nvPicPr>
          <p:cNvPr id="15" name="Picture 14"/>
          <p:cNvPicPr>
            <a:picLocks noChangeAspect="1"/>
          </p:cNvPicPr>
          <p:nvPr/>
        </p:nvPicPr>
        <p:blipFill>
          <a:blip r:embed="rId7"/>
          <a:stretch>
            <a:fillRect/>
          </a:stretch>
        </p:blipFill>
        <p:spPr>
          <a:xfrm>
            <a:off x="3538821" y="4607967"/>
            <a:ext cx="2659327" cy="1278240"/>
          </a:xfrm>
          <a:prstGeom prst="rect">
            <a:avLst/>
          </a:prstGeom>
        </p:spPr>
      </p:pic>
      <p:pic>
        <p:nvPicPr>
          <p:cNvPr id="21" name="Picture 20"/>
          <p:cNvPicPr>
            <a:picLocks noChangeAspect="1"/>
          </p:cNvPicPr>
          <p:nvPr/>
        </p:nvPicPr>
        <p:blipFill>
          <a:blip r:embed="rId8"/>
          <a:stretch>
            <a:fillRect/>
          </a:stretch>
        </p:blipFill>
        <p:spPr>
          <a:xfrm>
            <a:off x="6384702" y="5060454"/>
            <a:ext cx="728133" cy="343221"/>
          </a:xfrm>
          <a:prstGeom prst="rect">
            <a:avLst/>
          </a:prstGeom>
        </p:spPr>
      </p:pic>
      <p:pic>
        <p:nvPicPr>
          <p:cNvPr id="22" name="Picture 21"/>
          <p:cNvPicPr>
            <a:picLocks noChangeAspect="1"/>
          </p:cNvPicPr>
          <p:nvPr/>
        </p:nvPicPr>
        <p:blipFill>
          <a:blip r:embed="rId9"/>
          <a:stretch>
            <a:fillRect/>
          </a:stretch>
        </p:blipFill>
        <p:spPr>
          <a:xfrm>
            <a:off x="7320222" y="1068466"/>
            <a:ext cx="299613" cy="1477840"/>
          </a:xfrm>
          <a:prstGeom prst="rect">
            <a:avLst/>
          </a:prstGeom>
        </p:spPr>
      </p:pic>
      <p:pic>
        <p:nvPicPr>
          <p:cNvPr id="23" name="Picture 22"/>
          <p:cNvPicPr>
            <a:picLocks noChangeAspect="1"/>
          </p:cNvPicPr>
          <p:nvPr/>
        </p:nvPicPr>
        <p:blipFill>
          <a:blip r:embed="rId9"/>
          <a:stretch>
            <a:fillRect/>
          </a:stretch>
        </p:blipFill>
        <p:spPr>
          <a:xfrm>
            <a:off x="7320222" y="2804129"/>
            <a:ext cx="299613" cy="1477840"/>
          </a:xfrm>
          <a:prstGeom prst="rect">
            <a:avLst/>
          </a:prstGeom>
        </p:spPr>
      </p:pic>
      <p:pic>
        <p:nvPicPr>
          <p:cNvPr id="24" name="Picture 23"/>
          <p:cNvPicPr>
            <a:picLocks noChangeAspect="1"/>
          </p:cNvPicPr>
          <p:nvPr/>
        </p:nvPicPr>
        <p:blipFill>
          <a:blip r:embed="rId9"/>
          <a:stretch>
            <a:fillRect/>
          </a:stretch>
        </p:blipFill>
        <p:spPr>
          <a:xfrm>
            <a:off x="7312984" y="4482527"/>
            <a:ext cx="299613" cy="1477840"/>
          </a:xfrm>
          <a:prstGeom prst="rect">
            <a:avLst/>
          </a:prstGeom>
        </p:spPr>
      </p:pic>
      <p:sp>
        <p:nvSpPr>
          <p:cNvPr id="25" name="TextBox 24"/>
          <p:cNvSpPr txBox="1"/>
          <p:nvPr/>
        </p:nvSpPr>
        <p:spPr>
          <a:xfrm>
            <a:off x="6216998" y="5851237"/>
            <a:ext cx="2660795"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View-based</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representations</a:t>
            </a:r>
          </a:p>
        </p:txBody>
      </p:sp>
      <p:sp>
        <p:nvSpPr>
          <p:cNvPr id="26" name="TextBox 25"/>
          <p:cNvSpPr txBox="1"/>
          <p:nvPr/>
        </p:nvSpPr>
        <p:spPr>
          <a:xfrm>
            <a:off x="3542957" y="5843067"/>
            <a:ext cx="3061099"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CNN branches</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(shared parameters)</a:t>
            </a:r>
          </a:p>
        </p:txBody>
      </p:sp>
      <p:pic>
        <p:nvPicPr>
          <p:cNvPr id="27" name="Picture 26"/>
          <p:cNvPicPr>
            <a:picLocks noChangeAspect="1"/>
          </p:cNvPicPr>
          <p:nvPr/>
        </p:nvPicPr>
        <p:blipFill>
          <a:blip r:embed="rId8"/>
          <a:stretch>
            <a:fillRect/>
          </a:stretch>
        </p:blipFill>
        <p:spPr>
          <a:xfrm>
            <a:off x="6384702" y="3403659"/>
            <a:ext cx="728133" cy="343221"/>
          </a:xfrm>
          <a:prstGeom prst="rect">
            <a:avLst/>
          </a:prstGeom>
        </p:spPr>
      </p:pic>
      <p:pic>
        <p:nvPicPr>
          <p:cNvPr id="28" name="Picture 27"/>
          <p:cNvPicPr>
            <a:picLocks noChangeAspect="1"/>
          </p:cNvPicPr>
          <p:nvPr/>
        </p:nvPicPr>
        <p:blipFill>
          <a:blip r:embed="rId8"/>
          <a:stretch>
            <a:fillRect/>
          </a:stretch>
        </p:blipFill>
        <p:spPr>
          <a:xfrm>
            <a:off x="6384702" y="1616879"/>
            <a:ext cx="728133" cy="343221"/>
          </a:xfrm>
          <a:prstGeom prst="rect">
            <a:avLst/>
          </a:prstGeom>
        </p:spPr>
      </p:pic>
      <p:pic>
        <p:nvPicPr>
          <p:cNvPr id="32" name="Picture 31"/>
          <p:cNvPicPr>
            <a:picLocks noChangeAspect="1"/>
          </p:cNvPicPr>
          <p:nvPr/>
        </p:nvPicPr>
        <p:blipFill>
          <a:blip r:embed="rId9"/>
          <a:stretch>
            <a:fillRect/>
          </a:stretch>
        </p:blipFill>
        <p:spPr>
          <a:xfrm>
            <a:off x="9307986" y="2072402"/>
            <a:ext cx="594135" cy="2930570"/>
          </a:xfrm>
          <a:prstGeom prst="rect">
            <a:avLst/>
          </a:prstGeom>
        </p:spPr>
      </p:pic>
      <p:cxnSp>
        <p:nvCxnSpPr>
          <p:cNvPr id="4" name="Straight Arrow Connector 3"/>
          <p:cNvCxnSpPr>
            <a:endCxn id="45" idx="0"/>
          </p:cNvCxnSpPr>
          <p:nvPr/>
        </p:nvCxnSpPr>
        <p:spPr>
          <a:xfrm>
            <a:off x="7522591" y="1395748"/>
            <a:ext cx="977721" cy="1213788"/>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45" idx="1"/>
          </p:cNvCxnSpPr>
          <p:nvPr/>
        </p:nvCxnSpPr>
        <p:spPr>
          <a:xfrm flipV="1">
            <a:off x="7522591" y="2770327"/>
            <a:ext cx="639731" cy="376486"/>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434435" y="281423"/>
            <a:ext cx="2056709" cy="830997"/>
          </a:xfrm>
          <a:prstGeom prst="rect">
            <a:avLst/>
          </a:prstGeom>
        </p:spPr>
        <p:txBody>
          <a:bodyPr wrap="square">
            <a:spAutoFit/>
          </a:bodyPr>
          <a:lstStyle/>
          <a:p>
            <a:pPr algn="ctr"/>
            <a:r>
              <a:rPr lang="en-US" sz="2400" dirty="0">
                <a:solidFill>
                  <a:srgbClr val="002060"/>
                </a:solidFill>
                <a:latin typeface="Calibri" panose="020F0502020204030204" pitchFamily="34" charset="0"/>
                <a:ea typeface="Helvetica" panose="020B0604020202020204" pitchFamily="34" charset="0"/>
                <a:cs typeface="Helvetica" panose="020B0604020202020204" pitchFamily="34" charset="0"/>
              </a:rPr>
              <a:t>36 views </a:t>
            </a:r>
          </a:p>
          <a:p>
            <a:pPr algn="ctr"/>
            <a:r>
              <a:rPr lang="en-US" sz="2400" dirty="0">
                <a:solidFill>
                  <a:srgbClr val="002060"/>
                </a:solidFill>
                <a:latin typeface="Calibri" panose="020F0502020204030204" pitchFamily="34" charset="0"/>
                <a:ea typeface="Helvetica" panose="020B0604020202020204" pitchFamily="34" charset="0"/>
                <a:cs typeface="Helvetica" panose="020B0604020202020204" pitchFamily="34" charset="0"/>
              </a:rPr>
              <a:t>4096-D each</a:t>
            </a:r>
          </a:p>
        </p:txBody>
      </p:sp>
      <p:cxnSp>
        <p:nvCxnSpPr>
          <p:cNvPr id="41" name="Straight Arrow Connector 40"/>
          <p:cNvCxnSpPr>
            <a:endCxn id="45" idx="2"/>
          </p:cNvCxnSpPr>
          <p:nvPr/>
        </p:nvCxnSpPr>
        <p:spPr>
          <a:xfrm flipV="1">
            <a:off x="7522591" y="2931117"/>
            <a:ext cx="977721" cy="191426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8162322" y="2609536"/>
            <a:ext cx="675979" cy="321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max</a:t>
            </a:r>
            <a:endParaRPr lang="en-US" b="1" dirty="0"/>
          </a:p>
        </p:txBody>
      </p:sp>
      <p:cxnSp>
        <p:nvCxnSpPr>
          <p:cNvPr id="54" name="Straight Arrow Connector 53"/>
          <p:cNvCxnSpPr/>
          <p:nvPr/>
        </p:nvCxnSpPr>
        <p:spPr>
          <a:xfrm>
            <a:off x="8833479" y="2765784"/>
            <a:ext cx="547309" cy="4542"/>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50AAFAD6-178C-4212-AB5A-A36609BF2FD8}"/>
              </a:ext>
            </a:extLst>
          </p:cNvPr>
          <p:cNvSpPr>
            <a:spLocks noGrp="1"/>
          </p:cNvSpPr>
          <p:nvPr>
            <p:ph type="title"/>
          </p:nvPr>
        </p:nvSpPr>
        <p:spPr>
          <a:xfrm>
            <a:off x="838200" y="65866"/>
            <a:ext cx="10515600" cy="1325563"/>
          </a:xfrm>
        </p:spPr>
        <p:txBody>
          <a:bodyPr/>
          <a:lstStyle/>
          <a:p>
            <a:r>
              <a:rPr lang="en-US" dirty="0"/>
              <a:t>Network Architecture</a:t>
            </a:r>
          </a:p>
        </p:txBody>
      </p:sp>
      <p:sp>
        <p:nvSpPr>
          <p:cNvPr id="36" name="Oval 35">
            <a:extLst>
              <a:ext uri="{FF2B5EF4-FFF2-40B4-BE49-F238E27FC236}">
                <a16:creationId xmlns:a16="http://schemas.microsoft.com/office/drawing/2014/main" id="{8EDA7490-4DA3-42C2-86BA-8328F35B72A6}"/>
              </a:ext>
            </a:extLst>
          </p:cNvPr>
          <p:cNvSpPr/>
          <p:nvPr/>
        </p:nvSpPr>
        <p:spPr>
          <a:xfrm>
            <a:off x="1035541" y="3744189"/>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4A98418-2126-4E66-B923-AC9F8468207F}"/>
              </a:ext>
            </a:extLst>
          </p:cNvPr>
          <p:cNvSpPr/>
          <p:nvPr/>
        </p:nvSpPr>
        <p:spPr>
          <a:xfrm>
            <a:off x="9424833" y="2931117"/>
            <a:ext cx="329184" cy="1914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4">
            <a:extLst>
              <a:ext uri="{FF2B5EF4-FFF2-40B4-BE49-F238E27FC236}">
                <a16:creationId xmlns:a16="http://schemas.microsoft.com/office/drawing/2014/main" id="{F9DECAA7-D284-4EE6-8B81-9653068D449E}"/>
              </a:ext>
            </a:extLst>
          </p:cNvPr>
          <p:cNvSpPr>
            <a:spLocks noChangeArrowheads="1"/>
          </p:cNvSpPr>
          <p:nvPr/>
        </p:nvSpPr>
        <p:spPr bwMode="auto">
          <a:xfrm>
            <a:off x="9366996" y="281423"/>
            <a:ext cx="28250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 typeface="Arial" panose="020B0604020202020204" pitchFamily="34" charset="0"/>
              <a:buNone/>
            </a:pPr>
            <a:r>
              <a:rPr lang="en-US" altLang="en-US" sz="2000" b="1" dirty="0">
                <a:solidFill>
                  <a:schemeClr val="tx2"/>
                </a:solidFill>
                <a:latin typeface="+mn-lt"/>
              </a:rPr>
              <a:t>(Su et al, 2015)</a:t>
            </a:r>
          </a:p>
          <a:p>
            <a:pPr algn="r">
              <a:lnSpc>
                <a:spcPct val="100000"/>
              </a:lnSpc>
              <a:spcBef>
                <a:spcPct val="0"/>
              </a:spcBef>
              <a:buFont typeface="Arial" panose="020B0604020202020204" pitchFamily="34" charset="0"/>
              <a:buNone/>
            </a:pPr>
            <a:r>
              <a:rPr lang="en-US" altLang="en-US" sz="2000" b="1" dirty="0">
                <a:solidFill>
                  <a:schemeClr val="tx2"/>
                </a:solidFill>
                <a:latin typeface="+mn-lt"/>
              </a:rPr>
              <a:t>(</a:t>
            </a:r>
            <a:r>
              <a:rPr lang="en-US" altLang="en-US" sz="2000" b="1" dirty="0" err="1">
                <a:solidFill>
                  <a:schemeClr val="tx2"/>
                </a:solidFill>
                <a:latin typeface="+mn-lt"/>
              </a:rPr>
              <a:t>Kalogerakis</a:t>
            </a:r>
            <a:r>
              <a:rPr lang="en-US" altLang="en-US" sz="2000" b="1" dirty="0">
                <a:solidFill>
                  <a:schemeClr val="tx2"/>
                </a:solidFill>
                <a:latin typeface="+mn-lt"/>
              </a:rPr>
              <a:t> et al. 2017)</a:t>
            </a:r>
          </a:p>
        </p:txBody>
      </p:sp>
    </p:spTree>
    <p:extLst>
      <p:ext uri="{BB962C8B-B14F-4D97-AF65-F5344CB8AC3E}">
        <p14:creationId xmlns:p14="http://schemas.microsoft.com/office/powerpoint/2010/main" val="1340505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401806" y="1317289"/>
            <a:ext cx="1070708" cy="1080083"/>
          </a:xfrm>
          <a:prstGeom prst="rect">
            <a:avLst/>
          </a:prstGeom>
        </p:spPr>
      </p:pic>
      <p:pic>
        <p:nvPicPr>
          <p:cNvPr id="9" name="Picture 8"/>
          <p:cNvPicPr>
            <a:picLocks noChangeAspect="1"/>
          </p:cNvPicPr>
          <p:nvPr/>
        </p:nvPicPr>
        <p:blipFill>
          <a:blip r:embed="rId4"/>
          <a:stretch>
            <a:fillRect/>
          </a:stretch>
        </p:blipFill>
        <p:spPr>
          <a:xfrm>
            <a:off x="2401806" y="2994661"/>
            <a:ext cx="1070708" cy="1075897"/>
          </a:xfrm>
          <a:prstGeom prst="rect">
            <a:avLst/>
          </a:prstGeom>
        </p:spPr>
      </p:pic>
      <p:pic>
        <p:nvPicPr>
          <p:cNvPr id="10" name="Picture 9"/>
          <p:cNvPicPr>
            <a:picLocks noChangeAspect="1"/>
          </p:cNvPicPr>
          <p:nvPr/>
        </p:nvPicPr>
        <p:blipFill>
          <a:blip r:embed="rId5"/>
          <a:stretch>
            <a:fillRect/>
          </a:stretch>
        </p:blipFill>
        <p:spPr>
          <a:xfrm>
            <a:off x="2420804" y="4682128"/>
            <a:ext cx="1098846" cy="1099875"/>
          </a:xfrm>
          <a:prstGeom prst="rect">
            <a:avLst/>
          </a:prstGeom>
        </p:spPr>
      </p:pic>
      <p:sp>
        <p:nvSpPr>
          <p:cNvPr id="17" name="TextBox 16"/>
          <p:cNvSpPr txBox="1"/>
          <p:nvPr/>
        </p:nvSpPr>
        <p:spPr>
          <a:xfrm>
            <a:off x="2594273" y="3744517"/>
            <a:ext cx="617220" cy="923330"/>
          </a:xfrm>
          <a:prstGeom prst="rect">
            <a:avLst/>
          </a:prstGeom>
          <a:noFill/>
        </p:spPr>
        <p:txBody>
          <a:bodyPr wrap="square" rtlCol="0">
            <a:spAutoFit/>
          </a:bodyPr>
          <a:lstStyle/>
          <a:p>
            <a:r>
              <a:rPr lang="en-US" sz="5400" dirty="0">
                <a:latin typeface="+mj-lt"/>
              </a:rPr>
              <a: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22509">
            <a:off x="371260" y="2923492"/>
            <a:ext cx="1721808" cy="976721"/>
          </a:xfrm>
          <a:prstGeom prst="rect">
            <a:avLst/>
          </a:prstGeom>
        </p:spPr>
      </p:pic>
      <p:sp>
        <p:nvSpPr>
          <p:cNvPr id="12" name="Oval 11"/>
          <p:cNvSpPr/>
          <p:nvPr/>
        </p:nvSpPr>
        <p:spPr>
          <a:xfrm>
            <a:off x="995380" y="3716220"/>
            <a:ext cx="129916" cy="1299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Brace 2"/>
          <p:cNvSpPr/>
          <p:nvPr/>
        </p:nvSpPr>
        <p:spPr>
          <a:xfrm>
            <a:off x="1911055" y="1303053"/>
            <a:ext cx="470676" cy="4504464"/>
          </a:xfrm>
          <a:prstGeom prst="leftBrace">
            <a:avLst>
              <a:gd name="adj1" fmla="val 8333"/>
              <a:gd name="adj2" fmla="val 54395"/>
            </a:avLst>
          </a:prstGeom>
          <a:ln w="317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p:cNvPicPr>
            <a:picLocks noChangeAspect="1"/>
          </p:cNvPicPr>
          <p:nvPr/>
        </p:nvPicPr>
        <p:blipFill>
          <a:blip r:embed="rId7"/>
          <a:stretch>
            <a:fillRect/>
          </a:stretch>
        </p:blipFill>
        <p:spPr>
          <a:xfrm>
            <a:off x="3512737" y="1160074"/>
            <a:ext cx="2659327" cy="1278240"/>
          </a:xfrm>
          <a:prstGeom prst="rect">
            <a:avLst/>
          </a:prstGeom>
        </p:spPr>
      </p:pic>
      <p:pic>
        <p:nvPicPr>
          <p:cNvPr id="14" name="Picture 13"/>
          <p:cNvPicPr>
            <a:picLocks noChangeAspect="1"/>
          </p:cNvPicPr>
          <p:nvPr/>
        </p:nvPicPr>
        <p:blipFill>
          <a:blip r:embed="rId7"/>
          <a:stretch>
            <a:fillRect/>
          </a:stretch>
        </p:blipFill>
        <p:spPr>
          <a:xfrm>
            <a:off x="3473880" y="2879713"/>
            <a:ext cx="2659327" cy="1278240"/>
          </a:xfrm>
          <a:prstGeom prst="rect">
            <a:avLst/>
          </a:prstGeom>
        </p:spPr>
      </p:pic>
      <p:pic>
        <p:nvPicPr>
          <p:cNvPr id="15" name="Picture 14"/>
          <p:cNvPicPr>
            <a:picLocks noChangeAspect="1"/>
          </p:cNvPicPr>
          <p:nvPr/>
        </p:nvPicPr>
        <p:blipFill>
          <a:blip r:embed="rId7"/>
          <a:stretch>
            <a:fillRect/>
          </a:stretch>
        </p:blipFill>
        <p:spPr>
          <a:xfrm>
            <a:off x="3538821" y="4607967"/>
            <a:ext cx="2659327" cy="1278240"/>
          </a:xfrm>
          <a:prstGeom prst="rect">
            <a:avLst/>
          </a:prstGeom>
        </p:spPr>
      </p:pic>
      <p:pic>
        <p:nvPicPr>
          <p:cNvPr id="21" name="Picture 20"/>
          <p:cNvPicPr>
            <a:picLocks noChangeAspect="1"/>
          </p:cNvPicPr>
          <p:nvPr/>
        </p:nvPicPr>
        <p:blipFill>
          <a:blip r:embed="rId8"/>
          <a:stretch>
            <a:fillRect/>
          </a:stretch>
        </p:blipFill>
        <p:spPr>
          <a:xfrm>
            <a:off x="6384702" y="5060454"/>
            <a:ext cx="728133" cy="343221"/>
          </a:xfrm>
          <a:prstGeom prst="rect">
            <a:avLst/>
          </a:prstGeom>
        </p:spPr>
      </p:pic>
      <p:pic>
        <p:nvPicPr>
          <p:cNvPr id="22" name="Picture 21"/>
          <p:cNvPicPr>
            <a:picLocks noChangeAspect="1"/>
          </p:cNvPicPr>
          <p:nvPr/>
        </p:nvPicPr>
        <p:blipFill>
          <a:blip r:embed="rId9"/>
          <a:stretch>
            <a:fillRect/>
          </a:stretch>
        </p:blipFill>
        <p:spPr>
          <a:xfrm>
            <a:off x="7320222" y="1068466"/>
            <a:ext cx="299613" cy="1477840"/>
          </a:xfrm>
          <a:prstGeom prst="rect">
            <a:avLst/>
          </a:prstGeom>
        </p:spPr>
      </p:pic>
      <p:pic>
        <p:nvPicPr>
          <p:cNvPr id="23" name="Picture 22"/>
          <p:cNvPicPr>
            <a:picLocks noChangeAspect="1"/>
          </p:cNvPicPr>
          <p:nvPr/>
        </p:nvPicPr>
        <p:blipFill>
          <a:blip r:embed="rId9"/>
          <a:stretch>
            <a:fillRect/>
          </a:stretch>
        </p:blipFill>
        <p:spPr>
          <a:xfrm>
            <a:off x="7320222" y="2804129"/>
            <a:ext cx="299613" cy="1477840"/>
          </a:xfrm>
          <a:prstGeom prst="rect">
            <a:avLst/>
          </a:prstGeom>
        </p:spPr>
      </p:pic>
      <p:pic>
        <p:nvPicPr>
          <p:cNvPr id="24" name="Picture 23"/>
          <p:cNvPicPr>
            <a:picLocks noChangeAspect="1"/>
          </p:cNvPicPr>
          <p:nvPr/>
        </p:nvPicPr>
        <p:blipFill>
          <a:blip r:embed="rId9"/>
          <a:stretch>
            <a:fillRect/>
          </a:stretch>
        </p:blipFill>
        <p:spPr>
          <a:xfrm>
            <a:off x="7312984" y="4482527"/>
            <a:ext cx="299613" cy="1477840"/>
          </a:xfrm>
          <a:prstGeom prst="rect">
            <a:avLst/>
          </a:prstGeom>
        </p:spPr>
      </p:pic>
      <p:sp>
        <p:nvSpPr>
          <p:cNvPr id="25" name="TextBox 24"/>
          <p:cNvSpPr txBox="1"/>
          <p:nvPr/>
        </p:nvSpPr>
        <p:spPr>
          <a:xfrm>
            <a:off x="6216998" y="5851237"/>
            <a:ext cx="2660795"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View-based</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representations</a:t>
            </a:r>
          </a:p>
        </p:txBody>
      </p:sp>
      <p:sp>
        <p:nvSpPr>
          <p:cNvPr id="26" name="TextBox 25"/>
          <p:cNvSpPr txBox="1"/>
          <p:nvPr/>
        </p:nvSpPr>
        <p:spPr>
          <a:xfrm>
            <a:off x="3542957" y="5843067"/>
            <a:ext cx="3061099"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CNN branches</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(shared parameters)</a:t>
            </a:r>
          </a:p>
        </p:txBody>
      </p:sp>
      <p:pic>
        <p:nvPicPr>
          <p:cNvPr id="27" name="Picture 26"/>
          <p:cNvPicPr>
            <a:picLocks noChangeAspect="1"/>
          </p:cNvPicPr>
          <p:nvPr/>
        </p:nvPicPr>
        <p:blipFill>
          <a:blip r:embed="rId8"/>
          <a:stretch>
            <a:fillRect/>
          </a:stretch>
        </p:blipFill>
        <p:spPr>
          <a:xfrm>
            <a:off x="6384702" y="3403659"/>
            <a:ext cx="728133" cy="343221"/>
          </a:xfrm>
          <a:prstGeom prst="rect">
            <a:avLst/>
          </a:prstGeom>
        </p:spPr>
      </p:pic>
      <p:pic>
        <p:nvPicPr>
          <p:cNvPr id="28" name="Picture 27"/>
          <p:cNvPicPr>
            <a:picLocks noChangeAspect="1"/>
          </p:cNvPicPr>
          <p:nvPr/>
        </p:nvPicPr>
        <p:blipFill>
          <a:blip r:embed="rId8"/>
          <a:stretch>
            <a:fillRect/>
          </a:stretch>
        </p:blipFill>
        <p:spPr>
          <a:xfrm>
            <a:off x="6384702" y="1616879"/>
            <a:ext cx="728133" cy="343221"/>
          </a:xfrm>
          <a:prstGeom prst="rect">
            <a:avLst/>
          </a:prstGeom>
        </p:spPr>
      </p:pic>
      <p:pic>
        <p:nvPicPr>
          <p:cNvPr id="32" name="Picture 31"/>
          <p:cNvPicPr>
            <a:picLocks noChangeAspect="1"/>
          </p:cNvPicPr>
          <p:nvPr/>
        </p:nvPicPr>
        <p:blipFill>
          <a:blip r:embed="rId9"/>
          <a:stretch>
            <a:fillRect/>
          </a:stretch>
        </p:blipFill>
        <p:spPr>
          <a:xfrm>
            <a:off x="9307986" y="2072402"/>
            <a:ext cx="594135" cy="2930570"/>
          </a:xfrm>
          <a:prstGeom prst="rect">
            <a:avLst/>
          </a:prstGeom>
        </p:spPr>
      </p:pic>
      <p:sp>
        <p:nvSpPr>
          <p:cNvPr id="35" name="Rectangle 34"/>
          <p:cNvSpPr/>
          <p:nvPr/>
        </p:nvSpPr>
        <p:spPr>
          <a:xfrm>
            <a:off x="6434435" y="281423"/>
            <a:ext cx="2056709" cy="830997"/>
          </a:xfrm>
          <a:prstGeom prst="rect">
            <a:avLst/>
          </a:prstGeom>
        </p:spPr>
        <p:txBody>
          <a:bodyPr wrap="square">
            <a:spAutoFit/>
          </a:bodyPr>
          <a:lstStyle/>
          <a:p>
            <a:pPr algn="ctr"/>
            <a:r>
              <a:rPr lang="en-US" sz="2400" dirty="0">
                <a:solidFill>
                  <a:srgbClr val="002060"/>
                </a:solidFill>
                <a:latin typeface="Calibri" panose="020F0502020204030204" pitchFamily="34" charset="0"/>
                <a:ea typeface="Helvetica" panose="020B0604020202020204" pitchFamily="34" charset="0"/>
                <a:cs typeface="Helvetica" panose="020B0604020202020204" pitchFamily="34" charset="0"/>
              </a:rPr>
              <a:t>36 views </a:t>
            </a:r>
          </a:p>
          <a:p>
            <a:pPr algn="ctr"/>
            <a:r>
              <a:rPr lang="en-US" sz="2400" dirty="0">
                <a:solidFill>
                  <a:srgbClr val="002060"/>
                </a:solidFill>
                <a:latin typeface="Calibri" panose="020F0502020204030204" pitchFamily="34" charset="0"/>
                <a:ea typeface="Helvetica" panose="020B0604020202020204" pitchFamily="34" charset="0"/>
                <a:cs typeface="Helvetica" panose="020B0604020202020204" pitchFamily="34" charset="0"/>
              </a:rPr>
              <a:t>4096-D each</a:t>
            </a:r>
          </a:p>
        </p:txBody>
      </p:sp>
      <p:sp>
        <p:nvSpPr>
          <p:cNvPr id="45" name="Rectangle 44"/>
          <p:cNvSpPr/>
          <p:nvPr/>
        </p:nvSpPr>
        <p:spPr>
          <a:xfrm>
            <a:off x="8162322" y="3382539"/>
            <a:ext cx="675979" cy="321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max</a:t>
            </a:r>
            <a:endParaRPr lang="en-US" b="1" dirty="0"/>
          </a:p>
        </p:txBody>
      </p:sp>
      <p:cxnSp>
        <p:nvCxnSpPr>
          <p:cNvPr id="54" name="Straight Arrow Connector 53"/>
          <p:cNvCxnSpPr/>
          <p:nvPr/>
        </p:nvCxnSpPr>
        <p:spPr>
          <a:xfrm>
            <a:off x="8833479" y="3538787"/>
            <a:ext cx="547309" cy="4542"/>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Left Brace 29"/>
          <p:cNvSpPr/>
          <p:nvPr/>
        </p:nvSpPr>
        <p:spPr>
          <a:xfrm flipH="1">
            <a:off x="7551232" y="1112420"/>
            <a:ext cx="447976" cy="4730647"/>
          </a:xfrm>
          <a:prstGeom prst="leftBrace">
            <a:avLst>
              <a:gd name="adj1" fmla="val 42002"/>
              <a:gd name="adj2" fmla="val 50837"/>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itle 1">
            <a:extLst>
              <a:ext uri="{FF2B5EF4-FFF2-40B4-BE49-F238E27FC236}">
                <a16:creationId xmlns:a16="http://schemas.microsoft.com/office/drawing/2014/main" id="{93A95C85-F7A4-42AD-B3D1-4BD1DD1567AA}"/>
              </a:ext>
            </a:extLst>
          </p:cNvPr>
          <p:cNvSpPr>
            <a:spLocks noGrp="1"/>
          </p:cNvSpPr>
          <p:nvPr>
            <p:ph type="title"/>
          </p:nvPr>
        </p:nvSpPr>
        <p:spPr>
          <a:xfrm>
            <a:off x="838200" y="65866"/>
            <a:ext cx="10515600" cy="1325563"/>
          </a:xfrm>
        </p:spPr>
        <p:txBody>
          <a:bodyPr/>
          <a:lstStyle/>
          <a:p>
            <a:r>
              <a:rPr lang="en-US" dirty="0"/>
              <a:t>Network Architecture</a:t>
            </a:r>
          </a:p>
        </p:txBody>
      </p:sp>
      <p:sp>
        <p:nvSpPr>
          <p:cNvPr id="33" name="Oval 32">
            <a:extLst>
              <a:ext uri="{FF2B5EF4-FFF2-40B4-BE49-F238E27FC236}">
                <a16:creationId xmlns:a16="http://schemas.microsoft.com/office/drawing/2014/main" id="{C6FFCDBD-BF8A-4120-908E-ABB03E70525A}"/>
              </a:ext>
            </a:extLst>
          </p:cNvPr>
          <p:cNvSpPr/>
          <p:nvPr/>
        </p:nvSpPr>
        <p:spPr>
          <a:xfrm>
            <a:off x="1035541" y="3744189"/>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4">
            <a:extLst>
              <a:ext uri="{FF2B5EF4-FFF2-40B4-BE49-F238E27FC236}">
                <a16:creationId xmlns:a16="http://schemas.microsoft.com/office/drawing/2014/main" id="{42612300-7136-4DD9-9B7D-CE4219ADCBBF}"/>
              </a:ext>
            </a:extLst>
          </p:cNvPr>
          <p:cNvSpPr>
            <a:spLocks noChangeArrowheads="1"/>
          </p:cNvSpPr>
          <p:nvPr/>
        </p:nvSpPr>
        <p:spPr bwMode="auto">
          <a:xfrm>
            <a:off x="9366996" y="281423"/>
            <a:ext cx="28250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 typeface="Arial" panose="020B0604020202020204" pitchFamily="34" charset="0"/>
              <a:buNone/>
            </a:pPr>
            <a:r>
              <a:rPr lang="en-US" altLang="en-US" sz="2000" b="1" dirty="0">
                <a:solidFill>
                  <a:schemeClr val="tx2"/>
                </a:solidFill>
                <a:latin typeface="+mn-lt"/>
              </a:rPr>
              <a:t>(Su et al, 2015)</a:t>
            </a:r>
          </a:p>
          <a:p>
            <a:pPr algn="r">
              <a:lnSpc>
                <a:spcPct val="100000"/>
              </a:lnSpc>
              <a:spcBef>
                <a:spcPct val="0"/>
              </a:spcBef>
              <a:buFont typeface="Arial" panose="020B0604020202020204" pitchFamily="34" charset="0"/>
              <a:buNone/>
            </a:pPr>
            <a:r>
              <a:rPr lang="en-US" altLang="en-US" sz="2000" b="1" dirty="0">
                <a:solidFill>
                  <a:schemeClr val="tx2"/>
                </a:solidFill>
                <a:latin typeface="+mn-lt"/>
              </a:rPr>
              <a:t>(</a:t>
            </a:r>
            <a:r>
              <a:rPr lang="en-US" altLang="en-US" sz="2000" b="1" dirty="0" err="1">
                <a:solidFill>
                  <a:schemeClr val="tx2"/>
                </a:solidFill>
                <a:latin typeface="+mn-lt"/>
              </a:rPr>
              <a:t>Kalogerakis</a:t>
            </a:r>
            <a:r>
              <a:rPr lang="en-US" altLang="en-US" sz="2000" b="1" dirty="0">
                <a:solidFill>
                  <a:schemeClr val="tx2"/>
                </a:solidFill>
                <a:latin typeface="+mn-lt"/>
              </a:rPr>
              <a:t> et al. 2017)</a:t>
            </a:r>
          </a:p>
        </p:txBody>
      </p:sp>
    </p:spTree>
    <p:extLst>
      <p:ext uri="{BB962C8B-B14F-4D97-AF65-F5344CB8AC3E}">
        <p14:creationId xmlns:p14="http://schemas.microsoft.com/office/powerpoint/2010/main" val="3038529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2509">
            <a:off x="560200" y="2557230"/>
            <a:ext cx="2963869" cy="1681298"/>
          </a:xfrm>
          <a:prstGeom prst="rect">
            <a:avLst/>
          </a:prstGeom>
        </p:spPr>
      </p:pic>
      <p:sp>
        <p:nvSpPr>
          <p:cNvPr id="8" name="Oval 7"/>
          <p:cNvSpPr/>
          <p:nvPr/>
        </p:nvSpPr>
        <p:spPr>
          <a:xfrm>
            <a:off x="1626784" y="3970248"/>
            <a:ext cx="181185" cy="1811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838200" y="65866"/>
            <a:ext cx="10515600" cy="1325563"/>
          </a:xfrm>
        </p:spPr>
        <p:txBody>
          <a:bodyPr/>
          <a:lstStyle/>
          <a:p>
            <a:r>
              <a:rPr lang="en-US" dirty="0"/>
              <a:t>Goal: learn </a:t>
            </a:r>
            <a:r>
              <a:rPr lang="en-US" b="1" dirty="0"/>
              <a:t>local</a:t>
            </a:r>
            <a:r>
              <a:rPr lang="en-US" dirty="0"/>
              <a:t> shape descriptors</a:t>
            </a:r>
          </a:p>
        </p:txBody>
      </p:sp>
      <p:sp>
        <p:nvSpPr>
          <p:cNvPr id="15" name="Arrow: Right 8"/>
          <p:cNvSpPr/>
          <p:nvPr/>
        </p:nvSpPr>
        <p:spPr>
          <a:xfrm>
            <a:off x="3697860" y="3442233"/>
            <a:ext cx="1324774" cy="270029"/>
          </a:xfrm>
          <a:prstGeom prst="rightArrow">
            <a:avLst/>
          </a:prstGeom>
          <a:solidFill>
            <a:srgbClr val="C0504D">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6" name="Picture 15"/>
          <p:cNvPicPr>
            <a:picLocks noChangeAspect="1"/>
          </p:cNvPicPr>
          <p:nvPr/>
        </p:nvPicPr>
        <p:blipFill>
          <a:blip r:embed="rId4"/>
          <a:stretch>
            <a:fillRect/>
          </a:stretch>
        </p:blipFill>
        <p:spPr>
          <a:xfrm>
            <a:off x="8575989" y="1676093"/>
            <a:ext cx="739206" cy="3646132"/>
          </a:xfrm>
          <a:prstGeom prst="rect">
            <a:avLst/>
          </a:prstGeom>
        </p:spPr>
      </p:pic>
      <p:sp>
        <p:nvSpPr>
          <p:cNvPr id="17" name="Rectangle 16"/>
          <p:cNvSpPr/>
          <p:nvPr/>
        </p:nvSpPr>
        <p:spPr>
          <a:xfrm>
            <a:off x="9093750" y="3016141"/>
            <a:ext cx="2260050" cy="954107"/>
          </a:xfrm>
          <a:prstGeom prst="rect">
            <a:avLst/>
          </a:prstGeom>
        </p:spPr>
        <p:txBody>
          <a:bodyPr wrap="square">
            <a:spAutoFit/>
          </a:bodyPr>
          <a:lstStyle/>
          <a:p>
            <a:pPr algn="ctr" fontAlgn="base">
              <a:spcBef>
                <a:spcPct val="0"/>
              </a:spcBef>
              <a:spcAft>
                <a:spcPct val="0"/>
              </a:spcAft>
            </a:pPr>
            <a:r>
              <a:rPr lang="en-US" sz="2800" b="1" kern="0" dirty="0">
                <a:solidFill>
                  <a:srgbClr val="1F497D"/>
                </a:solidFill>
                <a:cs typeface="Arial" panose="020B0604020202020204" pitchFamily="34" charset="0"/>
              </a:rPr>
              <a:t>Local shape </a:t>
            </a:r>
          </a:p>
          <a:p>
            <a:pPr algn="ctr" fontAlgn="base">
              <a:spcBef>
                <a:spcPct val="0"/>
              </a:spcBef>
              <a:spcAft>
                <a:spcPct val="0"/>
              </a:spcAft>
            </a:pPr>
            <a:r>
              <a:rPr lang="en-US" sz="2800" b="1" kern="0" dirty="0">
                <a:solidFill>
                  <a:srgbClr val="1F497D"/>
                </a:solidFill>
                <a:cs typeface="Arial" panose="020B0604020202020204" pitchFamily="34" charset="0"/>
              </a:rPr>
              <a:t>descriptor</a:t>
            </a:r>
          </a:p>
        </p:txBody>
      </p:sp>
      <p:grpSp>
        <p:nvGrpSpPr>
          <p:cNvPr id="18" name="Group 17"/>
          <p:cNvGrpSpPr/>
          <p:nvPr/>
        </p:nvGrpSpPr>
        <p:grpSpPr>
          <a:xfrm>
            <a:off x="5110762" y="2533243"/>
            <a:ext cx="1971445" cy="1565990"/>
            <a:chOff x="5324128" y="2558744"/>
            <a:chExt cx="2101630" cy="1518680"/>
          </a:xfrm>
        </p:grpSpPr>
        <p:sp>
          <p:nvSpPr>
            <p:cNvPr id="19" name="Cube 18"/>
            <p:cNvSpPr/>
            <p:nvPr/>
          </p:nvSpPr>
          <p:spPr>
            <a:xfrm>
              <a:off x="5337526" y="2558744"/>
              <a:ext cx="2088232" cy="1488351"/>
            </a:xfrm>
            <a:prstGeom prst="cube">
              <a:avLst/>
            </a:prstGeom>
            <a:solidFill>
              <a:sysClr val="window" lastClr="FFFFFF">
                <a:lumMod val="85000"/>
              </a:sysClr>
            </a:solidFill>
            <a:ln w="50800" cap="flat" cmpd="sng" algn="ctr">
              <a:solidFill>
                <a:srgbClr val="1F497D"/>
              </a:solidFill>
              <a:prstDash val="solid"/>
            </a:ln>
            <a:effectLst>
              <a:outerShdw blurRad="127000" dist="38100" sx="101000" sy="101000" algn="l" rotWithShape="0">
                <a:prstClr val="black">
                  <a:alpha val="37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p:cNvSpPr txBox="1"/>
            <p:nvPr/>
          </p:nvSpPr>
          <p:spPr>
            <a:xfrm>
              <a:off x="5324128" y="2913358"/>
              <a:ext cx="1681858" cy="1164066"/>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1F497D"/>
                  </a:solidFill>
                  <a:effectLst/>
                  <a:uLnTx/>
                  <a:uFillTx/>
                  <a:cs typeface="Arial" panose="020B0604020202020204" pitchFamily="34" charset="0"/>
                </a:rPr>
                <a:t>Multi-view</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err="1">
                  <a:ln>
                    <a:noFill/>
                  </a:ln>
                  <a:solidFill>
                    <a:srgbClr val="1F497D"/>
                  </a:solidFill>
                  <a:effectLst/>
                  <a:uLnTx/>
                  <a:uFillTx/>
                  <a:cs typeface="Arial" panose="020B0604020202020204" pitchFamily="34" charset="0"/>
                </a:rPr>
                <a:t>Convnet</a:t>
              </a:r>
              <a:endParaRPr kumimoji="0" lang="en-US" sz="2400" b="1" i="0" u="none" strike="noStrike" kern="0" cap="none" spc="0" normalizeH="0" baseline="0" noProof="0" dirty="0">
                <a:ln>
                  <a:noFill/>
                </a:ln>
                <a:solidFill>
                  <a:srgbClr val="1F497D"/>
                </a:solidFill>
                <a:effectLst/>
                <a:uLnTx/>
                <a:uFillTx/>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sz="2400" b="1" kern="0" dirty="0">
                  <a:solidFill>
                    <a:srgbClr val="1F497D"/>
                  </a:solidFill>
                  <a:cs typeface="Arial" panose="020B0604020202020204" pitchFamily="34" charset="0"/>
                </a:rPr>
                <a:t>(LMVCNN)</a:t>
              </a:r>
              <a:endParaRPr kumimoji="0" lang="en-US" sz="2400" b="1" i="0" u="none" strike="noStrike" kern="0" cap="none" spc="0" normalizeH="0" baseline="0" noProof="0" dirty="0">
                <a:ln>
                  <a:noFill/>
                </a:ln>
                <a:solidFill>
                  <a:srgbClr val="1F497D"/>
                </a:solidFill>
                <a:effectLst/>
                <a:uLnTx/>
                <a:uFillTx/>
                <a:cs typeface="Arial" panose="020B0604020202020204" pitchFamily="34" charset="0"/>
              </a:endParaRPr>
            </a:p>
          </p:txBody>
        </p:sp>
      </p:grpSp>
      <p:sp>
        <p:nvSpPr>
          <p:cNvPr id="21" name="Arrow: Right 8"/>
          <p:cNvSpPr/>
          <p:nvPr/>
        </p:nvSpPr>
        <p:spPr>
          <a:xfrm>
            <a:off x="7251215" y="3439813"/>
            <a:ext cx="1324774" cy="270029"/>
          </a:xfrm>
          <a:prstGeom prst="rightArrow">
            <a:avLst/>
          </a:prstGeom>
          <a:solidFill>
            <a:srgbClr val="C0504D">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52645582"/>
      </p:ext>
    </p:extLst>
  </p:cSld>
  <p:clrMapOvr>
    <a:masterClrMapping/>
  </p:clrMapOvr>
  <mc:AlternateContent xmlns:mc="http://schemas.openxmlformats.org/markup-compatibility/2006" xmlns:p14="http://schemas.microsoft.com/office/powerpoint/2010/main">
    <mc:Choice Requires="p14">
      <p:transition p14:dur="250" advTm="1765">
        <p:fade/>
      </p:transition>
    </mc:Choice>
    <mc:Fallback xmlns="">
      <p:transition advTm="1765">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401806" y="1317289"/>
            <a:ext cx="1070708" cy="1080083"/>
          </a:xfrm>
          <a:prstGeom prst="rect">
            <a:avLst/>
          </a:prstGeom>
        </p:spPr>
      </p:pic>
      <p:pic>
        <p:nvPicPr>
          <p:cNvPr id="9" name="Picture 8"/>
          <p:cNvPicPr>
            <a:picLocks noChangeAspect="1"/>
          </p:cNvPicPr>
          <p:nvPr/>
        </p:nvPicPr>
        <p:blipFill>
          <a:blip r:embed="rId4"/>
          <a:stretch>
            <a:fillRect/>
          </a:stretch>
        </p:blipFill>
        <p:spPr>
          <a:xfrm>
            <a:off x="2401806" y="2994661"/>
            <a:ext cx="1070708" cy="1075897"/>
          </a:xfrm>
          <a:prstGeom prst="rect">
            <a:avLst/>
          </a:prstGeom>
        </p:spPr>
      </p:pic>
      <p:pic>
        <p:nvPicPr>
          <p:cNvPr id="10" name="Picture 9"/>
          <p:cNvPicPr>
            <a:picLocks noChangeAspect="1"/>
          </p:cNvPicPr>
          <p:nvPr/>
        </p:nvPicPr>
        <p:blipFill>
          <a:blip r:embed="rId5"/>
          <a:stretch>
            <a:fillRect/>
          </a:stretch>
        </p:blipFill>
        <p:spPr>
          <a:xfrm>
            <a:off x="2420804" y="4682128"/>
            <a:ext cx="1098846" cy="1099875"/>
          </a:xfrm>
          <a:prstGeom prst="rect">
            <a:avLst/>
          </a:prstGeom>
        </p:spPr>
      </p:pic>
      <p:sp>
        <p:nvSpPr>
          <p:cNvPr id="17" name="TextBox 16"/>
          <p:cNvSpPr txBox="1"/>
          <p:nvPr/>
        </p:nvSpPr>
        <p:spPr>
          <a:xfrm>
            <a:off x="2594273" y="3744517"/>
            <a:ext cx="617220" cy="923330"/>
          </a:xfrm>
          <a:prstGeom prst="rect">
            <a:avLst/>
          </a:prstGeom>
          <a:noFill/>
        </p:spPr>
        <p:txBody>
          <a:bodyPr wrap="square" rtlCol="0">
            <a:spAutoFit/>
          </a:bodyPr>
          <a:lstStyle/>
          <a:p>
            <a:r>
              <a:rPr lang="en-US" sz="5400" dirty="0">
                <a:latin typeface="+mj-lt"/>
              </a:rPr>
              <a: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22509">
            <a:off x="371260" y="2923492"/>
            <a:ext cx="1721808" cy="976721"/>
          </a:xfrm>
          <a:prstGeom prst="rect">
            <a:avLst/>
          </a:prstGeom>
        </p:spPr>
      </p:pic>
      <p:sp>
        <p:nvSpPr>
          <p:cNvPr id="12" name="Oval 11"/>
          <p:cNvSpPr/>
          <p:nvPr/>
        </p:nvSpPr>
        <p:spPr>
          <a:xfrm>
            <a:off x="995380" y="3716220"/>
            <a:ext cx="129916" cy="1299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Brace 2"/>
          <p:cNvSpPr/>
          <p:nvPr/>
        </p:nvSpPr>
        <p:spPr>
          <a:xfrm>
            <a:off x="1911055" y="1303053"/>
            <a:ext cx="470676" cy="4504464"/>
          </a:xfrm>
          <a:prstGeom prst="leftBrace">
            <a:avLst>
              <a:gd name="adj1" fmla="val 8333"/>
              <a:gd name="adj2" fmla="val 54395"/>
            </a:avLst>
          </a:prstGeom>
          <a:ln w="317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p:cNvPicPr>
            <a:picLocks noChangeAspect="1"/>
          </p:cNvPicPr>
          <p:nvPr/>
        </p:nvPicPr>
        <p:blipFill>
          <a:blip r:embed="rId7"/>
          <a:stretch>
            <a:fillRect/>
          </a:stretch>
        </p:blipFill>
        <p:spPr>
          <a:xfrm>
            <a:off x="3512737" y="1160074"/>
            <a:ext cx="2659327" cy="1278240"/>
          </a:xfrm>
          <a:prstGeom prst="rect">
            <a:avLst/>
          </a:prstGeom>
        </p:spPr>
      </p:pic>
      <p:pic>
        <p:nvPicPr>
          <p:cNvPr id="14" name="Picture 13"/>
          <p:cNvPicPr>
            <a:picLocks noChangeAspect="1"/>
          </p:cNvPicPr>
          <p:nvPr/>
        </p:nvPicPr>
        <p:blipFill>
          <a:blip r:embed="rId7"/>
          <a:stretch>
            <a:fillRect/>
          </a:stretch>
        </p:blipFill>
        <p:spPr>
          <a:xfrm>
            <a:off x="3473880" y="2879713"/>
            <a:ext cx="2659327" cy="1278240"/>
          </a:xfrm>
          <a:prstGeom prst="rect">
            <a:avLst/>
          </a:prstGeom>
        </p:spPr>
      </p:pic>
      <p:pic>
        <p:nvPicPr>
          <p:cNvPr id="15" name="Picture 14"/>
          <p:cNvPicPr>
            <a:picLocks noChangeAspect="1"/>
          </p:cNvPicPr>
          <p:nvPr/>
        </p:nvPicPr>
        <p:blipFill>
          <a:blip r:embed="rId7"/>
          <a:stretch>
            <a:fillRect/>
          </a:stretch>
        </p:blipFill>
        <p:spPr>
          <a:xfrm>
            <a:off x="3538821" y="4607967"/>
            <a:ext cx="2659327" cy="1278240"/>
          </a:xfrm>
          <a:prstGeom prst="rect">
            <a:avLst/>
          </a:prstGeom>
        </p:spPr>
      </p:pic>
      <p:pic>
        <p:nvPicPr>
          <p:cNvPr id="21" name="Picture 20"/>
          <p:cNvPicPr>
            <a:picLocks noChangeAspect="1"/>
          </p:cNvPicPr>
          <p:nvPr/>
        </p:nvPicPr>
        <p:blipFill>
          <a:blip r:embed="rId8"/>
          <a:stretch>
            <a:fillRect/>
          </a:stretch>
        </p:blipFill>
        <p:spPr>
          <a:xfrm>
            <a:off x="6384702" y="5060454"/>
            <a:ext cx="728133" cy="343221"/>
          </a:xfrm>
          <a:prstGeom prst="rect">
            <a:avLst/>
          </a:prstGeom>
        </p:spPr>
      </p:pic>
      <p:pic>
        <p:nvPicPr>
          <p:cNvPr id="22" name="Picture 21"/>
          <p:cNvPicPr>
            <a:picLocks noChangeAspect="1"/>
          </p:cNvPicPr>
          <p:nvPr/>
        </p:nvPicPr>
        <p:blipFill>
          <a:blip r:embed="rId9"/>
          <a:stretch>
            <a:fillRect/>
          </a:stretch>
        </p:blipFill>
        <p:spPr>
          <a:xfrm>
            <a:off x="7320222" y="1068466"/>
            <a:ext cx="299613" cy="1477840"/>
          </a:xfrm>
          <a:prstGeom prst="rect">
            <a:avLst/>
          </a:prstGeom>
        </p:spPr>
      </p:pic>
      <p:pic>
        <p:nvPicPr>
          <p:cNvPr id="23" name="Picture 22"/>
          <p:cNvPicPr>
            <a:picLocks noChangeAspect="1"/>
          </p:cNvPicPr>
          <p:nvPr/>
        </p:nvPicPr>
        <p:blipFill>
          <a:blip r:embed="rId9"/>
          <a:stretch>
            <a:fillRect/>
          </a:stretch>
        </p:blipFill>
        <p:spPr>
          <a:xfrm>
            <a:off x="7320222" y="2804129"/>
            <a:ext cx="299613" cy="1477840"/>
          </a:xfrm>
          <a:prstGeom prst="rect">
            <a:avLst/>
          </a:prstGeom>
        </p:spPr>
      </p:pic>
      <p:pic>
        <p:nvPicPr>
          <p:cNvPr id="24" name="Picture 23"/>
          <p:cNvPicPr>
            <a:picLocks noChangeAspect="1"/>
          </p:cNvPicPr>
          <p:nvPr/>
        </p:nvPicPr>
        <p:blipFill>
          <a:blip r:embed="rId9"/>
          <a:stretch>
            <a:fillRect/>
          </a:stretch>
        </p:blipFill>
        <p:spPr>
          <a:xfrm>
            <a:off x="7312984" y="4482527"/>
            <a:ext cx="299613" cy="1477840"/>
          </a:xfrm>
          <a:prstGeom prst="rect">
            <a:avLst/>
          </a:prstGeom>
        </p:spPr>
      </p:pic>
      <p:sp>
        <p:nvSpPr>
          <p:cNvPr id="25" name="TextBox 24"/>
          <p:cNvSpPr txBox="1"/>
          <p:nvPr/>
        </p:nvSpPr>
        <p:spPr>
          <a:xfrm>
            <a:off x="6216998" y="5851237"/>
            <a:ext cx="2660795"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View-based</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representations</a:t>
            </a:r>
          </a:p>
        </p:txBody>
      </p:sp>
      <p:sp>
        <p:nvSpPr>
          <p:cNvPr id="26" name="TextBox 25"/>
          <p:cNvSpPr txBox="1"/>
          <p:nvPr/>
        </p:nvSpPr>
        <p:spPr>
          <a:xfrm>
            <a:off x="3542957" y="5843067"/>
            <a:ext cx="3061099"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CNN branches</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(shared parameters)</a:t>
            </a:r>
          </a:p>
        </p:txBody>
      </p:sp>
      <p:pic>
        <p:nvPicPr>
          <p:cNvPr id="27" name="Picture 26"/>
          <p:cNvPicPr>
            <a:picLocks noChangeAspect="1"/>
          </p:cNvPicPr>
          <p:nvPr/>
        </p:nvPicPr>
        <p:blipFill>
          <a:blip r:embed="rId8"/>
          <a:stretch>
            <a:fillRect/>
          </a:stretch>
        </p:blipFill>
        <p:spPr>
          <a:xfrm>
            <a:off x="6384702" y="3403659"/>
            <a:ext cx="728133" cy="343221"/>
          </a:xfrm>
          <a:prstGeom prst="rect">
            <a:avLst/>
          </a:prstGeom>
        </p:spPr>
      </p:pic>
      <p:pic>
        <p:nvPicPr>
          <p:cNvPr id="28" name="Picture 27"/>
          <p:cNvPicPr>
            <a:picLocks noChangeAspect="1"/>
          </p:cNvPicPr>
          <p:nvPr/>
        </p:nvPicPr>
        <p:blipFill>
          <a:blip r:embed="rId8"/>
          <a:stretch>
            <a:fillRect/>
          </a:stretch>
        </p:blipFill>
        <p:spPr>
          <a:xfrm>
            <a:off x="6384702" y="1616879"/>
            <a:ext cx="728133" cy="343221"/>
          </a:xfrm>
          <a:prstGeom prst="rect">
            <a:avLst/>
          </a:prstGeom>
        </p:spPr>
      </p:pic>
      <p:pic>
        <p:nvPicPr>
          <p:cNvPr id="32" name="Picture 31"/>
          <p:cNvPicPr>
            <a:picLocks noChangeAspect="1"/>
          </p:cNvPicPr>
          <p:nvPr/>
        </p:nvPicPr>
        <p:blipFill>
          <a:blip r:embed="rId9"/>
          <a:stretch>
            <a:fillRect/>
          </a:stretch>
        </p:blipFill>
        <p:spPr>
          <a:xfrm>
            <a:off x="9307986" y="2072402"/>
            <a:ext cx="594135" cy="2930570"/>
          </a:xfrm>
          <a:prstGeom prst="rect">
            <a:avLst/>
          </a:prstGeom>
        </p:spPr>
      </p:pic>
      <p:sp>
        <p:nvSpPr>
          <p:cNvPr id="35" name="Rectangle 34"/>
          <p:cNvSpPr/>
          <p:nvPr/>
        </p:nvSpPr>
        <p:spPr>
          <a:xfrm>
            <a:off x="6434435" y="281423"/>
            <a:ext cx="2056709" cy="830997"/>
          </a:xfrm>
          <a:prstGeom prst="rect">
            <a:avLst/>
          </a:prstGeom>
        </p:spPr>
        <p:txBody>
          <a:bodyPr wrap="square">
            <a:spAutoFit/>
          </a:bodyPr>
          <a:lstStyle/>
          <a:p>
            <a:pPr algn="ctr"/>
            <a:r>
              <a:rPr lang="en-US" sz="2400" dirty="0">
                <a:solidFill>
                  <a:srgbClr val="002060"/>
                </a:solidFill>
                <a:latin typeface="Calibri" panose="020F0502020204030204" pitchFamily="34" charset="0"/>
                <a:ea typeface="Helvetica" panose="020B0604020202020204" pitchFamily="34" charset="0"/>
                <a:cs typeface="Helvetica" panose="020B0604020202020204" pitchFamily="34" charset="0"/>
              </a:rPr>
              <a:t>36 views </a:t>
            </a:r>
          </a:p>
          <a:p>
            <a:pPr algn="ctr"/>
            <a:r>
              <a:rPr lang="en-US" sz="2400" dirty="0">
                <a:solidFill>
                  <a:srgbClr val="002060"/>
                </a:solidFill>
                <a:latin typeface="Calibri" panose="020F0502020204030204" pitchFamily="34" charset="0"/>
                <a:ea typeface="Helvetica" panose="020B0604020202020204" pitchFamily="34" charset="0"/>
                <a:cs typeface="Helvetica" panose="020B0604020202020204" pitchFamily="34" charset="0"/>
              </a:rPr>
              <a:t>4096-D each</a:t>
            </a:r>
          </a:p>
        </p:txBody>
      </p:sp>
      <p:sp>
        <p:nvSpPr>
          <p:cNvPr id="45" name="Rectangle 44"/>
          <p:cNvSpPr/>
          <p:nvPr/>
        </p:nvSpPr>
        <p:spPr>
          <a:xfrm>
            <a:off x="8162322" y="3382539"/>
            <a:ext cx="675979" cy="321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max</a:t>
            </a:r>
            <a:endParaRPr lang="en-US" b="1" dirty="0"/>
          </a:p>
        </p:txBody>
      </p:sp>
      <p:cxnSp>
        <p:nvCxnSpPr>
          <p:cNvPr id="54" name="Straight Arrow Connector 53"/>
          <p:cNvCxnSpPr/>
          <p:nvPr/>
        </p:nvCxnSpPr>
        <p:spPr>
          <a:xfrm>
            <a:off x="8833479" y="3538787"/>
            <a:ext cx="547309" cy="4542"/>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Left Brace 29"/>
          <p:cNvSpPr/>
          <p:nvPr/>
        </p:nvSpPr>
        <p:spPr>
          <a:xfrm flipH="1">
            <a:off x="7551232" y="1112420"/>
            <a:ext cx="447976" cy="4730647"/>
          </a:xfrm>
          <a:prstGeom prst="leftBrace">
            <a:avLst>
              <a:gd name="adj1" fmla="val 42002"/>
              <a:gd name="adj2" fmla="val 50837"/>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p:cNvSpPr/>
          <p:nvPr/>
        </p:nvSpPr>
        <p:spPr>
          <a:xfrm>
            <a:off x="8529155" y="1646355"/>
            <a:ext cx="2056709" cy="461665"/>
          </a:xfrm>
          <a:prstGeom prst="rect">
            <a:avLst/>
          </a:prstGeom>
        </p:spPr>
        <p:txBody>
          <a:bodyPr wrap="square">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4096-D</a:t>
            </a:r>
          </a:p>
        </p:txBody>
      </p:sp>
      <p:sp>
        <p:nvSpPr>
          <p:cNvPr id="33" name="Title 1">
            <a:extLst>
              <a:ext uri="{FF2B5EF4-FFF2-40B4-BE49-F238E27FC236}">
                <a16:creationId xmlns:a16="http://schemas.microsoft.com/office/drawing/2014/main" id="{617DDF33-9949-46E1-A562-C25F1164B45C}"/>
              </a:ext>
            </a:extLst>
          </p:cNvPr>
          <p:cNvSpPr>
            <a:spLocks noGrp="1"/>
          </p:cNvSpPr>
          <p:nvPr>
            <p:ph type="title"/>
          </p:nvPr>
        </p:nvSpPr>
        <p:spPr>
          <a:xfrm>
            <a:off x="838200" y="65866"/>
            <a:ext cx="10515600" cy="1325563"/>
          </a:xfrm>
        </p:spPr>
        <p:txBody>
          <a:bodyPr/>
          <a:lstStyle/>
          <a:p>
            <a:r>
              <a:rPr lang="en-US" dirty="0"/>
              <a:t>Network Architecture</a:t>
            </a:r>
          </a:p>
        </p:txBody>
      </p:sp>
      <p:sp>
        <p:nvSpPr>
          <p:cNvPr id="34" name="Oval 33">
            <a:extLst>
              <a:ext uri="{FF2B5EF4-FFF2-40B4-BE49-F238E27FC236}">
                <a16:creationId xmlns:a16="http://schemas.microsoft.com/office/drawing/2014/main" id="{B1BC90A0-3AE7-4090-AFEE-C81734D248A5}"/>
              </a:ext>
            </a:extLst>
          </p:cNvPr>
          <p:cNvSpPr/>
          <p:nvPr/>
        </p:nvSpPr>
        <p:spPr>
          <a:xfrm>
            <a:off x="1035541" y="3744189"/>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034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401806" y="1317289"/>
            <a:ext cx="1070708" cy="1080083"/>
          </a:xfrm>
          <a:prstGeom prst="rect">
            <a:avLst/>
          </a:prstGeom>
        </p:spPr>
      </p:pic>
      <p:pic>
        <p:nvPicPr>
          <p:cNvPr id="9" name="Picture 8"/>
          <p:cNvPicPr>
            <a:picLocks noChangeAspect="1"/>
          </p:cNvPicPr>
          <p:nvPr/>
        </p:nvPicPr>
        <p:blipFill>
          <a:blip r:embed="rId4"/>
          <a:stretch>
            <a:fillRect/>
          </a:stretch>
        </p:blipFill>
        <p:spPr>
          <a:xfrm>
            <a:off x="2401806" y="2994661"/>
            <a:ext cx="1070708" cy="1075897"/>
          </a:xfrm>
          <a:prstGeom prst="rect">
            <a:avLst/>
          </a:prstGeom>
        </p:spPr>
      </p:pic>
      <p:pic>
        <p:nvPicPr>
          <p:cNvPr id="10" name="Picture 9"/>
          <p:cNvPicPr>
            <a:picLocks noChangeAspect="1"/>
          </p:cNvPicPr>
          <p:nvPr/>
        </p:nvPicPr>
        <p:blipFill>
          <a:blip r:embed="rId5"/>
          <a:stretch>
            <a:fillRect/>
          </a:stretch>
        </p:blipFill>
        <p:spPr>
          <a:xfrm>
            <a:off x="2420804" y="4682128"/>
            <a:ext cx="1098846" cy="1099875"/>
          </a:xfrm>
          <a:prstGeom prst="rect">
            <a:avLst/>
          </a:prstGeom>
        </p:spPr>
      </p:pic>
      <p:sp>
        <p:nvSpPr>
          <p:cNvPr id="17" name="TextBox 16"/>
          <p:cNvSpPr txBox="1"/>
          <p:nvPr/>
        </p:nvSpPr>
        <p:spPr>
          <a:xfrm>
            <a:off x="2594273" y="3744517"/>
            <a:ext cx="617220" cy="923330"/>
          </a:xfrm>
          <a:prstGeom prst="rect">
            <a:avLst/>
          </a:prstGeom>
          <a:noFill/>
        </p:spPr>
        <p:txBody>
          <a:bodyPr wrap="square" rtlCol="0">
            <a:spAutoFit/>
          </a:bodyPr>
          <a:lstStyle/>
          <a:p>
            <a:r>
              <a:rPr lang="en-US" sz="5400" dirty="0">
                <a:latin typeface="+mj-lt"/>
              </a:rPr>
              <a: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22509">
            <a:off x="371260" y="2923492"/>
            <a:ext cx="1721808" cy="976721"/>
          </a:xfrm>
          <a:prstGeom prst="rect">
            <a:avLst/>
          </a:prstGeom>
        </p:spPr>
      </p:pic>
      <p:sp>
        <p:nvSpPr>
          <p:cNvPr id="12" name="Oval 11"/>
          <p:cNvSpPr/>
          <p:nvPr/>
        </p:nvSpPr>
        <p:spPr>
          <a:xfrm>
            <a:off x="995380" y="3716220"/>
            <a:ext cx="129916" cy="1299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Brace 2"/>
          <p:cNvSpPr/>
          <p:nvPr/>
        </p:nvSpPr>
        <p:spPr>
          <a:xfrm>
            <a:off x="1911055" y="1303053"/>
            <a:ext cx="470676" cy="4504464"/>
          </a:xfrm>
          <a:prstGeom prst="leftBrace">
            <a:avLst>
              <a:gd name="adj1" fmla="val 8333"/>
              <a:gd name="adj2" fmla="val 54395"/>
            </a:avLst>
          </a:prstGeom>
          <a:ln w="317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p:cNvPicPr>
            <a:picLocks noChangeAspect="1"/>
          </p:cNvPicPr>
          <p:nvPr/>
        </p:nvPicPr>
        <p:blipFill>
          <a:blip r:embed="rId7"/>
          <a:stretch>
            <a:fillRect/>
          </a:stretch>
        </p:blipFill>
        <p:spPr>
          <a:xfrm>
            <a:off x="3512737" y="1160074"/>
            <a:ext cx="2659327" cy="1278240"/>
          </a:xfrm>
          <a:prstGeom prst="rect">
            <a:avLst/>
          </a:prstGeom>
        </p:spPr>
      </p:pic>
      <p:pic>
        <p:nvPicPr>
          <p:cNvPr id="14" name="Picture 13"/>
          <p:cNvPicPr>
            <a:picLocks noChangeAspect="1"/>
          </p:cNvPicPr>
          <p:nvPr/>
        </p:nvPicPr>
        <p:blipFill>
          <a:blip r:embed="rId7"/>
          <a:stretch>
            <a:fillRect/>
          </a:stretch>
        </p:blipFill>
        <p:spPr>
          <a:xfrm>
            <a:off x="3473880" y="2879713"/>
            <a:ext cx="2659327" cy="1278240"/>
          </a:xfrm>
          <a:prstGeom prst="rect">
            <a:avLst/>
          </a:prstGeom>
        </p:spPr>
      </p:pic>
      <p:pic>
        <p:nvPicPr>
          <p:cNvPr id="15" name="Picture 14"/>
          <p:cNvPicPr>
            <a:picLocks noChangeAspect="1"/>
          </p:cNvPicPr>
          <p:nvPr/>
        </p:nvPicPr>
        <p:blipFill>
          <a:blip r:embed="rId7"/>
          <a:stretch>
            <a:fillRect/>
          </a:stretch>
        </p:blipFill>
        <p:spPr>
          <a:xfrm>
            <a:off x="3538821" y="4607967"/>
            <a:ext cx="2659327" cy="1278240"/>
          </a:xfrm>
          <a:prstGeom prst="rect">
            <a:avLst/>
          </a:prstGeom>
        </p:spPr>
      </p:pic>
      <p:pic>
        <p:nvPicPr>
          <p:cNvPr id="21" name="Picture 20"/>
          <p:cNvPicPr>
            <a:picLocks noChangeAspect="1"/>
          </p:cNvPicPr>
          <p:nvPr/>
        </p:nvPicPr>
        <p:blipFill>
          <a:blip r:embed="rId8"/>
          <a:stretch>
            <a:fillRect/>
          </a:stretch>
        </p:blipFill>
        <p:spPr>
          <a:xfrm>
            <a:off x="6384702" y="5060454"/>
            <a:ext cx="728133" cy="343221"/>
          </a:xfrm>
          <a:prstGeom prst="rect">
            <a:avLst/>
          </a:prstGeom>
        </p:spPr>
      </p:pic>
      <p:pic>
        <p:nvPicPr>
          <p:cNvPr id="22" name="Picture 21"/>
          <p:cNvPicPr>
            <a:picLocks noChangeAspect="1"/>
          </p:cNvPicPr>
          <p:nvPr/>
        </p:nvPicPr>
        <p:blipFill>
          <a:blip r:embed="rId9"/>
          <a:stretch>
            <a:fillRect/>
          </a:stretch>
        </p:blipFill>
        <p:spPr>
          <a:xfrm>
            <a:off x="7320222" y="1068466"/>
            <a:ext cx="299613" cy="1477840"/>
          </a:xfrm>
          <a:prstGeom prst="rect">
            <a:avLst/>
          </a:prstGeom>
        </p:spPr>
      </p:pic>
      <p:pic>
        <p:nvPicPr>
          <p:cNvPr id="23" name="Picture 22"/>
          <p:cNvPicPr>
            <a:picLocks noChangeAspect="1"/>
          </p:cNvPicPr>
          <p:nvPr/>
        </p:nvPicPr>
        <p:blipFill>
          <a:blip r:embed="rId9"/>
          <a:stretch>
            <a:fillRect/>
          </a:stretch>
        </p:blipFill>
        <p:spPr>
          <a:xfrm>
            <a:off x="7320222" y="2804129"/>
            <a:ext cx="299613" cy="1477840"/>
          </a:xfrm>
          <a:prstGeom prst="rect">
            <a:avLst/>
          </a:prstGeom>
        </p:spPr>
      </p:pic>
      <p:pic>
        <p:nvPicPr>
          <p:cNvPr id="24" name="Picture 23"/>
          <p:cNvPicPr>
            <a:picLocks noChangeAspect="1"/>
          </p:cNvPicPr>
          <p:nvPr/>
        </p:nvPicPr>
        <p:blipFill>
          <a:blip r:embed="rId9"/>
          <a:stretch>
            <a:fillRect/>
          </a:stretch>
        </p:blipFill>
        <p:spPr>
          <a:xfrm>
            <a:off x="7312984" y="4482527"/>
            <a:ext cx="299613" cy="1477840"/>
          </a:xfrm>
          <a:prstGeom prst="rect">
            <a:avLst/>
          </a:prstGeom>
        </p:spPr>
      </p:pic>
      <p:sp>
        <p:nvSpPr>
          <p:cNvPr id="25" name="TextBox 24"/>
          <p:cNvSpPr txBox="1"/>
          <p:nvPr/>
        </p:nvSpPr>
        <p:spPr>
          <a:xfrm>
            <a:off x="6216998" y="5851237"/>
            <a:ext cx="2660795"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View-based</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representations</a:t>
            </a:r>
          </a:p>
        </p:txBody>
      </p:sp>
      <p:sp>
        <p:nvSpPr>
          <p:cNvPr id="26" name="TextBox 25"/>
          <p:cNvSpPr txBox="1"/>
          <p:nvPr/>
        </p:nvSpPr>
        <p:spPr>
          <a:xfrm>
            <a:off x="3542957" y="5843067"/>
            <a:ext cx="3061099"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CNN branches</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(shared parameters)</a:t>
            </a:r>
          </a:p>
        </p:txBody>
      </p:sp>
      <p:pic>
        <p:nvPicPr>
          <p:cNvPr id="27" name="Picture 26"/>
          <p:cNvPicPr>
            <a:picLocks noChangeAspect="1"/>
          </p:cNvPicPr>
          <p:nvPr/>
        </p:nvPicPr>
        <p:blipFill>
          <a:blip r:embed="rId8"/>
          <a:stretch>
            <a:fillRect/>
          </a:stretch>
        </p:blipFill>
        <p:spPr>
          <a:xfrm>
            <a:off x="6384702" y="3403659"/>
            <a:ext cx="728133" cy="343221"/>
          </a:xfrm>
          <a:prstGeom prst="rect">
            <a:avLst/>
          </a:prstGeom>
        </p:spPr>
      </p:pic>
      <p:pic>
        <p:nvPicPr>
          <p:cNvPr id="28" name="Picture 27"/>
          <p:cNvPicPr>
            <a:picLocks noChangeAspect="1"/>
          </p:cNvPicPr>
          <p:nvPr/>
        </p:nvPicPr>
        <p:blipFill>
          <a:blip r:embed="rId8"/>
          <a:stretch>
            <a:fillRect/>
          </a:stretch>
        </p:blipFill>
        <p:spPr>
          <a:xfrm>
            <a:off x="6384702" y="1616879"/>
            <a:ext cx="728133" cy="343221"/>
          </a:xfrm>
          <a:prstGeom prst="rect">
            <a:avLst/>
          </a:prstGeom>
        </p:spPr>
      </p:pic>
      <p:pic>
        <p:nvPicPr>
          <p:cNvPr id="32" name="Picture 31"/>
          <p:cNvPicPr>
            <a:picLocks noChangeAspect="1"/>
          </p:cNvPicPr>
          <p:nvPr/>
        </p:nvPicPr>
        <p:blipFill>
          <a:blip r:embed="rId9"/>
          <a:stretch>
            <a:fillRect/>
          </a:stretch>
        </p:blipFill>
        <p:spPr>
          <a:xfrm>
            <a:off x="9307986" y="2072402"/>
            <a:ext cx="594135" cy="2930570"/>
          </a:xfrm>
          <a:prstGeom prst="rect">
            <a:avLst/>
          </a:prstGeom>
        </p:spPr>
      </p:pic>
      <p:sp>
        <p:nvSpPr>
          <p:cNvPr id="35" name="Rectangle 34"/>
          <p:cNvSpPr/>
          <p:nvPr/>
        </p:nvSpPr>
        <p:spPr>
          <a:xfrm>
            <a:off x="6434435" y="281423"/>
            <a:ext cx="2056709" cy="830997"/>
          </a:xfrm>
          <a:prstGeom prst="rect">
            <a:avLst/>
          </a:prstGeom>
        </p:spPr>
        <p:txBody>
          <a:bodyPr wrap="square">
            <a:spAutoFit/>
          </a:bodyPr>
          <a:lstStyle/>
          <a:p>
            <a:pPr algn="ctr"/>
            <a:r>
              <a:rPr lang="en-US" sz="2400" dirty="0">
                <a:solidFill>
                  <a:srgbClr val="002060"/>
                </a:solidFill>
                <a:latin typeface="Calibri" panose="020F0502020204030204" pitchFamily="34" charset="0"/>
                <a:ea typeface="Helvetica" panose="020B0604020202020204" pitchFamily="34" charset="0"/>
                <a:cs typeface="Helvetica" panose="020B0604020202020204" pitchFamily="34" charset="0"/>
              </a:rPr>
              <a:t>36 views </a:t>
            </a:r>
          </a:p>
          <a:p>
            <a:pPr algn="ctr"/>
            <a:r>
              <a:rPr lang="en-US" sz="2400" dirty="0">
                <a:solidFill>
                  <a:srgbClr val="002060"/>
                </a:solidFill>
                <a:latin typeface="Calibri" panose="020F0502020204030204" pitchFamily="34" charset="0"/>
                <a:ea typeface="Helvetica" panose="020B0604020202020204" pitchFamily="34" charset="0"/>
                <a:cs typeface="Helvetica" panose="020B0604020202020204" pitchFamily="34" charset="0"/>
              </a:rPr>
              <a:t>4096-D each</a:t>
            </a:r>
          </a:p>
        </p:txBody>
      </p:sp>
      <p:sp>
        <p:nvSpPr>
          <p:cNvPr id="45" name="Rectangle 44"/>
          <p:cNvSpPr/>
          <p:nvPr/>
        </p:nvSpPr>
        <p:spPr>
          <a:xfrm>
            <a:off x="8162322" y="3382539"/>
            <a:ext cx="675979" cy="321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max</a:t>
            </a:r>
            <a:endParaRPr lang="en-US" b="1" dirty="0"/>
          </a:p>
        </p:txBody>
      </p:sp>
      <p:cxnSp>
        <p:nvCxnSpPr>
          <p:cNvPr id="54" name="Straight Arrow Connector 53"/>
          <p:cNvCxnSpPr/>
          <p:nvPr/>
        </p:nvCxnSpPr>
        <p:spPr>
          <a:xfrm>
            <a:off x="8833479" y="3538787"/>
            <a:ext cx="547309" cy="4542"/>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Left Brace 29"/>
          <p:cNvSpPr/>
          <p:nvPr/>
        </p:nvSpPr>
        <p:spPr>
          <a:xfrm flipH="1">
            <a:off x="7551232" y="1112420"/>
            <a:ext cx="447976" cy="4730647"/>
          </a:xfrm>
          <a:prstGeom prst="leftBrace">
            <a:avLst>
              <a:gd name="adj1" fmla="val 42002"/>
              <a:gd name="adj2" fmla="val 50837"/>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p:cNvSpPr/>
          <p:nvPr/>
        </p:nvSpPr>
        <p:spPr>
          <a:xfrm>
            <a:off x="8529155" y="1646355"/>
            <a:ext cx="2056709" cy="461665"/>
          </a:xfrm>
          <a:prstGeom prst="rect">
            <a:avLst/>
          </a:prstGeom>
        </p:spPr>
        <p:txBody>
          <a:bodyPr wrap="square">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4096-D</a:t>
            </a:r>
          </a:p>
        </p:txBody>
      </p:sp>
      <p:sp>
        <p:nvSpPr>
          <p:cNvPr id="29" name="TextBox 28"/>
          <p:cNvSpPr txBox="1"/>
          <p:nvPr/>
        </p:nvSpPr>
        <p:spPr>
          <a:xfrm>
            <a:off x="8219446" y="4858614"/>
            <a:ext cx="2660795"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Point</a:t>
            </a:r>
          </a:p>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descriptor</a:t>
            </a:r>
          </a:p>
        </p:txBody>
      </p:sp>
      <p:pic>
        <p:nvPicPr>
          <p:cNvPr id="34" name="Picture 33"/>
          <p:cNvPicPr>
            <a:picLocks noChangeAspect="1"/>
          </p:cNvPicPr>
          <p:nvPr/>
        </p:nvPicPr>
        <p:blipFill>
          <a:blip r:embed="rId9"/>
          <a:stretch>
            <a:fillRect/>
          </a:stretch>
        </p:blipFill>
        <p:spPr>
          <a:xfrm>
            <a:off x="10968155" y="2603126"/>
            <a:ext cx="414479" cy="2044420"/>
          </a:xfrm>
          <a:prstGeom prst="rect">
            <a:avLst/>
          </a:prstGeom>
        </p:spPr>
      </p:pic>
      <p:sp>
        <p:nvSpPr>
          <p:cNvPr id="36" name="Rectangle 35"/>
          <p:cNvSpPr/>
          <p:nvPr/>
        </p:nvSpPr>
        <p:spPr>
          <a:xfrm>
            <a:off x="10175820" y="2197707"/>
            <a:ext cx="2056709" cy="461665"/>
          </a:xfrm>
          <a:prstGeom prst="rect">
            <a:avLst/>
          </a:prstGeom>
        </p:spPr>
        <p:txBody>
          <a:bodyPr wrap="square">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128 dim.</a:t>
            </a:r>
          </a:p>
        </p:txBody>
      </p:sp>
      <p:sp>
        <p:nvSpPr>
          <p:cNvPr id="37" name="TextBox 36"/>
          <p:cNvSpPr txBox="1"/>
          <p:nvPr/>
        </p:nvSpPr>
        <p:spPr>
          <a:xfrm>
            <a:off x="9844996" y="4641929"/>
            <a:ext cx="2660795"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Final</a:t>
            </a:r>
          </a:p>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descriptor</a:t>
            </a:r>
          </a:p>
        </p:txBody>
      </p:sp>
      <p:cxnSp>
        <p:nvCxnSpPr>
          <p:cNvPr id="38" name="Straight Arrow Connector 37"/>
          <p:cNvCxnSpPr/>
          <p:nvPr/>
        </p:nvCxnSpPr>
        <p:spPr>
          <a:xfrm>
            <a:off x="9899468" y="3541058"/>
            <a:ext cx="980773"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810050" y="3599806"/>
            <a:ext cx="1367278" cy="707886"/>
          </a:xfrm>
          <a:prstGeom prst="rect">
            <a:avLst/>
          </a:prstGeom>
          <a:noFill/>
        </p:spPr>
        <p:txBody>
          <a:bodyPr wrap="square" rtlCol="0">
            <a:spAutoFit/>
          </a:bodyPr>
          <a:lstStyle/>
          <a:p>
            <a:r>
              <a:rPr lang="en-US" sz="2000" b="1" dirty="0" err="1">
                <a:solidFill>
                  <a:schemeClr val="accent2"/>
                </a:solidFill>
              </a:rPr>
              <a:t>Dimens</a:t>
            </a:r>
            <a:r>
              <a:rPr lang="en-US" sz="2000" b="1" dirty="0">
                <a:solidFill>
                  <a:schemeClr val="accent2"/>
                </a:solidFill>
              </a:rPr>
              <a:t>.</a:t>
            </a:r>
          </a:p>
          <a:p>
            <a:r>
              <a:rPr lang="en-US" sz="2000" b="1" dirty="0">
                <a:solidFill>
                  <a:schemeClr val="accent2"/>
                </a:solidFill>
              </a:rPr>
              <a:t>reduction</a:t>
            </a:r>
          </a:p>
        </p:txBody>
      </p:sp>
      <p:sp>
        <p:nvSpPr>
          <p:cNvPr id="39" name="Title 1">
            <a:extLst>
              <a:ext uri="{FF2B5EF4-FFF2-40B4-BE49-F238E27FC236}">
                <a16:creationId xmlns:a16="http://schemas.microsoft.com/office/drawing/2014/main" id="{E98938EF-6736-458C-8B49-1B044AC412A1}"/>
              </a:ext>
            </a:extLst>
          </p:cNvPr>
          <p:cNvSpPr>
            <a:spLocks noGrp="1"/>
          </p:cNvSpPr>
          <p:nvPr>
            <p:ph type="title"/>
          </p:nvPr>
        </p:nvSpPr>
        <p:spPr>
          <a:xfrm>
            <a:off x="838200" y="65866"/>
            <a:ext cx="10515600" cy="1325563"/>
          </a:xfrm>
        </p:spPr>
        <p:txBody>
          <a:bodyPr/>
          <a:lstStyle/>
          <a:p>
            <a:r>
              <a:rPr lang="en-US" dirty="0"/>
              <a:t>Network Architecture</a:t>
            </a:r>
          </a:p>
        </p:txBody>
      </p:sp>
      <p:sp>
        <p:nvSpPr>
          <p:cNvPr id="40" name="Oval 39">
            <a:extLst>
              <a:ext uri="{FF2B5EF4-FFF2-40B4-BE49-F238E27FC236}">
                <a16:creationId xmlns:a16="http://schemas.microsoft.com/office/drawing/2014/main" id="{DAB9EBF2-55D9-48AB-BEE4-E76E1733A41E}"/>
              </a:ext>
            </a:extLst>
          </p:cNvPr>
          <p:cNvSpPr/>
          <p:nvPr/>
        </p:nvSpPr>
        <p:spPr>
          <a:xfrm>
            <a:off x="1035541" y="3744189"/>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421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401806" y="1317289"/>
            <a:ext cx="1070708" cy="1080083"/>
          </a:xfrm>
          <a:prstGeom prst="rect">
            <a:avLst/>
          </a:prstGeom>
        </p:spPr>
      </p:pic>
      <p:pic>
        <p:nvPicPr>
          <p:cNvPr id="9" name="Picture 8"/>
          <p:cNvPicPr>
            <a:picLocks noChangeAspect="1"/>
          </p:cNvPicPr>
          <p:nvPr/>
        </p:nvPicPr>
        <p:blipFill>
          <a:blip r:embed="rId4"/>
          <a:stretch>
            <a:fillRect/>
          </a:stretch>
        </p:blipFill>
        <p:spPr>
          <a:xfrm>
            <a:off x="2401806" y="2994661"/>
            <a:ext cx="1070708" cy="1075897"/>
          </a:xfrm>
          <a:prstGeom prst="rect">
            <a:avLst/>
          </a:prstGeom>
        </p:spPr>
      </p:pic>
      <p:pic>
        <p:nvPicPr>
          <p:cNvPr id="10" name="Picture 9"/>
          <p:cNvPicPr>
            <a:picLocks noChangeAspect="1"/>
          </p:cNvPicPr>
          <p:nvPr/>
        </p:nvPicPr>
        <p:blipFill>
          <a:blip r:embed="rId5"/>
          <a:stretch>
            <a:fillRect/>
          </a:stretch>
        </p:blipFill>
        <p:spPr>
          <a:xfrm>
            <a:off x="2420804" y="4682128"/>
            <a:ext cx="1098846" cy="1099875"/>
          </a:xfrm>
          <a:prstGeom prst="rect">
            <a:avLst/>
          </a:prstGeom>
        </p:spPr>
      </p:pic>
      <p:sp>
        <p:nvSpPr>
          <p:cNvPr id="17" name="TextBox 16"/>
          <p:cNvSpPr txBox="1"/>
          <p:nvPr/>
        </p:nvSpPr>
        <p:spPr>
          <a:xfrm>
            <a:off x="2594273" y="3744517"/>
            <a:ext cx="617220" cy="923330"/>
          </a:xfrm>
          <a:prstGeom prst="rect">
            <a:avLst/>
          </a:prstGeom>
          <a:noFill/>
        </p:spPr>
        <p:txBody>
          <a:bodyPr wrap="square" rtlCol="0">
            <a:spAutoFit/>
          </a:bodyPr>
          <a:lstStyle/>
          <a:p>
            <a:r>
              <a:rPr lang="en-US" sz="5400" dirty="0">
                <a:latin typeface="+mj-lt"/>
              </a:rPr>
              <a: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22509">
            <a:off x="371260" y="2923492"/>
            <a:ext cx="1721808" cy="976721"/>
          </a:xfrm>
          <a:prstGeom prst="rect">
            <a:avLst/>
          </a:prstGeom>
        </p:spPr>
      </p:pic>
      <p:sp>
        <p:nvSpPr>
          <p:cNvPr id="12" name="Oval 11"/>
          <p:cNvSpPr/>
          <p:nvPr/>
        </p:nvSpPr>
        <p:spPr>
          <a:xfrm>
            <a:off x="995380" y="3716220"/>
            <a:ext cx="129916" cy="1299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Brace 2"/>
          <p:cNvSpPr/>
          <p:nvPr/>
        </p:nvSpPr>
        <p:spPr>
          <a:xfrm>
            <a:off x="1911055" y="1303053"/>
            <a:ext cx="470676" cy="4504464"/>
          </a:xfrm>
          <a:prstGeom prst="leftBrace">
            <a:avLst>
              <a:gd name="adj1" fmla="val 8333"/>
              <a:gd name="adj2" fmla="val 54395"/>
            </a:avLst>
          </a:prstGeom>
          <a:ln w="317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p:cNvPicPr>
            <a:picLocks noChangeAspect="1"/>
          </p:cNvPicPr>
          <p:nvPr/>
        </p:nvPicPr>
        <p:blipFill>
          <a:blip r:embed="rId7"/>
          <a:stretch>
            <a:fillRect/>
          </a:stretch>
        </p:blipFill>
        <p:spPr>
          <a:xfrm>
            <a:off x="3512737" y="1160074"/>
            <a:ext cx="2659327" cy="1278240"/>
          </a:xfrm>
          <a:prstGeom prst="rect">
            <a:avLst/>
          </a:prstGeom>
        </p:spPr>
      </p:pic>
      <p:pic>
        <p:nvPicPr>
          <p:cNvPr id="14" name="Picture 13"/>
          <p:cNvPicPr>
            <a:picLocks noChangeAspect="1"/>
          </p:cNvPicPr>
          <p:nvPr/>
        </p:nvPicPr>
        <p:blipFill>
          <a:blip r:embed="rId7"/>
          <a:stretch>
            <a:fillRect/>
          </a:stretch>
        </p:blipFill>
        <p:spPr>
          <a:xfrm>
            <a:off x="3473880" y="2879713"/>
            <a:ext cx="2659327" cy="1278240"/>
          </a:xfrm>
          <a:prstGeom prst="rect">
            <a:avLst/>
          </a:prstGeom>
        </p:spPr>
      </p:pic>
      <p:pic>
        <p:nvPicPr>
          <p:cNvPr id="15" name="Picture 14"/>
          <p:cNvPicPr>
            <a:picLocks noChangeAspect="1"/>
          </p:cNvPicPr>
          <p:nvPr/>
        </p:nvPicPr>
        <p:blipFill>
          <a:blip r:embed="rId7"/>
          <a:stretch>
            <a:fillRect/>
          </a:stretch>
        </p:blipFill>
        <p:spPr>
          <a:xfrm>
            <a:off x="3538821" y="4607967"/>
            <a:ext cx="2659327" cy="1278240"/>
          </a:xfrm>
          <a:prstGeom prst="rect">
            <a:avLst/>
          </a:prstGeom>
        </p:spPr>
      </p:pic>
      <p:pic>
        <p:nvPicPr>
          <p:cNvPr id="21" name="Picture 20"/>
          <p:cNvPicPr>
            <a:picLocks noChangeAspect="1"/>
          </p:cNvPicPr>
          <p:nvPr/>
        </p:nvPicPr>
        <p:blipFill>
          <a:blip r:embed="rId8"/>
          <a:stretch>
            <a:fillRect/>
          </a:stretch>
        </p:blipFill>
        <p:spPr>
          <a:xfrm>
            <a:off x="6384702" y="5060454"/>
            <a:ext cx="728133" cy="343221"/>
          </a:xfrm>
          <a:prstGeom prst="rect">
            <a:avLst/>
          </a:prstGeom>
        </p:spPr>
      </p:pic>
      <p:pic>
        <p:nvPicPr>
          <p:cNvPr id="22" name="Picture 21"/>
          <p:cNvPicPr>
            <a:picLocks noChangeAspect="1"/>
          </p:cNvPicPr>
          <p:nvPr/>
        </p:nvPicPr>
        <p:blipFill>
          <a:blip r:embed="rId9"/>
          <a:stretch>
            <a:fillRect/>
          </a:stretch>
        </p:blipFill>
        <p:spPr>
          <a:xfrm>
            <a:off x="7320222" y="1068466"/>
            <a:ext cx="299613" cy="1477840"/>
          </a:xfrm>
          <a:prstGeom prst="rect">
            <a:avLst/>
          </a:prstGeom>
        </p:spPr>
      </p:pic>
      <p:pic>
        <p:nvPicPr>
          <p:cNvPr id="23" name="Picture 22"/>
          <p:cNvPicPr>
            <a:picLocks noChangeAspect="1"/>
          </p:cNvPicPr>
          <p:nvPr/>
        </p:nvPicPr>
        <p:blipFill>
          <a:blip r:embed="rId9"/>
          <a:stretch>
            <a:fillRect/>
          </a:stretch>
        </p:blipFill>
        <p:spPr>
          <a:xfrm>
            <a:off x="7320222" y="2804129"/>
            <a:ext cx="299613" cy="1477840"/>
          </a:xfrm>
          <a:prstGeom prst="rect">
            <a:avLst/>
          </a:prstGeom>
        </p:spPr>
      </p:pic>
      <p:pic>
        <p:nvPicPr>
          <p:cNvPr id="24" name="Picture 23"/>
          <p:cNvPicPr>
            <a:picLocks noChangeAspect="1"/>
          </p:cNvPicPr>
          <p:nvPr/>
        </p:nvPicPr>
        <p:blipFill>
          <a:blip r:embed="rId9"/>
          <a:stretch>
            <a:fillRect/>
          </a:stretch>
        </p:blipFill>
        <p:spPr>
          <a:xfrm>
            <a:off x="7312984" y="4482527"/>
            <a:ext cx="299613" cy="1477840"/>
          </a:xfrm>
          <a:prstGeom prst="rect">
            <a:avLst/>
          </a:prstGeom>
        </p:spPr>
      </p:pic>
      <p:sp>
        <p:nvSpPr>
          <p:cNvPr id="25" name="TextBox 24"/>
          <p:cNvSpPr txBox="1"/>
          <p:nvPr/>
        </p:nvSpPr>
        <p:spPr>
          <a:xfrm>
            <a:off x="6216998" y="5851237"/>
            <a:ext cx="2660795"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View-based</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representations</a:t>
            </a:r>
          </a:p>
        </p:txBody>
      </p:sp>
      <p:sp>
        <p:nvSpPr>
          <p:cNvPr id="26" name="TextBox 25"/>
          <p:cNvSpPr txBox="1"/>
          <p:nvPr/>
        </p:nvSpPr>
        <p:spPr>
          <a:xfrm>
            <a:off x="3542957" y="5843067"/>
            <a:ext cx="3061099"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CNN branches</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(shared parameters)</a:t>
            </a:r>
          </a:p>
        </p:txBody>
      </p:sp>
      <p:pic>
        <p:nvPicPr>
          <p:cNvPr id="27" name="Picture 26"/>
          <p:cNvPicPr>
            <a:picLocks noChangeAspect="1"/>
          </p:cNvPicPr>
          <p:nvPr/>
        </p:nvPicPr>
        <p:blipFill>
          <a:blip r:embed="rId8"/>
          <a:stretch>
            <a:fillRect/>
          </a:stretch>
        </p:blipFill>
        <p:spPr>
          <a:xfrm>
            <a:off x="6384702" y="3403659"/>
            <a:ext cx="728133" cy="343221"/>
          </a:xfrm>
          <a:prstGeom prst="rect">
            <a:avLst/>
          </a:prstGeom>
        </p:spPr>
      </p:pic>
      <p:pic>
        <p:nvPicPr>
          <p:cNvPr id="28" name="Picture 27"/>
          <p:cNvPicPr>
            <a:picLocks noChangeAspect="1"/>
          </p:cNvPicPr>
          <p:nvPr/>
        </p:nvPicPr>
        <p:blipFill>
          <a:blip r:embed="rId8"/>
          <a:stretch>
            <a:fillRect/>
          </a:stretch>
        </p:blipFill>
        <p:spPr>
          <a:xfrm>
            <a:off x="6384702" y="1616879"/>
            <a:ext cx="728133" cy="343221"/>
          </a:xfrm>
          <a:prstGeom prst="rect">
            <a:avLst/>
          </a:prstGeom>
        </p:spPr>
      </p:pic>
      <p:pic>
        <p:nvPicPr>
          <p:cNvPr id="32" name="Picture 31"/>
          <p:cNvPicPr>
            <a:picLocks noChangeAspect="1"/>
          </p:cNvPicPr>
          <p:nvPr/>
        </p:nvPicPr>
        <p:blipFill>
          <a:blip r:embed="rId9"/>
          <a:stretch>
            <a:fillRect/>
          </a:stretch>
        </p:blipFill>
        <p:spPr>
          <a:xfrm>
            <a:off x="9307986" y="2072402"/>
            <a:ext cx="594135" cy="2930570"/>
          </a:xfrm>
          <a:prstGeom prst="rect">
            <a:avLst/>
          </a:prstGeom>
        </p:spPr>
      </p:pic>
      <p:sp>
        <p:nvSpPr>
          <p:cNvPr id="35" name="Rectangle 34"/>
          <p:cNvSpPr/>
          <p:nvPr/>
        </p:nvSpPr>
        <p:spPr>
          <a:xfrm>
            <a:off x="6434435" y="281423"/>
            <a:ext cx="2056709" cy="830997"/>
          </a:xfrm>
          <a:prstGeom prst="rect">
            <a:avLst/>
          </a:prstGeom>
        </p:spPr>
        <p:txBody>
          <a:bodyPr wrap="square">
            <a:spAutoFit/>
          </a:bodyPr>
          <a:lstStyle/>
          <a:p>
            <a:pPr algn="ctr"/>
            <a:r>
              <a:rPr lang="en-US" sz="2400" dirty="0">
                <a:solidFill>
                  <a:srgbClr val="002060"/>
                </a:solidFill>
                <a:latin typeface="Calibri" panose="020F0502020204030204" pitchFamily="34" charset="0"/>
                <a:ea typeface="Helvetica" panose="020B0604020202020204" pitchFamily="34" charset="0"/>
                <a:cs typeface="Helvetica" panose="020B0604020202020204" pitchFamily="34" charset="0"/>
              </a:rPr>
              <a:t>36 views </a:t>
            </a:r>
          </a:p>
          <a:p>
            <a:pPr algn="ctr"/>
            <a:r>
              <a:rPr lang="en-US" sz="2400" dirty="0">
                <a:solidFill>
                  <a:srgbClr val="002060"/>
                </a:solidFill>
                <a:latin typeface="Calibri" panose="020F0502020204030204" pitchFamily="34" charset="0"/>
                <a:ea typeface="Helvetica" panose="020B0604020202020204" pitchFamily="34" charset="0"/>
                <a:cs typeface="Helvetica" panose="020B0604020202020204" pitchFamily="34" charset="0"/>
              </a:rPr>
              <a:t>4096-D each</a:t>
            </a:r>
          </a:p>
        </p:txBody>
      </p:sp>
      <p:sp>
        <p:nvSpPr>
          <p:cNvPr id="45" name="Rectangle 44"/>
          <p:cNvSpPr/>
          <p:nvPr/>
        </p:nvSpPr>
        <p:spPr>
          <a:xfrm>
            <a:off x="8162322" y="3382539"/>
            <a:ext cx="675979" cy="321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max</a:t>
            </a:r>
            <a:endParaRPr lang="en-US" b="1" dirty="0"/>
          </a:p>
        </p:txBody>
      </p:sp>
      <p:cxnSp>
        <p:nvCxnSpPr>
          <p:cNvPr id="54" name="Straight Arrow Connector 53"/>
          <p:cNvCxnSpPr/>
          <p:nvPr/>
        </p:nvCxnSpPr>
        <p:spPr>
          <a:xfrm>
            <a:off x="8833479" y="3538787"/>
            <a:ext cx="547309" cy="4542"/>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Left Brace 29"/>
          <p:cNvSpPr/>
          <p:nvPr/>
        </p:nvSpPr>
        <p:spPr>
          <a:xfrm flipH="1">
            <a:off x="7551232" y="1112420"/>
            <a:ext cx="447976" cy="4730647"/>
          </a:xfrm>
          <a:prstGeom prst="leftBrace">
            <a:avLst>
              <a:gd name="adj1" fmla="val 42002"/>
              <a:gd name="adj2" fmla="val 50837"/>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p:cNvSpPr/>
          <p:nvPr/>
        </p:nvSpPr>
        <p:spPr>
          <a:xfrm>
            <a:off x="8529155" y="1646355"/>
            <a:ext cx="2056709" cy="461665"/>
          </a:xfrm>
          <a:prstGeom prst="rect">
            <a:avLst/>
          </a:prstGeom>
        </p:spPr>
        <p:txBody>
          <a:bodyPr wrap="square">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4096-D</a:t>
            </a:r>
          </a:p>
        </p:txBody>
      </p:sp>
      <p:sp>
        <p:nvSpPr>
          <p:cNvPr id="29" name="TextBox 28"/>
          <p:cNvSpPr txBox="1"/>
          <p:nvPr/>
        </p:nvSpPr>
        <p:spPr>
          <a:xfrm>
            <a:off x="8219446" y="4858614"/>
            <a:ext cx="2660795"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Point</a:t>
            </a:r>
          </a:p>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descriptor</a:t>
            </a:r>
          </a:p>
        </p:txBody>
      </p:sp>
      <p:pic>
        <p:nvPicPr>
          <p:cNvPr id="34" name="Picture 33"/>
          <p:cNvPicPr>
            <a:picLocks noChangeAspect="1"/>
          </p:cNvPicPr>
          <p:nvPr/>
        </p:nvPicPr>
        <p:blipFill>
          <a:blip r:embed="rId9"/>
          <a:stretch>
            <a:fillRect/>
          </a:stretch>
        </p:blipFill>
        <p:spPr>
          <a:xfrm>
            <a:off x="10968155" y="2603126"/>
            <a:ext cx="414479" cy="2044420"/>
          </a:xfrm>
          <a:prstGeom prst="rect">
            <a:avLst/>
          </a:prstGeom>
        </p:spPr>
      </p:pic>
      <p:sp>
        <p:nvSpPr>
          <p:cNvPr id="36" name="Rectangle 35"/>
          <p:cNvSpPr/>
          <p:nvPr/>
        </p:nvSpPr>
        <p:spPr>
          <a:xfrm>
            <a:off x="10175820" y="2197707"/>
            <a:ext cx="2056709" cy="461665"/>
          </a:xfrm>
          <a:prstGeom prst="rect">
            <a:avLst/>
          </a:prstGeom>
        </p:spPr>
        <p:txBody>
          <a:bodyPr wrap="square">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128 dim.</a:t>
            </a:r>
          </a:p>
        </p:txBody>
      </p:sp>
      <p:sp>
        <p:nvSpPr>
          <p:cNvPr id="37" name="TextBox 36"/>
          <p:cNvSpPr txBox="1"/>
          <p:nvPr/>
        </p:nvSpPr>
        <p:spPr>
          <a:xfrm>
            <a:off x="9844996" y="4641929"/>
            <a:ext cx="2660795"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Final</a:t>
            </a:r>
          </a:p>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descriptor</a:t>
            </a:r>
          </a:p>
        </p:txBody>
      </p:sp>
      <p:cxnSp>
        <p:nvCxnSpPr>
          <p:cNvPr id="38" name="Straight Arrow Connector 37"/>
          <p:cNvCxnSpPr/>
          <p:nvPr/>
        </p:nvCxnSpPr>
        <p:spPr>
          <a:xfrm>
            <a:off x="9899468" y="3541058"/>
            <a:ext cx="980773"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810050" y="3599806"/>
            <a:ext cx="1367278" cy="707886"/>
          </a:xfrm>
          <a:prstGeom prst="rect">
            <a:avLst/>
          </a:prstGeom>
          <a:noFill/>
        </p:spPr>
        <p:txBody>
          <a:bodyPr wrap="square" rtlCol="0">
            <a:spAutoFit/>
          </a:bodyPr>
          <a:lstStyle/>
          <a:p>
            <a:r>
              <a:rPr lang="en-US" sz="2000" b="1" dirty="0" err="1">
                <a:solidFill>
                  <a:schemeClr val="accent2"/>
                </a:solidFill>
              </a:rPr>
              <a:t>Dimens</a:t>
            </a:r>
            <a:r>
              <a:rPr lang="en-US" sz="2000" b="1" dirty="0">
                <a:solidFill>
                  <a:schemeClr val="accent2"/>
                </a:solidFill>
              </a:rPr>
              <a:t>.</a:t>
            </a:r>
          </a:p>
          <a:p>
            <a:r>
              <a:rPr lang="en-US" sz="2000" b="1" dirty="0">
                <a:solidFill>
                  <a:schemeClr val="accent2"/>
                </a:solidFill>
              </a:rPr>
              <a:t>reduction</a:t>
            </a:r>
          </a:p>
        </p:txBody>
      </p:sp>
      <p:sp>
        <p:nvSpPr>
          <p:cNvPr id="39" name="Title 1">
            <a:extLst>
              <a:ext uri="{FF2B5EF4-FFF2-40B4-BE49-F238E27FC236}">
                <a16:creationId xmlns:a16="http://schemas.microsoft.com/office/drawing/2014/main" id="{E98938EF-6736-458C-8B49-1B044AC412A1}"/>
              </a:ext>
            </a:extLst>
          </p:cNvPr>
          <p:cNvSpPr>
            <a:spLocks noGrp="1"/>
          </p:cNvSpPr>
          <p:nvPr>
            <p:ph type="title"/>
          </p:nvPr>
        </p:nvSpPr>
        <p:spPr>
          <a:xfrm>
            <a:off x="838200" y="65866"/>
            <a:ext cx="10515600" cy="1325563"/>
          </a:xfrm>
        </p:spPr>
        <p:txBody>
          <a:bodyPr/>
          <a:lstStyle/>
          <a:p>
            <a:r>
              <a:rPr lang="en-US" dirty="0"/>
              <a:t>Network Architecture</a:t>
            </a:r>
          </a:p>
        </p:txBody>
      </p:sp>
      <p:sp>
        <p:nvSpPr>
          <p:cNvPr id="40" name="Oval 39">
            <a:extLst>
              <a:ext uri="{FF2B5EF4-FFF2-40B4-BE49-F238E27FC236}">
                <a16:creationId xmlns:a16="http://schemas.microsoft.com/office/drawing/2014/main" id="{DAB9EBF2-55D9-48AB-BEE4-E76E1733A41E}"/>
              </a:ext>
            </a:extLst>
          </p:cNvPr>
          <p:cNvSpPr/>
          <p:nvPr/>
        </p:nvSpPr>
        <p:spPr>
          <a:xfrm>
            <a:off x="1035541" y="3744189"/>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8F601CB-44A4-48A7-BC86-2F7DA3ABD1FB}"/>
              </a:ext>
            </a:extLst>
          </p:cNvPr>
          <p:cNvSpPr/>
          <p:nvPr/>
        </p:nvSpPr>
        <p:spPr>
          <a:xfrm>
            <a:off x="347204" y="281423"/>
            <a:ext cx="11497592" cy="640081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9466ECE-17D0-453B-854F-CCBB2D7A2C58}"/>
              </a:ext>
            </a:extLst>
          </p:cNvPr>
          <p:cNvSpPr txBox="1"/>
          <p:nvPr/>
        </p:nvSpPr>
        <p:spPr>
          <a:xfrm>
            <a:off x="1227873" y="1960100"/>
            <a:ext cx="9736255" cy="1862048"/>
          </a:xfrm>
          <a:prstGeom prst="rect">
            <a:avLst/>
          </a:prstGeom>
          <a:noFill/>
        </p:spPr>
        <p:txBody>
          <a:bodyPr wrap="square" rtlCol="0">
            <a:spAutoFit/>
          </a:bodyPr>
          <a:lstStyle/>
          <a:p>
            <a:pPr algn="ctr"/>
            <a:r>
              <a:rPr lang="en-US" sz="11500" b="1" dirty="0">
                <a:solidFill>
                  <a:schemeClr val="accent5"/>
                </a:solidFill>
              </a:rPr>
              <a:t>Training?</a:t>
            </a:r>
          </a:p>
        </p:txBody>
      </p:sp>
    </p:spTree>
    <p:extLst>
      <p:ext uri="{BB962C8B-B14F-4D97-AF65-F5344CB8AC3E}">
        <p14:creationId xmlns:p14="http://schemas.microsoft.com/office/powerpoint/2010/main" val="3096428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1561207" y="131046"/>
            <a:ext cx="9144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nSpc>
                <a:spcPct val="90000"/>
              </a:lnSpc>
            </a:pPr>
            <a:r>
              <a:rPr lang="en-US" dirty="0"/>
              <a:t>Training</a:t>
            </a:r>
          </a:p>
        </p:txBody>
      </p:sp>
      <p:sp>
        <p:nvSpPr>
          <p:cNvPr id="40" name="TextBox 39"/>
          <p:cNvSpPr txBox="1"/>
          <p:nvPr/>
        </p:nvSpPr>
        <p:spPr>
          <a:xfrm>
            <a:off x="608672" y="4293242"/>
            <a:ext cx="1694252" cy="1200329"/>
          </a:xfrm>
          <a:prstGeom prst="rect">
            <a:avLst/>
          </a:prstGeom>
          <a:solidFill>
            <a:schemeClr val="bg1"/>
          </a:solid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Point pairs</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from two shapes</a:t>
            </a:r>
          </a:p>
        </p:txBody>
      </p:sp>
      <p:pic>
        <p:nvPicPr>
          <p:cNvPr id="41" name="Picture 40"/>
          <p:cNvPicPr>
            <a:picLocks noChangeAspect="1"/>
          </p:cNvPicPr>
          <p:nvPr/>
        </p:nvPicPr>
        <p:blipFill>
          <a:blip r:embed="rId3"/>
          <a:stretch>
            <a:fillRect/>
          </a:stretch>
        </p:blipFill>
        <p:spPr>
          <a:xfrm>
            <a:off x="553727" y="1411298"/>
            <a:ext cx="1879097" cy="2823924"/>
          </a:xfrm>
          <a:prstGeom prst="rect">
            <a:avLst/>
          </a:prstGeom>
        </p:spPr>
      </p:pic>
      <p:sp>
        <p:nvSpPr>
          <p:cNvPr id="42" name="Oval 41"/>
          <p:cNvSpPr/>
          <p:nvPr/>
        </p:nvSpPr>
        <p:spPr>
          <a:xfrm>
            <a:off x="1194162" y="2428569"/>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347318" y="4034560"/>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33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1561207" y="131046"/>
            <a:ext cx="9144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nSpc>
                <a:spcPct val="90000"/>
              </a:lnSpc>
            </a:pPr>
            <a:r>
              <a:rPr lang="en-US" dirty="0"/>
              <a:t>Training</a:t>
            </a:r>
          </a:p>
        </p:txBody>
      </p:sp>
      <p:sp>
        <p:nvSpPr>
          <p:cNvPr id="40" name="TextBox 39"/>
          <p:cNvSpPr txBox="1"/>
          <p:nvPr/>
        </p:nvSpPr>
        <p:spPr>
          <a:xfrm>
            <a:off x="608672" y="4293242"/>
            <a:ext cx="1694252" cy="1200329"/>
          </a:xfrm>
          <a:prstGeom prst="rect">
            <a:avLst/>
          </a:prstGeom>
          <a:solidFill>
            <a:schemeClr val="bg1"/>
          </a:solid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Point pairs</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from two shapes</a:t>
            </a:r>
          </a:p>
        </p:txBody>
      </p:sp>
      <p:pic>
        <p:nvPicPr>
          <p:cNvPr id="41" name="Picture 40"/>
          <p:cNvPicPr>
            <a:picLocks noChangeAspect="1"/>
          </p:cNvPicPr>
          <p:nvPr/>
        </p:nvPicPr>
        <p:blipFill>
          <a:blip r:embed="rId3"/>
          <a:stretch>
            <a:fillRect/>
          </a:stretch>
        </p:blipFill>
        <p:spPr>
          <a:xfrm>
            <a:off x="553727" y="1411298"/>
            <a:ext cx="1879097" cy="2823924"/>
          </a:xfrm>
          <a:prstGeom prst="rect">
            <a:avLst/>
          </a:prstGeom>
        </p:spPr>
      </p:pic>
      <p:sp>
        <p:nvSpPr>
          <p:cNvPr id="42" name="Oval 41"/>
          <p:cNvSpPr/>
          <p:nvPr/>
        </p:nvSpPr>
        <p:spPr>
          <a:xfrm>
            <a:off x="1194162" y="2428569"/>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347318" y="4034560"/>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02924" y="4673082"/>
            <a:ext cx="2592288" cy="830997"/>
          </a:xfrm>
          <a:prstGeom prst="rect">
            <a:avLst/>
          </a:prstGeom>
          <a:solidFill>
            <a:schemeClr val="bg1"/>
          </a:solid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Local rendered </a:t>
            </a:r>
          </a:p>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views</a:t>
            </a:r>
          </a:p>
        </p:txBody>
      </p:sp>
      <p:pic>
        <p:nvPicPr>
          <p:cNvPr id="8" name="Picture 7"/>
          <p:cNvPicPr>
            <a:picLocks noChangeAspect="1"/>
          </p:cNvPicPr>
          <p:nvPr/>
        </p:nvPicPr>
        <p:blipFill>
          <a:blip r:embed="rId4"/>
          <a:stretch>
            <a:fillRect/>
          </a:stretch>
        </p:blipFill>
        <p:spPr>
          <a:xfrm>
            <a:off x="2929227" y="1138539"/>
            <a:ext cx="1313809" cy="1290030"/>
          </a:xfrm>
          <a:prstGeom prst="rect">
            <a:avLst/>
          </a:prstGeom>
        </p:spPr>
      </p:pic>
      <p:pic>
        <p:nvPicPr>
          <p:cNvPr id="9" name="Picture 8"/>
          <p:cNvPicPr>
            <a:picLocks noChangeAspect="1"/>
          </p:cNvPicPr>
          <p:nvPr/>
        </p:nvPicPr>
        <p:blipFill>
          <a:blip r:embed="rId5"/>
          <a:stretch>
            <a:fillRect/>
          </a:stretch>
        </p:blipFill>
        <p:spPr>
          <a:xfrm>
            <a:off x="2929227" y="3161680"/>
            <a:ext cx="1339685" cy="1339685"/>
          </a:xfrm>
          <a:prstGeom prst="rect">
            <a:avLst/>
          </a:prstGeom>
        </p:spPr>
      </p:pic>
      <p:sp>
        <p:nvSpPr>
          <p:cNvPr id="10" name="TextBox 9"/>
          <p:cNvSpPr txBox="1"/>
          <p:nvPr/>
        </p:nvSpPr>
        <p:spPr>
          <a:xfrm>
            <a:off x="3277521" y="1891488"/>
            <a:ext cx="617220" cy="923330"/>
          </a:xfrm>
          <a:prstGeom prst="rect">
            <a:avLst/>
          </a:prstGeom>
          <a:noFill/>
        </p:spPr>
        <p:txBody>
          <a:bodyPr wrap="square" rtlCol="0">
            <a:spAutoFit/>
          </a:bodyPr>
          <a:lstStyle/>
          <a:p>
            <a:r>
              <a:rPr lang="en-US" sz="5400" dirty="0">
                <a:latin typeface="+mj-lt"/>
              </a:rPr>
              <a:t>…</a:t>
            </a:r>
          </a:p>
        </p:txBody>
      </p:sp>
      <p:sp>
        <p:nvSpPr>
          <p:cNvPr id="11" name="TextBox 10"/>
          <p:cNvSpPr txBox="1"/>
          <p:nvPr/>
        </p:nvSpPr>
        <p:spPr>
          <a:xfrm>
            <a:off x="3262580" y="3992487"/>
            <a:ext cx="617220" cy="923330"/>
          </a:xfrm>
          <a:prstGeom prst="rect">
            <a:avLst/>
          </a:prstGeom>
          <a:noFill/>
        </p:spPr>
        <p:txBody>
          <a:bodyPr wrap="square" rtlCol="0">
            <a:spAutoFit/>
          </a:bodyPr>
          <a:lstStyle/>
          <a:p>
            <a:r>
              <a:rPr lang="en-US" sz="5400" dirty="0">
                <a:latin typeface="+mj-lt"/>
              </a:rPr>
              <a:t>…</a:t>
            </a:r>
          </a:p>
        </p:txBody>
      </p:sp>
      <p:pic>
        <p:nvPicPr>
          <p:cNvPr id="12" name="Picture 11"/>
          <p:cNvPicPr>
            <a:picLocks noChangeAspect="1"/>
          </p:cNvPicPr>
          <p:nvPr/>
        </p:nvPicPr>
        <p:blipFill>
          <a:blip r:embed="rId6"/>
          <a:stretch>
            <a:fillRect/>
          </a:stretch>
        </p:blipFill>
        <p:spPr>
          <a:xfrm>
            <a:off x="4268912" y="1032231"/>
            <a:ext cx="5691140" cy="3640851"/>
          </a:xfrm>
          <a:prstGeom prst="rect">
            <a:avLst/>
          </a:prstGeom>
        </p:spPr>
      </p:pic>
      <p:sp>
        <p:nvSpPr>
          <p:cNvPr id="13" name="TextBox 12"/>
          <p:cNvSpPr txBox="1"/>
          <p:nvPr/>
        </p:nvSpPr>
        <p:spPr>
          <a:xfrm>
            <a:off x="6370687" y="4673082"/>
            <a:ext cx="3159814"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“Siamese” LMVCNNs</a:t>
            </a:r>
          </a:p>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processing each point</a:t>
            </a:r>
          </a:p>
        </p:txBody>
      </p:sp>
      <p:sp>
        <p:nvSpPr>
          <p:cNvPr id="2" name="Rectangle 1"/>
          <p:cNvSpPr/>
          <p:nvPr/>
        </p:nvSpPr>
        <p:spPr>
          <a:xfrm>
            <a:off x="9737891" y="1583702"/>
            <a:ext cx="222161" cy="2475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5450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1561207" y="131046"/>
            <a:ext cx="9144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nSpc>
                <a:spcPct val="90000"/>
              </a:lnSpc>
            </a:pPr>
            <a:r>
              <a:rPr lang="en-US" dirty="0"/>
              <a:t>Training</a:t>
            </a:r>
          </a:p>
        </p:txBody>
      </p:sp>
      <p:sp>
        <p:nvSpPr>
          <p:cNvPr id="40" name="TextBox 39"/>
          <p:cNvSpPr txBox="1"/>
          <p:nvPr/>
        </p:nvSpPr>
        <p:spPr>
          <a:xfrm>
            <a:off x="608672" y="4293242"/>
            <a:ext cx="1694252" cy="1200329"/>
          </a:xfrm>
          <a:prstGeom prst="rect">
            <a:avLst/>
          </a:prstGeom>
          <a:solidFill>
            <a:schemeClr val="bg1"/>
          </a:solid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Point pairs</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from two shapes</a:t>
            </a:r>
          </a:p>
        </p:txBody>
      </p:sp>
      <p:pic>
        <p:nvPicPr>
          <p:cNvPr id="41" name="Picture 40"/>
          <p:cNvPicPr>
            <a:picLocks noChangeAspect="1"/>
          </p:cNvPicPr>
          <p:nvPr/>
        </p:nvPicPr>
        <p:blipFill>
          <a:blip r:embed="rId4"/>
          <a:stretch>
            <a:fillRect/>
          </a:stretch>
        </p:blipFill>
        <p:spPr>
          <a:xfrm>
            <a:off x="553727" y="1411298"/>
            <a:ext cx="1879097" cy="2823924"/>
          </a:xfrm>
          <a:prstGeom prst="rect">
            <a:avLst/>
          </a:prstGeom>
        </p:spPr>
      </p:pic>
      <p:sp>
        <p:nvSpPr>
          <p:cNvPr id="42" name="Oval 41"/>
          <p:cNvSpPr/>
          <p:nvPr/>
        </p:nvSpPr>
        <p:spPr>
          <a:xfrm>
            <a:off x="1194162" y="2428569"/>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347318" y="4034560"/>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02924" y="4673082"/>
            <a:ext cx="2592288" cy="830997"/>
          </a:xfrm>
          <a:prstGeom prst="rect">
            <a:avLst/>
          </a:prstGeom>
          <a:solidFill>
            <a:schemeClr val="bg1"/>
          </a:solid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Local rendered </a:t>
            </a:r>
          </a:p>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views</a:t>
            </a:r>
          </a:p>
        </p:txBody>
      </p:sp>
      <p:pic>
        <p:nvPicPr>
          <p:cNvPr id="8" name="Picture 7"/>
          <p:cNvPicPr>
            <a:picLocks noChangeAspect="1"/>
          </p:cNvPicPr>
          <p:nvPr/>
        </p:nvPicPr>
        <p:blipFill>
          <a:blip r:embed="rId5"/>
          <a:stretch>
            <a:fillRect/>
          </a:stretch>
        </p:blipFill>
        <p:spPr>
          <a:xfrm>
            <a:off x="2929227" y="1138539"/>
            <a:ext cx="1313809" cy="1290030"/>
          </a:xfrm>
          <a:prstGeom prst="rect">
            <a:avLst/>
          </a:prstGeom>
        </p:spPr>
      </p:pic>
      <p:pic>
        <p:nvPicPr>
          <p:cNvPr id="9" name="Picture 8"/>
          <p:cNvPicPr>
            <a:picLocks noChangeAspect="1"/>
          </p:cNvPicPr>
          <p:nvPr/>
        </p:nvPicPr>
        <p:blipFill>
          <a:blip r:embed="rId6"/>
          <a:stretch>
            <a:fillRect/>
          </a:stretch>
        </p:blipFill>
        <p:spPr>
          <a:xfrm>
            <a:off x="2929227" y="3161680"/>
            <a:ext cx="1339685" cy="1339685"/>
          </a:xfrm>
          <a:prstGeom prst="rect">
            <a:avLst/>
          </a:prstGeom>
        </p:spPr>
      </p:pic>
      <p:sp>
        <p:nvSpPr>
          <p:cNvPr id="10" name="TextBox 9"/>
          <p:cNvSpPr txBox="1"/>
          <p:nvPr/>
        </p:nvSpPr>
        <p:spPr>
          <a:xfrm>
            <a:off x="3277521" y="1891488"/>
            <a:ext cx="617220" cy="923330"/>
          </a:xfrm>
          <a:prstGeom prst="rect">
            <a:avLst/>
          </a:prstGeom>
          <a:noFill/>
        </p:spPr>
        <p:txBody>
          <a:bodyPr wrap="square" rtlCol="0">
            <a:spAutoFit/>
          </a:bodyPr>
          <a:lstStyle/>
          <a:p>
            <a:r>
              <a:rPr lang="en-US" sz="5400" dirty="0">
                <a:latin typeface="+mj-lt"/>
              </a:rPr>
              <a:t>…</a:t>
            </a:r>
          </a:p>
        </p:txBody>
      </p:sp>
      <p:sp>
        <p:nvSpPr>
          <p:cNvPr id="11" name="TextBox 10"/>
          <p:cNvSpPr txBox="1"/>
          <p:nvPr/>
        </p:nvSpPr>
        <p:spPr>
          <a:xfrm>
            <a:off x="3262580" y="3992487"/>
            <a:ext cx="617220" cy="923330"/>
          </a:xfrm>
          <a:prstGeom prst="rect">
            <a:avLst/>
          </a:prstGeom>
          <a:noFill/>
        </p:spPr>
        <p:txBody>
          <a:bodyPr wrap="square" rtlCol="0">
            <a:spAutoFit/>
          </a:bodyPr>
          <a:lstStyle/>
          <a:p>
            <a:r>
              <a:rPr lang="en-US" sz="5400" dirty="0">
                <a:latin typeface="+mj-lt"/>
              </a:rPr>
              <a:t>…</a:t>
            </a:r>
          </a:p>
        </p:txBody>
      </p:sp>
      <p:pic>
        <p:nvPicPr>
          <p:cNvPr id="12" name="Picture 11"/>
          <p:cNvPicPr>
            <a:picLocks noChangeAspect="1"/>
          </p:cNvPicPr>
          <p:nvPr/>
        </p:nvPicPr>
        <p:blipFill>
          <a:blip r:embed="rId7"/>
          <a:stretch>
            <a:fillRect/>
          </a:stretch>
        </p:blipFill>
        <p:spPr>
          <a:xfrm>
            <a:off x="4268912" y="1032231"/>
            <a:ext cx="5691140" cy="3640851"/>
          </a:xfrm>
          <a:prstGeom prst="rect">
            <a:avLst/>
          </a:prstGeom>
        </p:spPr>
      </p:pic>
      <p:sp>
        <p:nvSpPr>
          <p:cNvPr id="13" name="TextBox 12"/>
          <p:cNvSpPr txBox="1"/>
          <p:nvPr/>
        </p:nvSpPr>
        <p:spPr>
          <a:xfrm>
            <a:off x="6370687" y="4673082"/>
            <a:ext cx="3159814"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“Siamese” LMVCNNs</a:t>
            </a:r>
          </a:p>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processing each point</a:t>
            </a:r>
          </a:p>
        </p:txBody>
      </p:sp>
      <p:sp>
        <p:nvSpPr>
          <p:cNvPr id="17" name="TextBox 16"/>
          <p:cNvSpPr txBox="1"/>
          <p:nvPr/>
        </p:nvSpPr>
        <p:spPr>
          <a:xfrm>
            <a:off x="10106109" y="2170428"/>
            <a:ext cx="1386735" cy="830997"/>
          </a:xfrm>
          <a:prstGeom prst="rect">
            <a:avLst/>
          </a:prstGeom>
          <a:solidFill>
            <a:schemeClr val="bg1"/>
          </a:solidFill>
        </p:spPr>
        <p:txBody>
          <a:bodyPr wrap="square" rtlCol="0">
            <a:spAutoFit/>
          </a:bodyPr>
          <a:lstStyle/>
          <a:p>
            <a:r>
              <a:rPr lang="en-US" sz="2400" b="1" dirty="0">
                <a:solidFill>
                  <a:schemeClr val="accent1">
                    <a:lumMod val="50000"/>
                  </a:schemeClr>
                </a:solidFill>
              </a:rPr>
              <a:t>Loss</a:t>
            </a:r>
          </a:p>
          <a:p>
            <a:r>
              <a:rPr lang="en-US" sz="2400" b="1" dirty="0">
                <a:solidFill>
                  <a:schemeClr val="accent1">
                    <a:lumMod val="50000"/>
                  </a:schemeClr>
                </a:solidFill>
              </a:rPr>
              <a:t>function</a:t>
            </a:r>
          </a:p>
        </p:txBody>
      </p:sp>
      <p:graphicFrame>
        <p:nvGraphicFramePr>
          <p:cNvPr id="15" name="Object 14"/>
          <p:cNvGraphicFramePr>
            <a:graphicFrameLocks noChangeAspect="1"/>
          </p:cNvGraphicFramePr>
          <p:nvPr>
            <p:extLst>
              <p:ext uri="{D42A27DB-BD31-4B8C-83A1-F6EECF244321}">
                <p14:modId xmlns:p14="http://schemas.microsoft.com/office/powerpoint/2010/main" val="3496571031"/>
              </p:ext>
            </p:extLst>
          </p:nvPr>
        </p:nvGraphicFramePr>
        <p:xfrm>
          <a:off x="10150839" y="2939138"/>
          <a:ext cx="875124" cy="513934"/>
        </p:xfrm>
        <a:graphic>
          <a:graphicData uri="http://schemas.openxmlformats.org/presentationml/2006/ole">
            <mc:AlternateContent xmlns:mc="http://schemas.openxmlformats.org/markup-compatibility/2006">
              <mc:Choice xmlns:v="urn:schemas-microsoft-com:vml" Requires="v">
                <p:oleObj spid="_x0000_s3191" name="Equation" r:id="rId8" imgW="355320" imgH="203040" progId="Equation.DSMT4">
                  <p:embed/>
                </p:oleObj>
              </mc:Choice>
              <mc:Fallback>
                <p:oleObj name="Equation" r:id="rId8" imgW="355320" imgH="203040" progId="Equation.DSMT4">
                  <p:embed/>
                  <p:pic>
                    <p:nvPicPr>
                      <p:cNvPr id="0" name=""/>
                      <p:cNvPicPr/>
                      <p:nvPr/>
                    </p:nvPicPr>
                    <p:blipFill>
                      <a:blip r:embed="rId9"/>
                      <a:stretch>
                        <a:fillRect/>
                      </a:stretch>
                    </p:blipFill>
                    <p:spPr>
                      <a:xfrm>
                        <a:off x="10150839" y="2939138"/>
                        <a:ext cx="875124" cy="513934"/>
                      </a:xfrm>
                      <a:prstGeom prst="rect">
                        <a:avLst/>
                      </a:prstGeom>
                    </p:spPr>
                  </p:pic>
                </p:oleObj>
              </mc:Fallback>
            </mc:AlternateContent>
          </a:graphicData>
        </a:graphic>
      </p:graphicFrame>
    </p:spTree>
    <p:extLst>
      <p:ext uri="{BB962C8B-B14F-4D97-AF65-F5344CB8AC3E}">
        <p14:creationId xmlns:p14="http://schemas.microsoft.com/office/powerpoint/2010/main" val="625765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1561207" y="131046"/>
            <a:ext cx="9144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nSpc>
                <a:spcPct val="90000"/>
              </a:lnSpc>
            </a:pPr>
            <a:r>
              <a:rPr lang="en-US" dirty="0"/>
              <a:t>Training</a:t>
            </a:r>
          </a:p>
        </p:txBody>
      </p:sp>
      <p:sp>
        <p:nvSpPr>
          <p:cNvPr id="40" name="TextBox 39"/>
          <p:cNvSpPr txBox="1"/>
          <p:nvPr/>
        </p:nvSpPr>
        <p:spPr>
          <a:xfrm>
            <a:off x="608672" y="4293242"/>
            <a:ext cx="1694252" cy="1200329"/>
          </a:xfrm>
          <a:prstGeom prst="rect">
            <a:avLst/>
          </a:prstGeom>
          <a:solidFill>
            <a:schemeClr val="bg1"/>
          </a:solid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Point pairs</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from two shapes</a:t>
            </a:r>
          </a:p>
        </p:txBody>
      </p:sp>
      <p:pic>
        <p:nvPicPr>
          <p:cNvPr id="41" name="Picture 40"/>
          <p:cNvPicPr>
            <a:picLocks noChangeAspect="1"/>
          </p:cNvPicPr>
          <p:nvPr/>
        </p:nvPicPr>
        <p:blipFill>
          <a:blip r:embed="rId4"/>
          <a:stretch>
            <a:fillRect/>
          </a:stretch>
        </p:blipFill>
        <p:spPr>
          <a:xfrm>
            <a:off x="553727" y="1411298"/>
            <a:ext cx="1879097" cy="2823924"/>
          </a:xfrm>
          <a:prstGeom prst="rect">
            <a:avLst/>
          </a:prstGeom>
        </p:spPr>
      </p:pic>
      <p:sp>
        <p:nvSpPr>
          <p:cNvPr id="42" name="Oval 41"/>
          <p:cNvSpPr/>
          <p:nvPr/>
        </p:nvSpPr>
        <p:spPr>
          <a:xfrm>
            <a:off x="1194162" y="2428569"/>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347318" y="4034560"/>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02924" y="4673082"/>
            <a:ext cx="2592288" cy="830997"/>
          </a:xfrm>
          <a:prstGeom prst="rect">
            <a:avLst/>
          </a:prstGeom>
          <a:solidFill>
            <a:schemeClr val="bg1"/>
          </a:solid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Local rendered </a:t>
            </a:r>
          </a:p>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views</a:t>
            </a:r>
          </a:p>
        </p:txBody>
      </p:sp>
      <p:pic>
        <p:nvPicPr>
          <p:cNvPr id="8" name="Picture 7"/>
          <p:cNvPicPr>
            <a:picLocks noChangeAspect="1"/>
          </p:cNvPicPr>
          <p:nvPr/>
        </p:nvPicPr>
        <p:blipFill>
          <a:blip r:embed="rId5"/>
          <a:stretch>
            <a:fillRect/>
          </a:stretch>
        </p:blipFill>
        <p:spPr>
          <a:xfrm>
            <a:off x="2929227" y="1138539"/>
            <a:ext cx="1313809" cy="1290030"/>
          </a:xfrm>
          <a:prstGeom prst="rect">
            <a:avLst/>
          </a:prstGeom>
        </p:spPr>
      </p:pic>
      <p:pic>
        <p:nvPicPr>
          <p:cNvPr id="9" name="Picture 8"/>
          <p:cNvPicPr>
            <a:picLocks noChangeAspect="1"/>
          </p:cNvPicPr>
          <p:nvPr/>
        </p:nvPicPr>
        <p:blipFill>
          <a:blip r:embed="rId6"/>
          <a:stretch>
            <a:fillRect/>
          </a:stretch>
        </p:blipFill>
        <p:spPr>
          <a:xfrm>
            <a:off x="2929227" y="3161680"/>
            <a:ext cx="1339685" cy="1339685"/>
          </a:xfrm>
          <a:prstGeom prst="rect">
            <a:avLst/>
          </a:prstGeom>
        </p:spPr>
      </p:pic>
      <p:sp>
        <p:nvSpPr>
          <p:cNvPr id="10" name="TextBox 9"/>
          <p:cNvSpPr txBox="1"/>
          <p:nvPr/>
        </p:nvSpPr>
        <p:spPr>
          <a:xfrm>
            <a:off x="3277521" y="1891488"/>
            <a:ext cx="617220" cy="923330"/>
          </a:xfrm>
          <a:prstGeom prst="rect">
            <a:avLst/>
          </a:prstGeom>
          <a:noFill/>
        </p:spPr>
        <p:txBody>
          <a:bodyPr wrap="square" rtlCol="0">
            <a:spAutoFit/>
          </a:bodyPr>
          <a:lstStyle/>
          <a:p>
            <a:r>
              <a:rPr lang="en-US" sz="5400" dirty="0">
                <a:latin typeface="+mj-lt"/>
              </a:rPr>
              <a:t>…</a:t>
            </a:r>
          </a:p>
        </p:txBody>
      </p:sp>
      <p:sp>
        <p:nvSpPr>
          <p:cNvPr id="11" name="TextBox 10"/>
          <p:cNvSpPr txBox="1"/>
          <p:nvPr/>
        </p:nvSpPr>
        <p:spPr>
          <a:xfrm>
            <a:off x="3262580" y="3992487"/>
            <a:ext cx="617220" cy="923330"/>
          </a:xfrm>
          <a:prstGeom prst="rect">
            <a:avLst/>
          </a:prstGeom>
          <a:noFill/>
        </p:spPr>
        <p:txBody>
          <a:bodyPr wrap="square" rtlCol="0">
            <a:spAutoFit/>
          </a:bodyPr>
          <a:lstStyle/>
          <a:p>
            <a:r>
              <a:rPr lang="en-US" sz="5400" dirty="0">
                <a:latin typeface="+mj-lt"/>
              </a:rPr>
              <a:t>…</a:t>
            </a:r>
          </a:p>
        </p:txBody>
      </p:sp>
      <p:pic>
        <p:nvPicPr>
          <p:cNvPr id="12" name="Picture 11"/>
          <p:cNvPicPr>
            <a:picLocks noChangeAspect="1"/>
          </p:cNvPicPr>
          <p:nvPr/>
        </p:nvPicPr>
        <p:blipFill>
          <a:blip r:embed="rId7"/>
          <a:stretch>
            <a:fillRect/>
          </a:stretch>
        </p:blipFill>
        <p:spPr>
          <a:xfrm>
            <a:off x="4268912" y="1032231"/>
            <a:ext cx="5691140" cy="3640851"/>
          </a:xfrm>
          <a:prstGeom prst="rect">
            <a:avLst/>
          </a:prstGeom>
        </p:spPr>
      </p:pic>
      <p:sp>
        <p:nvSpPr>
          <p:cNvPr id="13" name="TextBox 12"/>
          <p:cNvSpPr txBox="1"/>
          <p:nvPr/>
        </p:nvSpPr>
        <p:spPr>
          <a:xfrm>
            <a:off x="6370687" y="4673082"/>
            <a:ext cx="3159814"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“Siamese” LMVCNNs</a:t>
            </a:r>
          </a:p>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processing each point</a:t>
            </a:r>
          </a:p>
        </p:txBody>
      </p:sp>
      <p:graphicFrame>
        <p:nvGraphicFramePr>
          <p:cNvPr id="18" name="Object 17"/>
          <p:cNvGraphicFramePr>
            <a:graphicFrameLocks noChangeAspect="1"/>
          </p:cNvGraphicFramePr>
          <p:nvPr>
            <p:extLst>
              <p:ext uri="{D42A27DB-BD31-4B8C-83A1-F6EECF244321}">
                <p14:modId xmlns:p14="http://schemas.microsoft.com/office/powerpoint/2010/main" val="2449908873"/>
              </p:ext>
            </p:extLst>
          </p:nvPr>
        </p:nvGraphicFramePr>
        <p:xfrm>
          <a:off x="280988" y="5376863"/>
          <a:ext cx="11737975" cy="1362075"/>
        </p:xfrm>
        <a:graphic>
          <a:graphicData uri="http://schemas.openxmlformats.org/presentationml/2006/ole">
            <mc:AlternateContent xmlns:mc="http://schemas.openxmlformats.org/markup-compatibility/2006">
              <mc:Choice xmlns:v="urn:schemas-microsoft-com:vml" Requires="v">
                <p:oleObj spid="_x0000_s5356" name="Equation" r:id="rId8" imgW="4165560" imgH="469800" progId="Equation.DSMT4">
                  <p:embed/>
                </p:oleObj>
              </mc:Choice>
              <mc:Fallback>
                <p:oleObj name="Equation" r:id="rId8" imgW="4165560" imgH="469800" progId="Equation.DSMT4">
                  <p:embed/>
                  <p:pic>
                    <p:nvPicPr>
                      <p:cNvPr id="0" name=""/>
                      <p:cNvPicPr/>
                      <p:nvPr/>
                    </p:nvPicPr>
                    <p:blipFill>
                      <a:blip r:embed="rId9"/>
                      <a:stretch>
                        <a:fillRect/>
                      </a:stretch>
                    </p:blipFill>
                    <p:spPr>
                      <a:xfrm>
                        <a:off x="280988" y="5376863"/>
                        <a:ext cx="11737975" cy="1362075"/>
                      </a:xfrm>
                      <a:prstGeom prst="rect">
                        <a:avLst/>
                      </a:prstGeom>
                    </p:spPr>
                  </p:pic>
                </p:oleObj>
              </mc:Fallback>
            </mc:AlternateContent>
          </a:graphicData>
        </a:graphic>
      </p:graphicFrame>
      <p:sp>
        <p:nvSpPr>
          <p:cNvPr id="19" name="Rectangle 18"/>
          <p:cNvSpPr/>
          <p:nvPr/>
        </p:nvSpPr>
        <p:spPr>
          <a:xfrm>
            <a:off x="4957001" y="5436421"/>
            <a:ext cx="7081012" cy="1265276"/>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1234153" y="2541830"/>
            <a:ext cx="147986" cy="1434710"/>
          </a:xfrm>
          <a:prstGeom prst="straightConnector1">
            <a:avLst/>
          </a:prstGeom>
          <a:ln w="63500">
            <a:solidFill>
              <a:srgbClr val="00B05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9E125DE-CD4F-4B77-AA4A-F7C7CB0E56E8}"/>
              </a:ext>
            </a:extLst>
          </p:cNvPr>
          <p:cNvSpPr txBox="1"/>
          <p:nvPr/>
        </p:nvSpPr>
        <p:spPr>
          <a:xfrm>
            <a:off x="10106109" y="2170428"/>
            <a:ext cx="1386735" cy="830997"/>
          </a:xfrm>
          <a:prstGeom prst="rect">
            <a:avLst/>
          </a:prstGeom>
          <a:solidFill>
            <a:schemeClr val="bg1"/>
          </a:solidFill>
        </p:spPr>
        <p:txBody>
          <a:bodyPr wrap="square" rtlCol="0">
            <a:spAutoFit/>
          </a:bodyPr>
          <a:lstStyle/>
          <a:p>
            <a:r>
              <a:rPr lang="en-US" sz="2400" b="1" dirty="0">
                <a:solidFill>
                  <a:schemeClr val="accent1">
                    <a:lumMod val="50000"/>
                  </a:schemeClr>
                </a:solidFill>
              </a:rPr>
              <a:t>Loss</a:t>
            </a:r>
          </a:p>
          <a:p>
            <a:r>
              <a:rPr lang="en-US" sz="2400" b="1" dirty="0">
                <a:solidFill>
                  <a:schemeClr val="accent1">
                    <a:lumMod val="50000"/>
                  </a:schemeClr>
                </a:solidFill>
              </a:rPr>
              <a:t>function</a:t>
            </a:r>
          </a:p>
        </p:txBody>
      </p:sp>
      <p:graphicFrame>
        <p:nvGraphicFramePr>
          <p:cNvPr id="22" name="Object 21">
            <a:extLst>
              <a:ext uri="{FF2B5EF4-FFF2-40B4-BE49-F238E27FC236}">
                <a16:creationId xmlns:a16="http://schemas.microsoft.com/office/drawing/2014/main" id="{B8D9AF1C-F962-47BB-922F-65789E526E47}"/>
              </a:ext>
            </a:extLst>
          </p:cNvPr>
          <p:cNvGraphicFramePr>
            <a:graphicFrameLocks noChangeAspect="1"/>
          </p:cNvGraphicFramePr>
          <p:nvPr>
            <p:extLst>
              <p:ext uri="{D42A27DB-BD31-4B8C-83A1-F6EECF244321}">
                <p14:modId xmlns:p14="http://schemas.microsoft.com/office/powerpoint/2010/main" val="238250177"/>
              </p:ext>
            </p:extLst>
          </p:nvPr>
        </p:nvGraphicFramePr>
        <p:xfrm>
          <a:off x="10150839" y="2939138"/>
          <a:ext cx="875124" cy="513934"/>
        </p:xfrm>
        <a:graphic>
          <a:graphicData uri="http://schemas.openxmlformats.org/presentationml/2006/ole">
            <mc:AlternateContent xmlns:mc="http://schemas.openxmlformats.org/markup-compatibility/2006">
              <mc:Choice xmlns:v="urn:schemas-microsoft-com:vml" Requires="v">
                <p:oleObj spid="_x0000_s5357" name="Equation" r:id="rId10" imgW="355320" imgH="203040" progId="Equation.DSMT4">
                  <p:embed/>
                </p:oleObj>
              </mc:Choice>
              <mc:Fallback>
                <p:oleObj name="Equation" r:id="rId10" imgW="355320" imgH="203040" progId="Equation.DSMT4">
                  <p:embed/>
                  <p:pic>
                    <p:nvPicPr>
                      <p:cNvPr id="15" name="Object 14"/>
                      <p:cNvPicPr/>
                      <p:nvPr/>
                    </p:nvPicPr>
                    <p:blipFill>
                      <a:blip r:embed="rId11"/>
                      <a:stretch>
                        <a:fillRect/>
                      </a:stretch>
                    </p:blipFill>
                    <p:spPr>
                      <a:xfrm>
                        <a:off x="10150839" y="2939138"/>
                        <a:ext cx="875124" cy="513934"/>
                      </a:xfrm>
                      <a:prstGeom prst="rect">
                        <a:avLst/>
                      </a:prstGeom>
                    </p:spPr>
                  </p:pic>
                </p:oleObj>
              </mc:Fallback>
            </mc:AlternateContent>
          </a:graphicData>
        </a:graphic>
      </p:graphicFrame>
    </p:spTree>
    <p:extLst>
      <p:ext uri="{BB962C8B-B14F-4D97-AF65-F5344CB8AC3E}">
        <p14:creationId xmlns:p14="http://schemas.microsoft.com/office/powerpoint/2010/main" val="20213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1561207" y="131046"/>
            <a:ext cx="9144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nSpc>
                <a:spcPct val="90000"/>
              </a:lnSpc>
            </a:pPr>
            <a:r>
              <a:rPr lang="en-US" dirty="0"/>
              <a:t>Training</a:t>
            </a:r>
          </a:p>
        </p:txBody>
      </p:sp>
      <p:sp>
        <p:nvSpPr>
          <p:cNvPr id="40" name="TextBox 39"/>
          <p:cNvSpPr txBox="1"/>
          <p:nvPr/>
        </p:nvSpPr>
        <p:spPr>
          <a:xfrm>
            <a:off x="608672" y="4293242"/>
            <a:ext cx="1694252" cy="1200329"/>
          </a:xfrm>
          <a:prstGeom prst="rect">
            <a:avLst/>
          </a:prstGeom>
          <a:solidFill>
            <a:schemeClr val="bg1"/>
          </a:solid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Point pairs</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from two shapes</a:t>
            </a:r>
          </a:p>
        </p:txBody>
      </p:sp>
      <p:pic>
        <p:nvPicPr>
          <p:cNvPr id="41" name="Picture 40"/>
          <p:cNvPicPr>
            <a:picLocks noChangeAspect="1"/>
          </p:cNvPicPr>
          <p:nvPr/>
        </p:nvPicPr>
        <p:blipFill>
          <a:blip r:embed="rId4"/>
          <a:stretch>
            <a:fillRect/>
          </a:stretch>
        </p:blipFill>
        <p:spPr>
          <a:xfrm>
            <a:off x="553727" y="1411298"/>
            <a:ext cx="1879097" cy="2823924"/>
          </a:xfrm>
          <a:prstGeom prst="rect">
            <a:avLst/>
          </a:prstGeom>
        </p:spPr>
      </p:pic>
      <p:sp>
        <p:nvSpPr>
          <p:cNvPr id="42" name="Oval 41"/>
          <p:cNvSpPr/>
          <p:nvPr/>
        </p:nvSpPr>
        <p:spPr>
          <a:xfrm>
            <a:off x="1194162" y="2428569"/>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347318" y="4034560"/>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02924" y="4673082"/>
            <a:ext cx="2592288" cy="830997"/>
          </a:xfrm>
          <a:prstGeom prst="rect">
            <a:avLst/>
          </a:prstGeom>
          <a:solidFill>
            <a:schemeClr val="bg1"/>
          </a:solid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Local rendered </a:t>
            </a:r>
          </a:p>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views</a:t>
            </a:r>
          </a:p>
        </p:txBody>
      </p:sp>
      <p:pic>
        <p:nvPicPr>
          <p:cNvPr id="8" name="Picture 7"/>
          <p:cNvPicPr>
            <a:picLocks noChangeAspect="1"/>
          </p:cNvPicPr>
          <p:nvPr/>
        </p:nvPicPr>
        <p:blipFill>
          <a:blip r:embed="rId5"/>
          <a:stretch>
            <a:fillRect/>
          </a:stretch>
        </p:blipFill>
        <p:spPr>
          <a:xfrm>
            <a:off x="2929227" y="1138539"/>
            <a:ext cx="1313809" cy="1290030"/>
          </a:xfrm>
          <a:prstGeom prst="rect">
            <a:avLst/>
          </a:prstGeom>
        </p:spPr>
      </p:pic>
      <p:pic>
        <p:nvPicPr>
          <p:cNvPr id="9" name="Picture 8"/>
          <p:cNvPicPr>
            <a:picLocks noChangeAspect="1"/>
          </p:cNvPicPr>
          <p:nvPr/>
        </p:nvPicPr>
        <p:blipFill>
          <a:blip r:embed="rId6"/>
          <a:stretch>
            <a:fillRect/>
          </a:stretch>
        </p:blipFill>
        <p:spPr>
          <a:xfrm>
            <a:off x="2929227" y="3161680"/>
            <a:ext cx="1339685" cy="1339685"/>
          </a:xfrm>
          <a:prstGeom prst="rect">
            <a:avLst/>
          </a:prstGeom>
        </p:spPr>
      </p:pic>
      <p:sp>
        <p:nvSpPr>
          <p:cNvPr id="10" name="TextBox 9"/>
          <p:cNvSpPr txBox="1"/>
          <p:nvPr/>
        </p:nvSpPr>
        <p:spPr>
          <a:xfrm>
            <a:off x="3277521" y="1891488"/>
            <a:ext cx="617220" cy="923330"/>
          </a:xfrm>
          <a:prstGeom prst="rect">
            <a:avLst/>
          </a:prstGeom>
          <a:noFill/>
        </p:spPr>
        <p:txBody>
          <a:bodyPr wrap="square" rtlCol="0">
            <a:spAutoFit/>
          </a:bodyPr>
          <a:lstStyle/>
          <a:p>
            <a:r>
              <a:rPr lang="en-US" sz="5400" dirty="0">
                <a:latin typeface="+mj-lt"/>
              </a:rPr>
              <a:t>…</a:t>
            </a:r>
          </a:p>
        </p:txBody>
      </p:sp>
      <p:sp>
        <p:nvSpPr>
          <p:cNvPr id="11" name="TextBox 10"/>
          <p:cNvSpPr txBox="1"/>
          <p:nvPr/>
        </p:nvSpPr>
        <p:spPr>
          <a:xfrm>
            <a:off x="3262580" y="3992487"/>
            <a:ext cx="617220" cy="923330"/>
          </a:xfrm>
          <a:prstGeom prst="rect">
            <a:avLst/>
          </a:prstGeom>
          <a:noFill/>
        </p:spPr>
        <p:txBody>
          <a:bodyPr wrap="square" rtlCol="0">
            <a:spAutoFit/>
          </a:bodyPr>
          <a:lstStyle/>
          <a:p>
            <a:r>
              <a:rPr lang="en-US" sz="5400" dirty="0">
                <a:latin typeface="+mj-lt"/>
              </a:rPr>
              <a:t>…</a:t>
            </a:r>
          </a:p>
        </p:txBody>
      </p:sp>
      <p:pic>
        <p:nvPicPr>
          <p:cNvPr id="12" name="Picture 11"/>
          <p:cNvPicPr>
            <a:picLocks noChangeAspect="1"/>
          </p:cNvPicPr>
          <p:nvPr/>
        </p:nvPicPr>
        <p:blipFill>
          <a:blip r:embed="rId7"/>
          <a:stretch>
            <a:fillRect/>
          </a:stretch>
        </p:blipFill>
        <p:spPr>
          <a:xfrm>
            <a:off x="4268912" y="1032231"/>
            <a:ext cx="5691140" cy="3640851"/>
          </a:xfrm>
          <a:prstGeom prst="rect">
            <a:avLst/>
          </a:prstGeom>
        </p:spPr>
      </p:pic>
      <p:sp>
        <p:nvSpPr>
          <p:cNvPr id="13" name="TextBox 12"/>
          <p:cNvSpPr txBox="1"/>
          <p:nvPr/>
        </p:nvSpPr>
        <p:spPr>
          <a:xfrm>
            <a:off x="6370687" y="4673082"/>
            <a:ext cx="3159814"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“Siamese” LMVCNNs</a:t>
            </a:r>
          </a:p>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processing each point</a:t>
            </a:r>
          </a:p>
        </p:txBody>
      </p:sp>
      <p:sp>
        <p:nvSpPr>
          <p:cNvPr id="21" name="Oval 20"/>
          <p:cNvSpPr/>
          <p:nvPr/>
        </p:nvSpPr>
        <p:spPr>
          <a:xfrm>
            <a:off x="1959997" y="3732592"/>
            <a:ext cx="69643" cy="62614"/>
          </a:xfrm>
          <a:prstGeom prst="ellipse">
            <a:avLst/>
          </a:prstGeom>
          <a:noFill/>
          <a:ln w="1079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42" idx="5"/>
            <a:endCxn id="21" idx="0"/>
          </p:cNvCxnSpPr>
          <p:nvPr/>
        </p:nvCxnSpPr>
        <p:spPr>
          <a:xfrm>
            <a:off x="1253606" y="2482013"/>
            <a:ext cx="741213" cy="1250579"/>
          </a:xfrm>
          <a:prstGeom prst="straightConnector1">
            <a:avLst/>
          </a:prstGeom>
          <a:ln w="63500">
            <a:solidFill>
              <a:srgbClr val="C0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Object 24"/>
          <p:cNvGraphicFramePr>
            <a:graphicFrameLocks noChangeAspect="1"/>
          </p:cNvGraphicFramePr>
          <p:nvPr>
            <p:extLst>
              <p:ext uri="{D42A27DB-BD31-4B8C-83A1-F6EECF244321}">
                <p14:modId xmlns:p14="http://schemas.microsoft.com/office/powerpoint/2010/main" val="2144036352"/>
              </p:ext>
            </p:extLst>
          </p:nvPr>
        </p:nvGraphicFramePr>
        <p:xfrm>
          <a:off x="280988" y="5376863"/>
          <a:ext cx="11737975" cy="1362075"/>
        </p:xfrm>
        <a:graphic>
          <a:graphicData uri="http://schemas.openxmlformats.org/presentationml/2006/ole">
            <mc:AlternateContent xmlns:mc="http://schemas.openxmlformats.org/markup-compatibility/2006">
              <mc:Choice xmlns:v="urn:schemas-microsoft-com:vml" Requires="v">
                <p:oleObj spid="_x0000_s4334" name="Equation" r:id="rId8" imgW="4165560" imgH="469800" progId="Equation.DSMT4">
                  <p:embed/>
                </p:oleObj>
              </mc:Choice>
              <mc:Fallback>
                <p:oleObj name="Equation" r:id="rId8" imgW="4165560" imgH="469800" progId="Equation.DSMT4">
                  <p:embed/>
                  <p:pic>
                    <p:nvPicPr>
                      <p:cNvPr id="0" name=""/>
                      <p:cNvPicPr/>
                      <p:nvPr/>
                    </p:nvPicPr>
                    <p:blipFill>
                      <a:blip r:embed="rId9"/>
                      <a:stretch>
                        <a:fillRect/>
                      </a:stretch>
                    </p:blipFill>
                    <p:spPr>
                      <a:xfrm>
                        <a:off x="280988" y="5376863"/>
                        <a:ext cx="11737975" cy="1362075"/>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FBB7B38C-DD38-4F1A-8977-B81A8A02E6F6}"/>
              </a:ext>
            </a:extLst>
          </p:cNvPr>
          <p:cNvSpPr txBox="1"/>
          <p:nvPr/>
        </p:nvSpPr>
        <p:spPr>
          <a:xfrm>
            <a:off x="10106109" y="2170428"/>
            <a:ext cx="1386735" cy="830997"/>
          </a:xfrm>
          <a:prstGeom prst="rect">
            <a:avLst/>
          </a:prstGeom>
          <a:solidFill>
            <a:schemeClr val="bg1"/>
          </a:solidFill>
        </p:spPr>
        <p:txBody>
          <a:bodyPr wrap="square" rtlCol="0">
            <a:spAutoFit/>
          </a:bodyPr>
          <a:lstStyle/>
          <a:p>
            <a:r>
              <a:rPr lang="en-US" sz="2400" b="1" dirty="0">
                <a:solidFill>
                  <a:schemeClr val="accent1">
                    <a:lumMod val="50000"/>
                  </a:schemeClr>
                </a:solidFill>
              </a:rPr>
              <a:t>Loss</a:t>
            </a:r>
          </a:p>
          <a:p>
            <a:r>
              <a:rPr lang="en-US" sz="2400" b="1" dirty="0">
                <a:solidFill>
                  <a:schemeClr val="accent1">
                    <a:lumMod val="50000"/>
                  </a:schemeClr>
                </a:solidFill>
              </a:rPr>
              <a:t>function</a:t>
            </a:r>
          </a:p>
        </p:txBody>
      </p:sp>
      <p:graphicFrame>
        <p:nvGraphicFramePr>
          <p:cNvPr id="20" name="Object 19">
            <a:extLst>
              <a:ext uri="{FF2B5EF4-FFF2-40B4-BE49-F238E27FC236}">
                <a16:creationId xmlns:a16="http://schemas.microsoft.com/office/drawing/2014/main" id="{D51B0973-C774-4E45-BFFE-EE747B3F3FB9}"/>
              </a:ext>
            </a:extLst>
          </p:cNvPr>
          <p:cNvGraphicFramePr>
            <a:graphicFrameLocks noChangeAspect="1"/>
          </p:cNvGraphicFramePr>
          <p:nvPr>
            <p:extLst>
              <p:ext uri="{D42A27DB-BD31-4B8C-83A1-F6EECF244321}">
                <p14:modId xmlns:p14="http://schemas.microsoft.com/office/powerpoint/2010/main" val="238250177"/>
              </p:ext>
            </p:extLst>
          </p:nvPr>
        </p:nvGraphicFramePr>
        <p:xfrm>
          <a:off x="10150839" y="2939138"/>
          <a:ext cx="875124" cy="513934"/>
        </p:xfrm>
        <a:graphic>
          <a:graphicData uri="http://schemas.openxmlformats.org/presentationml/2006/ole">
            <mc:AlternateContent xmlns:mc="http://schemas.openxmlformats.org/markup-compatibility/2006">
              <mc:Choice xmlns:v="urn:schemas-microsoft-com:vml" Requires="v">
                <p:oleObj spid="_x0000_s4335" name="Equation" r:id="rId10" imgW="355320" imgH="203040" progId="Equation.DSMT4">
                  <p:embed/>
                </p:oleObj>
              </mc:Choice>
              <mc:Fallback>
                <p:oleObj name="Equation" r:id="rId10" imgW="355320" imgH="203040" progId="Equation.DSMT4">
                  <p:embed/>
                  <p:pic>
                    <p:nvPicPr>
                      <p:cNvPr id="15" name="Object 14"/>
                      <p:cNvPicPr/>
                      <p:nvPr/>
                    </p:nvPicPr>
                    <p:blipFill>
                      <a:blip r:embed="rId11"/>
                      <a:stretch>
                        <a:fillRect/>
                      </a:stretch>
                    </p:blipFill>
                    <p:spPr>
                      <a:xfrm>
                        <a:off x="10150839" y="2939138"/>
                        <a:ext cx="875124" cy="513934"/>
                      </a:xfrm>
                      <a:prstGeom prst="rect">
                        <a:avLst/>
                      </a:prstGeom>
                    </p:spPr>
                  </p:pic>
                </p:oleObj>
              </mc:Fallback>
            </mc:AlternateContent>
          </a:graphicData>
        </a:graphic>
      </p:graphicFrame>
      <p:sp>
        <p:nvSpPr>
          <p:cNvPr id="22" name="Rectangle 4">
            <a:extLst>
              <a:ext uri="{FF2B5EF4-FFF2-40B4-BE49-F238E27FC236}">
                <a16:creationId xmlns:a16="http://schemas.microsoft.com/office/drawing/2014/main" id="{DEF10973-CCBA-4B1C-A015-CD195D97A996}"/>
              </a:ext>
            </a:extLst>
          </p:cNvPr>
          <p:cNvSpPr>
            <a:spLocks noChangeArrowheads="1"/>
          </p:cNvSpPr>
          <p:nvPr/>
        </p:nvSpPr>
        <p:spPr bwMode="auto">
          <a:xfrm>
            <a:off x="9690100" y="308446"/>
            <a:ext cx="23831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 typeface="Arial" panose="020B0604020202020204" pitchFamily="34" charset="0"/>
              <a:buNone/>
            </a:pPr>
            <a:r>
              <a:rPr lang="en-US" altLang="en-US" sz="2000" b="1" dirty="0">
                <a:solidFill>
                  <a:schemeClr val="tx2"/>
                </a:solidFill>
                <a:latin typeface="+mn-lt"/>
              </a:rPr>
              <a:t>Contrastive loss:</a:t>
            </a:r>
          </a:p>
          <a:p>
            <a:pPr algn="r">
              <a:lnSpc>
                <a:spcPct val="100000"/>
              </a:lnSpc>
              <a:spcBef>
                <a:spcPct val="0"/>
              </a:spcBef>
              <a:buFont typeface="Arial" panose="020B0604020202020204" pitchFamily="34" charset="0"/>
              <a:buNone/>
            </a:pPr>
            <a:r>
              <a:rPr lang="en-US" altLang="en-US" sz="2000" b="1" dirty="0">
                <a:solidFill>
                  <a:schemeClr val="tx2"/>
                </a:solidFill>
                <a:latin typeface="+mn-lt"/>
              </a:rPr>
              <a:t>(Hadsell et al, 2006)</a:t>
            </a:r>
          </a:p>
          <a:p>
            <a:pPr algn="r">
              <a:lnSpc>
                <a:spcPct val="100000"/>
              </a:lnSpc>
              <a:spcBef>
                <a:spcPct val="0"/>
              </a:spcBef>
              <a:buFont typeface="Arial" panose="020B0604020202020204" pitchFamily="34" charset="0"/>
              <a:buNone/>
            </a:pPr>
            <a:endParaRPr lang="en-US" altLang="en-US" sz="2000" b="1" dirty="0">
              <a:solidFill>
                <a:schemeClr val="tx2"/>
              </a:solidFill>
              <a:latin typeface="+mn-lt"/>
            </a:endParaRPr>
          </a:p>
        </p:txBody>
      </p:sp>
    </p:spTree>
    <p:extLst>
      <p:ext uri="{BB962C8B-B14F-4D97-AF65-F5344CB8AC3E}">
        <p14:creationId xmlns:p14="http://schemas.microsoft.com/office/powerpoint/2010/main" val="2186529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1561207" y="131046"/>
            <a:ext cx="9144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nSpc>
                <a:spcPct val="90000"/>
              </a:lnSpc>
            </a:pPr>
            <a:r>
              <a:rPr lang="en-US" dirty="0"/>
              <a:t>Training</a:t>
            </a:r>
          </a:p>
        </p:txBody>
      </p:sp>
      <p:sp>
        <p:nvSpPr>
          <p:cNvPr id="40" name="TextBox 39"/>
          <p:cNvSpPr txBox="1"/>
          <p:nvPr/>
        </p:nvSpPr>
        <p:spPr>
          <a:xfrm>
            <a:off x="608672" y="4293242"/>
            <a:ext cx="1694252" cy="1200329"/>
          </a:xfrm>
          <a:prstGeom prst="rect">
            <a:avLst/>
          </a:prstGeom>
          <a:solidFill>
            <a:schemeClr val="bg1"/>
          </a:solid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Point pairs</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from two shapes</a:t>
            </a:r>
          </a:p>
        </p:txBody>
      </p:sp>
      <p:pic>
        <p:nvPicPr>
          <p:cNvPr id="41" name="Picture 40"/>
          <p:cNvPicPr>
            <a:picLocks noChangeAspect="1"/>
          </p:cNvPicPr>
          <p:nvPr/>
        </p:nvPicPr>
        <p:blipFill>
          <a:blip r:embed="rId4"/>
          <a:stretch>
            <a:fillRect/>
          </a:stretch>
        </p:blipFill>
        <p:spPr>
          <a:xfrm>
            <a:off x="553727" y="1411298"/>
            <a:ext cx="1879097" cy="2823924"/>
          </a:xfrm>
          <a:prstGeom prst="rect">
            <a:avLst/>
          </a:prstGeom>
        </p:spPr>
      </p:pic>
      <p:sp>
        <p:nvSpPr>
          <p:cNvPr id="42" name="Oval 41"/>
          <p:cNvSpPr/>
          <p:nvPr/>
        </p:nvSpPr>
        <p:spPr>
          <a:xfrm>
            <a:off x="1194162" y="2428569"/>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347318" y="4034560"/>
            <a:ext cx="69643" cy="62614"/>
          </a:xfrm>
          <a:prstGeom prst="ellipse">
            <a:avLst/>
          </a:pr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02924" y="4673082"/>
            <a:ext cx="2592288" cy="830997"/>
          </a:xfrm>
          <a:prstGeom prst="rect">
            <a:avLst/>
          </a:prstGeom>
          <a:solidFill>
            <a:schemeClr val="bg1"/>
          </a:solid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Local rendered </a:t>
            </a:r>
          </a:p>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views</a:t>
            </a:r>
          </a:p>
        </p:txBody>
      </p:sp>
      <p:pic>
        <p:nvPicPr>
          <p:cNvPr id="8" name="Picture 7"/>
          <p:cNvPicPr>
            <a:picLocks noChangeAspect="1"/>
          </p:cNvPicPr>
          <p:nvPr/>
        </p:nvPicPr>
        <p:blipFill>
          <a:blip r:embed="rId5"/>
          <a:stretch>
            <a:fillRect/>
          </a:stretch>
        </p:blipFill>
        <p:spPr>
          <a:xfrm>
            <a:off x="2929227" y="1138539"/>
            <a:ext cx="1313809" cy="1290030"/>
          </a:xfrm>
          <a:prstGeom prst="rect">
            <a:avLst/>
          </a:prstGeom>
        </p:spPr>
      </p:pic>
      <p:pic>
        <p:nvPicPr>
          <p:cNvPr id="9" name="Picture 8"/>
          <p:cNvPicPr>
            <a:picLocks noChangeAspect="1"/>
          </p:cNvPicPr>
          <p:nvPr/>
        </p:nvPicPr>
        <p:blipFill>
          <a:blip r:embed="rId6"/>
          <a:stretch>
            <a:fillRect/>
          </a:stretch>
        </p:blipFill>
        <p:spPr>
          <a:xfrm>
            <a:off x="2929227" y="3161680"/>
            <a:ext cx="1339685" cy="1339685"/>
          </a:xfrm>
          <a:prstGeom prst="rect">
            <a:avLst/>
          </a:prstGeom>
        </p:spPr>
      </p:pic>
      <p:sp>
        <p:nvSpPr>
          <p:cNvPr id="10" name="TextBox 9"/>
          <p:cNvSpPr txBox="1"/>
          <p:nvPr/>
        </p:nvSpPr>
        <p:spPr>
          <a:xfrm>
            <a:off x="3277521" y="1891488"/>
            <a:ext cx="617220" cy="923330"/>
          </a:xfrm>
          <a:prstGeom prst="rect">
            <a:avLst/>
          </a:prstGeom>
          <a:noFill/>
        </p:spPr>
        <p:txBody>
          <a:bodyPr wrap="square" rtlCol="0">
            <a:spAutoFit/>
          </a:bodyPr>
          <a:lstStyle/>
          <a:p>
            <a:r>
              <a:rPr lang="en-US" sz="5400" dirty="0">
                <a:latin typeface="+mj-lt"/>
              </a:rPr>
              <a:t>…</a:t>
            </a:r>
          </a:p>
        </p:txBody>
      </p:sp>
      <p:sp>
        <p:nvSpPr>
          <p:cNvPr id="11" name="TextBox 10"/>
          <p:cNvSpPr txBox="1"/>
          <p:nvPr/>
        </p:nvSpPr>
        <p:spPr>
          <a:xfrm>
            <a:off x="3262580" y="3992487"/>
            <a:ext cx="617220" cy="923330"/>
          </a:xfrm>
          <a:prstGeom prst="rect">
            <a:avLst/>
          </a:prstGeom>
          <a:noFill/>
        </p:spPr>
        <p:txBody>
          <a:bodyPr wrap="square" rtlCol="0">
            <a:spAutoFit/>
          </a:bodyPr>
          <a:lstStyle/>
          <a:p>
            <a:r>
              <a:rPr lang="en-US" sz="5400" dirty="0">
                <a:latin typeface="+mj-lt"/>
              </a:rPr>
              <a:t>…</a:t>
            </a:r>
          </a:p>
        </p:txBody>
      </p:sp>
      <p:pic>
        <p:nvPicPr>
          <p:cNvPr id="12" name="Picture 11"/>
          <p:cNvPicPr>
            <a:picLocks noChangeAspect="1"/>
          </p:cNvPicPr>
          <p:nvPr/>
        </p:nvPicPr>
        <p:blipFill>
          <a:blip r:embed="rId7"/>
          <a:stretch>
            <a:fillRect/>
          </a:stretch>
        </p:blipFill>
        <p:spPr>
          <a:xfrm>
            <a:off x="4268912" y="1032231"/>
            <a:ext cx="5691140" cy="3640851"/>
          </a:xfrm>
          <a:prstGeom prst="rect">
            <a:avLst/>
          </a:prstGeom>
        </p:spPr>
      </p:pic>
      <p:sp>
        <p:nvSpPr>
          <p:cNvPr id="13" name="TextBox 12"/>
          <p:cNvSpPr txBox="1"/>
          <p:nvPr/>
        </p:nvSpPr>
        <p:spPr>
          <a:xfrm>
            <a:off x="6370687" y="4673082"/>
            <a:ext cx="3159814"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“Siamese” LMVCNNs</a:t>
            </a:r>
          </a:p>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processing each point</a:t>
            </a:r>
          </a:p>
        </p:txBody>
      </p:sp>
      <p:sp>
        <p:nvSpPr>
          <p:cNvPr id="21" name="Oval 20"/>
          <p:cNvSpPr/>
          <p:nvPr/>
        </p:nvSpPr>
        <p:spPr>
          <a:xfrm>
            <a:off x="1959997" y="3732592"/>
            <a:ext cx="69643" cy="62614"/>
          </a:xfrm>
          <a:prstGeom prst="ellipse">
            <a:avLst/>
          </a:prstGeom>
          <a:noFill/>
          <a:ln w="1079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42" idx="5"/>
            <a:endCxn id="21" idx="0"/>
          </p:cNvCxnSpPr>
          <p:nvPr/>
        </p:nvCxnSpPr>
        <p:spPr>
          <a:xfrm>
            <a:off x="1253606" y="2482013"/>
            <a:ext cx="741213" cy="1250579"/>
          </a:xfrm>
          <a:prstGeom prst="straightConnector1">
            <a:avLst/>
          </a:prstGeom>
          <a:ln w="63500">
            <a:solidFill>
              <a:srgbClr val="C0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BB7B38C-DD38-4F1A-8977-B81A8A02E6F6}"/>
              </a:ext>
            </a:extLst>
          </p:cNvPr>
          <p:cNvSpPr txBox="1"/>
          <p:nvPr/>
        </p:nvSpPr>
        <p:spPr>
          <a:xfrm>
            <a:off x="10106109" y="2170428"/>
            <a:ext cx="1386735" cy="830997"/>
          </a:xfrm>
          <a:prstGeom prst="rect">
            <a:avLst/>
          </a:prstGeom>
          <a:solidFill>
            <a:schemeClr val="bg1"/>
          </a:solidFill>
        </p:spPr>
        <p:txBody>
          <a:bodyPr wrap="square" rtlCol="0">
            <a:spAutoFit/>
          </a:bodyPr>
          <a:lstStyle/>
          <a:p>
            <a:r>
              <a:rPr lang="en-US" sz="2400" b="1" dirty="0">
                <a:solidFill>
                  <a:schemeClr val="accent1">
                    <a:lumMod val="50000"/>
                  </a:schemeClr>
                </a:solidFill>
              </a:rPr>
              <a:t>Loss</a:t>
            </a:r>
          </a:p>
          <a:p>
            <a:r>
              <a:rPr lang="en-US" sz="2400" b="1" dirty="0">
                <a:solidFill>
                  <a:schemeClr val="accent1">
                    <a:lumMod val="50000"/>
                  </a:schemeClr>
                </a:solidFill>
              </a:rPr>
              <a:t>function</a:t>
            </a:r>
          </a:p>
        </p:txBody>
      </p:sp>
      <p:graphicFrame>
        <p:nvGraphicFramePr>
          <p:cNvPr id="20" name="Object 19">
            <a:extLst>
              <a:ext uri="{FF2B5EF4-FFF2-40B4-BE49-F238E27FC236}">
                <a16:creationId xmlns:a16="http://schemas.microsoft.com/office/drawing/2014/main" id="{D51B0973-C774-4E45-BFFE-EE747B3F3FB9}"/>
              </a:ext>
            </a:extLst>
          </p:cNvPr>
          <p:cNvGraphicFramePr>
            <a:graphicFrameLocks noChangeAspect="1"/>
          </p:cNvGraphicFramePr>
          <p:nvPr>
            <p:extLst/>
          </p:nvPr>
        </p:nvGraphicFramePr>
        <p:xfrm>
          <a:off x="10150839" y="2939138"/>
          <a:ext cx="875124" cy="513934"/>
        </p:xfrm>
        <a:graphic>
          <a:graphicData uri="http://schemas.openxmlformats.org/presentationml/2006/ole">
            <mc:AlternateContent xmlns:mc="http://schemas.openxmlformats.org/markup-compatibility/2006">
              <mc:Choice xmlns:v="urn:schemas-microsoft-com:vml" Requires="v">
                <p:oleObj spid="_x0000_s6191" name="Equation" r:id="rId8" imgW="355320" imgH="203040" progId="Equation.DSMT4">
                  <p:embed/>
                </p:oleObj>
              </mc:Choice>
              <mc:Fallback>
                <p:oleObj name="Equation" r:id="rId8" imgW="355320" imgH="203040" progId="Equation.DSMT4">
                  <p:embed/>
                  <p:pic>
                    <p:nvPicPr>
                      <p:cNvPr id="20" name="Object 19">
                        <a:extLst>
                          <a:ext uri="{FF2B5EF4-FFF2-40B4-BE49-F238E27FC236}">
                            <a16:creationId xmlns:a16="http://schemas.microsoft.com/office/drawing/2014/main" id="{D51B0973-C774-4E45-BFFE-EE747B3F3FB9}"/>
                          </a:ext>
                        </a:extLst>
                      </p:cNvPr>
                      <p:cNvPicPr/>
                      <p:nvPr/>
                    </p:nvPicPr>
                    <p:blipFill>
                      <a:blip r:embed="rId9"/>
                      <a:stretch>
                        <a:fillRect/>
                      </a:stretch>
                    </p:blipFill>
                    <p:spPr>
                      <a:xfrm>
                        <a:off x="10150839" y="2939138"/>
                        <a:ext cx="875124" cy="513934"/>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5AA7B539-44A3-4DD4-B893-D77CDC4F4BCE}"/>
              </a:ext>
            </a:extLst>
          </p:cNvPr>
          <p:cNvSpPr/>
          <p:nvPr/>
        </p:nvSpPr>
        <p:spPr>
          <a:xfrm>
            <a:off x="4422913" y="5472108"/>
            <a:ext cx="5814391" cy="954107"/>
          </a:xfrm>
          <a:prstGeom prst="rect">
            <a:avLst/>
          </a:prstGeom>
        </p:spPr>
        <p:txBody>
          <a:bodyPr wrap="square">
            <a:spAutoFit/>
          </a:bodyPr>
          <a:lstStyle/>
          <a:p>
            <a:pPr algn="ctr" fontAlgn="base">
              <a:spcAft>
                <a:spcPct val="0"/>
              </a:spcAft>
              <a:buFont typeface="Arial" panose="020B0604020202020204" pitchFamily="34" charset="0"/>
              <a:buNone/>
            </a:pPr>
            <a:r>
              <a:rPr lang="en-US" sz="2800" b="1" dirty="0">
                <a:solidFill>
                  <a:srgbClr val="7030A0"/>
                </a:solidFill>
              </a:rPr>
              <a:t>Initialize filters from their pre-trained values on ImageNet!</a:t>
            </a:r>
            <a:endParaRPr lang="en-US" altLang="en-US" sz="2800" b="1" dirty="0">
              <a:solidFill>
                <a:srgbClr val="7030A0"/>
              </a:solidFill>
              <a:cs typeface="Arial" panose="020B0604020202020204" pitchFamily="34" charset="0"/>
            </a:endParaRPr>
          </a:p>
        </p:txBody>
      </p:sp>
      <p:sp>
        <p:nvSpPr>
          <p:cNvPr id="24" name="Arc 23">
            <a:extLst>
              <a:ext uri="{FF2B5EF4-FFF2-40B4-BE49-F238E27FC236}">
                <a16:creationId xmlns:a16="http://schemas.microsoft.com/office/drawing/2014/main" id="{71F43E78-B283-4FC0-BC69-C1834E2FD6EE}"/>
              </a:ext>
            </a:extLst>
          </p:cNvPr>
          <p:cNvSpPr/>
          <p:nvPr/>
        </p:nvSpPr>
        <p:spPr>
          <a:xfrm>
            <a:off x="5515626" y="4529476"/>
            <a:ext cx="914400" cy="1928190"/>
          </a:xfrm>
          <a:prstGeom prst="arc">
            <a:avLst>
              <a:gd name="adj1" fmla="val 16596292"/>
              <a:gd name="adj2" fmla="val 487809"/>
            </a:avLst>
          </a:prstGeom>
          <a:ln w="41275">
            <a:solidFill>
              <a:srgbClr val="7030A0"/>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104916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9477208" y="6061332"/>
            <a:ext cx="2329613" cy="523220"/>
          </a:xfrm>
          <a:prstGeom prst="rect">
            <a:avLst/>
          </a:prstGeom>
        </p:spPr>
        <p:txBody>
          <a:bodyPr wrap="none">
            <a:spAutoFit/>
          </a:bodyPr>
          <a:lstStyle/>
          <a:p>
            <a:pPr marL="401638" indent="-401638" algn="ctr" fontAlgn="base">
              <a:spcBef>
                <a:spcPct val="0"/>
              </a:spcBef>
              <a:spcAft>
                <a:spcPct val="0"/>
              </a:spcAft>
              <a:buSzPct val="75000"/>
            </a:pPr>
            <a:r>
              <a:rPr lang="en-US" altLang="en-US" sz="2800" b="1" dirty="0">
                <a:solidFill>
                  <a:schemeClr val="tx2"/>
                </a:solidFill>
              </a:rPr>
              <a:t>[Yi et al. 2016]</a:t>
            </a:r>
            <a:endParaRPr lang="en-US" sz="2800" b="1" dirty="0">
              <a:solidFill>
                <a:schemeClr val="tx2"/>
              </a:solidFill>
            </a:endParaRPr>
          </a:p>
        </p:txBody>
      </p:sp>
      <p:sp>
        <p:nvSpPr>
          <p:cNvPr id="28" name="Content Placeholder 2"/>
          <p:cNvSpPr>
            <a:spLocks noGrp="1"/>
          </p:cNvSpPr>
          <p:nvPr>
            <p:ph idx="1"/>
          </p:nvPr>
        </p:nvSpPr>
        <p:spPr>
          <a:xfrm>
            <a:off x="439369" y="1449418"/>
            <a:ext cx="11468911" cy="5048656"/>
          </a:xfrm>
        </p:spPr>
        <p:txBody>
          <a:bodyPr>
            <a:normAutofit/>
          </a:bodyPr>
          <a:lstStyle/>
          <a:p>
            <a:pPr marL="0" indent="0">
              <a:buNone/>
            </a:pPr>
            <a:r>
              <a:rPr lang="en-US" sz="2600" b="1" dirty="0" err="1">
                <a:latin typeface="Calibri" panose="020F0502020204030204" pitchFamily="34" charset="0"/>
              </a:rPr>
              <a:t>ShapeNetSem</a:t>
            </a:r>
            <a:r>
              <a:rPr lang="en-US" sz="2600" b="1" dirty="0">
                <a:latin typeface="Calibri" panose="020F0502020204030204" pitchFamily="34" charset="0"/>
              </a:rPr>
              <a:t>: </a:t>
            </a:r>
            <a:r>
              <a:rPr lang="en-US" sz="2600" dirty="0">
                <a:latin typeface="Calibri" panose="020F0502020204030204" pitchFamily="34" charset="0"/>
              </a:rPr>
              <a:t>16 categories, 5K shapes </a:t>
            </a:r>
            <a:r>
              <a:rPr lang="en-US" sz="2550" b="1" dirty="0">
                <a:solidFill>
                  <a:srgbClr val="0070C0"/>
                </a:solidFill>
                <a:latin typeface="Calibri" panose="020F0502020204030204" pitchFamily="34" charset="0"/>
              </a:rPr>
              <a:t>segmented into labeled parts</a:t>
            </a:r>
          </a:p>
        </p:txBody>
      </p:sp>
      <p:pic>
        <p:nvPicPr>
          <p:cNvPr id="6" name="Picture 5"/>
          <p:cNvPicPr>
            <a:picLocks noChangeAspect="1"/>
          </p:cNvPicPr>
          <p:nvPr/>
        </p:nvPicPr>
        <p:blipFill>
          <a:blip r:embed="rId3"/>
          <a:stretch>
            <a:fillRect/>
          </a:stretch>
        </p:blipFill>
        <p:spPr>
          <a:xfrm>
            <a:off x="842735" y="2316515"/>
            <a:ext cx="10506531" cy="3198460"/>
          </a:xfrm>
          <a:prstGeom prst="rect">
            <a:avLst/>
          </a:prstGeom>
        </p:spPr>
      </p:pic>
      <p:sp>
        <p:nvSpPr>
          <p:cNvPr id="8" name="Title 1">
            <a:extLst>
              <a:ext uri="{FF2B5EF4-FFF2-40B4-BE49-F238E27FC236}">
                <a16:creationId xmlns:a16="http://schemas.microsoft.com/office/drawing/2014/main" id="{77C9E75A-3631-4430-B46E-E21B46BED077}"/>
              </a:ext>
            </a:extLst>
          </p:cNvPr>
          <p:cNvSpPr>
            <a:spLocks noGrp="1"/>
          </p:cNvSpPr>
          <p:nvPr>
            <p:ph type="title"/>
          </p:nvPr>
        </p:nvSpPr>
        <p:spPr>
          <a:xfrm>
            <a:off x="1561207" y="131046"/>
            <a:ext cx="9144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dirty="0"/>
              <a:t>Training Dataset: Part Correspondences</a:t>
            </a:r>
          </a:p>
        </p:txBody>
      </p:sp>
    </p:spTree>
    <p:extLst>
      <p:ext uri="{BB962C8B-B14F-4D97-AF65-F5344CB8AC3E}">
        <p14:creationId xmlns:p14="http://schemas.microsoft.com/office/powerpoint/2010/main" val="1291460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95422" y="65866"/>
            <a:ext cx="11460955" cy="1325563"/>
          </a:xfrm>
        </p:spPr>
        <p:txBody>
          <a:bodyPr>
            <a:normAutofit/>
          </a:bodyPr>
          <a:lstStyle/>
          <a:p>
            <a:r>
              <a:rPr lang="en-US" sz="3300" dirty="0"/>
              <a:t>Why local shape descriptors? </a:t>
            </a:r>
            <a:r>
              <a:rPr lang="en-US" sz="3300" dirty="0" err="1"/>
              <a:t>Keypoint</a:t>
            </a:r>
            <a:r>
              <a:rPr lang="en-US" sz="3300" dirty="0"/>
              <a:t> detection/correspondences</a:t>
            </a:r>
          </a:p>
        </p:txBody>
      </p:sp>
      <p:sp>
        <p:nvSpPr>
          <p:cNvPr id="13" name="Rectangle 12"/>
          <p:cNvSpPr/>
          <p:nvPr/>
        </p:nvSpPr>
        <p:spPr>
          <a:xfrm>
            <a:off x="1125523" y="5315180"/>
            <a:ext cx="9940954" cy="523220"/>
          </a:xfrm>
          <a:prstGeom prst="rect">
            <a:avLst/>
          </a:prstGeom>
        </p:spPr>
        <p:txBody>
          <a:bodyPr wrap="square">
            <a:spAutoFit/>
          </a:bodyPr>
          <a:lstStyle/>
          <a:p>
            <a:pPr algn="ctr"/>
            <a:r>
              <a:rPr lang="en-US" sz="2800" b="1" dirty="0">
                <a:solidFill>
                  <a:srgbClr val="0070C0"/>
                </a:solidFill>
                <a:latin typeface="Calibri" panose="020F0502020204030204" pitchFamily="34" charset="0"/>
              </a:rPr>
              <a:t>(similar colors correspond to points with similar descriptors) </a:t>
            </a:r>
          </a:p>
        </p:txBody>
      </p:sp>
      <p:pic>
        <p:nvPicPr>
          <p:cNvPr id="2" name="Picture 1"/>
          <p:cNvPicPr>
            <a:picLocks noChangeAspect="1"/>
          </p:cNvPicPr>
          <p:nvPr/>
        </p:nvPicPr>
        <p:blipFill>
          <a:blip r:embed="rId3"/>
          <a:stretch>
            <a:fillRect/>
          </a:stretch>
        </p:blipFill>
        <p:spPr>
          <a:xfrm>
            <a:off x="1414675" y="1342280"/>
            <a:ext cx="9362650" cy="3972900"/>
          </a:xfrm>
          <a:prstGeom prst="rect">
            <a:avLst/>
          </a:prstGeom>
        </p:spPr>
      </p:pic>
    </p:spTree>
    <p:extLst>
      <p:ext uri="{BB962C8B-B14F-4D97-AF65-F5344CB8AC3E}">
        <p14:creationId xmlns:p14="http://schemas.microsoft.com/office/powerpoint/2010/main" val="3089623448"/>
      </p:ext>
    </p:extLst>
  </p:cSld>
  <p:clrMapOvr>
    <a:masterClrMapping/>
  </p:clrMapOvr>
  <mc:AlternateContent xmlns:mc="http://schemas.openxmlformats.org/markup-compatibility/2006" xmlns:p14="http://schemas.microsoft.com/office/powerpoint/2010/main">
    <mc:Choice Requires="p14">
      <p:transition p14:dur="250" advTm="1765">
        <p:fade/>
      </p:transition>
    </mc:Choice>
    <mc:Fallback xmlns="">
      <p:transition advTm="1765">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97775" y="3210693"/>
            <a:ext cx="4824536" cy="2037860"/>
          </a:xfrm>
          <a:prstGeom prst="rect">
            <a:avLst/>
          </a:prstGeom>
        </p:spPr>
      </p:pic>
      <p:sp>
        <p:nvSpPr>
          <p:cNvPr id="24" name="Freeform 23"/>
          <p:cNvSpPr/>
          <p:nvPr/>
        </p:nvSpPr>
        <p:spPr>
          <a:xfrm>
            <a:off x="2455937" y="2518798"/>
            <a:ext cx="2160240" cy="1401471"/>
          </a:xfrm>
          <a:custGeom>
            <a:avLst/>
            <a:gdLst>
              <a:gd name="connsiteX0" fmla="*/ 0 w 1857375"/>
              <a:gd name="connsiteY0" fmla="*/ 2028826 h 2038351"/>
              <a:gd name="connsiteX1" fmla="*/ 857250 w 1857375"/>
              <a:gd name="connsiteY1" fmla="*/ 1 h 2038351"/>
              <a:gd name="connsiteX2" fmla="*/ 1857375 w 1857375"/>
              <a:gd name="connsiteY2" fmla="*/ 2038351 h 2038351"/>
            </a:gdLst>
            <a:ahLst/>
            <a:cxnLst>
              <a:cxn ang="0">
                <a:pos x="connsiteX0" y="connsiteY0"/>
              </a:cxn>
              <a:cxn ang="0">
                <a:pos x="connsiteX1" y="connsiteY1"/>
              </a:cxn>
              <a:cxn ang="0">
                <a:pos x="connsiteX2" y="connsiteY2"/>
              </a:cxn>
            </a:cxnLst>
            <a:rect l="l" t="t" r="r" b="b"/>
            <a:pathLst>
              <a:path w="1857375" h="2038351">
                <a:moveTo>
                  <a:pt x="0" y="2028826"/>
                </a:moveTo>
                <a:cubicBezTo>
                  <a:pt x="273844" y="1013620"/>
                  <a:pt x="547688" y="-1586"/>
                  <a:pt x="857250" y="1"/>
                </a:cubicBezTo>
                <a:cubicBezTo>
                  <a:pt x="1166812" y="1588"/>
                  <a:pt x="1512093" y="1019969"/>
                  <a:pt x="1857375" y="2038351"/>
                </a:cubicBezTo>
              </a:path>
            </a:pathLst>
          </a:custGeom>
          <a:noFill/>
          <a:ln w="50800">
            <a:solidFill>
              <a:schemeClr val="tx2"/>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22300" y="1190514"/>
            <a:ext cx="5029199" cy="1292662"/>
          </a:xfrm>
          <a:prstGeom prst="rect">
            <a:avLst/>
          </a:prstGeom>
          <a:solidFill>
            <a:schemeClr val="bg1"/>
          </a:solidFill>
        </p:spPr>
        <p:txBody>
          <a:bodyPr wrap="square" rtlCol="0">
            <a:spAutoFit/>
          </a:bodyPr>
          <a:lstStyle/>
          <a:p>
            <a:pPr algn="ctr"/>
            <a:r>
              <a:rPr lang="en-US" sz="2600" b="1" dirty="0">
                <a:solidFill>
                  <a:srgbClr val="002060"/>
                </a:solidFill>
                <a:latin typeface="Calibri" panose="020F0502020204030204" pitchFamily="34" charset="0"/>
                <a:ea typeface="Helvetica" panose="020B0604020202020204" pitchFamily="34" charset="0"/>
                <a:cs typeface="Helvetica" panose="020B0604020202020204" pitchFamily="34" charset="0"/>
              </a:rPr>
              <a:t>Non-rigid alignment</a:t>
            </a:r>
            <a:r>
              <a:rPr lang="en-US" sz="2600" dirty="0">
                <a:solidFill>
                  <a:srgbClr val="002060"/>
                </a:solidFill>
                <a:latin typeface="Calibri" panose="020F0502020204030204" pitchFamily="34" charset="0"/>
                <a:ea typeface="Helvetica" panose="020B0604020202020204" pitchFamily="34" charset="0"/>
                <a:cs typeface="Helvetica" panose="020B0604020202020204" pitchFamily="34" charset="0"/>
              </a:rPr>
              <a:t> </a:t>
            </a:r>
            <a:r>
              <a:rPr lang="en-US" sz="2600" b="1" dirty="0">
                <a:solidFill>
                  <a:srgbClr val="002060"/>
                </a:solidFill>
                <a:latin typeface="Calibri" panose="020F0502020204030204" pitchFamily="34" charset="0"/>
                <a:ea typeface="Helvetica" panose="020B0604020202020204" pitchFamily="34" charset="0"/>
                <a:cs typeface="Helvetica" panose="020B0604020202020204" pitchFamily="34" charset="0"/>
              </a:rPr>
              <a:t>between </a:t>
            </a:r>
          </a:p>
          <a:p>
            <a:pPr algn="ctr"/>
            <a:r>
              <a:rPr lang="en-US" sz="2600" b="1" dirty="0">
                <a:solidFill>
                  <a:srgbClr val="002060"/>
                </a:solidFill>
                <a:latin typeface="Calibri" panose="020F0502020204030204" pitchFamily="34" charset="0"/>
                <a:ea typeface="Helvetica" panose="020B0604020202020204" pitchFamily="34" charset="0"/>
                <a:cs typeface="Helvetica" panose="020B0604020202020204" pitchFamily="34" charset="0"/>
              </a:rPr>
              <a:t>parts </a:t>
            </a:r>
            <a:r>
              <a:rPr lang="en-US" sz="2600" dirty="0">
                <a:solidFill>
                  <a:srgbClr val="002060"/>
                </a:solidFill>
                <a:latin typeface="Calibri" panose="020F0502020204030204" pitchFamily="34" charset="0"/>
                <a:ea typeface="Helvetica" panose="020B0604020202020204" pitchFamily="34" charset="0"/>
                <a:cs typeface="Helvetica" panose="020B0604020202020204" pitchFamily="34" charset="0"/>
              </a:rPr>
              <a:t>with the same </a:t>
            </a:r>
            <a:r>
              <a:rPr lang="en-US" sz="2600" b="1" dirty="0">
                <a:solidFill>
                  <a:srgbClr val="002060"/>
                </a:solidFill>
                <a:latin typeface="Calibri" panose="020F0502020204030204" pitchFamily="34" charset="0"/>
                <a:ea typeface="Helvetica" panose="020B0604020202020204" pitchFamily="34" charset="0"/>
                <a:cs typeface="Helvetica" panose="020B0604020202020204" pitchFamily="34" charset="0"/>
              </a:rPr>
              <a:t>semantic label</a:t>
            </a:r>
            <a:r>
              <a:rPr lang="en-US" sz="2600" dirty="0">
                <a:solidFill>
                  <a:srgbClr val="002060"/>
                </a:solidFill>
                <a:latin typeface="Calibri" panose="020F0502020204030204" pitchFamily="34" charset="0"/>
                <a:ea typeface="Helvetica" panose="020B0604020202020204" pitchFamily="34" charset="0"/>
                <a:cs typeface="Helvetica" panose="020B0604020202020204" pitchFamily="34" charset="0"/>
              </a:rPr>
              <a:t> </a:t>
            </a:r>
          </a:p>
          <a:p>
            <a:pPr algn="ctr"/>
            <a:r>
              <a:rPr lang="en-US" sz="2600" dirty="0">
                <a:solidFill>
                  <a:srgbClr val="002060"/>
                </a:solidFill>
                <a:latin typeface="Calibri" panose="020F0502020204030204" pitchFamily="34" charset="0"/>
                <a:ea typeface="Helvetica" panose="020B0604020202020204" pitchFamily="34" charset="0"/>
                <a:cs typeface="Helvetica" panose="020B0604020202020204" pitchFamily="34" charset="0"/>
              </a:rPr>
              <a:t>=&gt;  pick nearest point pairs</a:t>
            </a:r>
          </a:p>
        </p:txBody>
      </p:sp>
      <p:sp>
        <p:nvSpPr>
          <p:cNvPr id="27" name="Rectangle 26"/>
          <p:cNvSpPr/>
          <p:nvPr/>
        </p:nvSpPr>
        <p:spPr>
          <a:xfrm>
            <a:off x="2239913" y="3717328"/>
            <a:ext cx="792088" cy="576064"/>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427156" y="3688271"/>
            <a:ext cx="792088" cy="576064"/>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A8AFC0EE-5667-4B18-AAEC-1A232BC6667B}"/>
              </a:ext>
            </a:extLst>
          </p:cNvPr>
          <p:cNvSpPr>
            <a:spLocks noGrp="1"/>
          </p:cNvSpPr>
          <p:nvPr>
            <p:ph type="title"/>
          </p:nvPr>
        </p:nvSpPr>
        <p:spPr>
          <a:xfrm>
            <a:off x="1561207" y="131046"/>
            <a:ext cx="9144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nSpc>
                <a:spcPct val="90000"/>
              </a:lnSpc>
            </a:pPr>
            <a:r>
              <a:rPr lang="en-US" dirty="0"/>
              <a:t>Training Dataset</a:t>
            </a:r>
          </a:p>
        </p:txBody>
      </p:sp>
      <p:sp>
        <p:nvSpPr>
          <p:cNvPr id="10" name="TextBox 9">
            <a:extLst>
              <a:ext uri="{FF2B5EF4-FFF2-40B4-BE49-F238E27FC236}">
                <a16:creationId xmlns:a16="http://schemas.microsoft.com/office/drawing/2014/main" id="{620ECD17-86A2-4A21-B31D-4F42DEF77FDB}"/>
              </a:ext>
            </a:extLst>
          </p:cNvPr>
          <p:cNvSpPr txBox="1"/>
          <p:nvPr/>
        </p:nvSpPr>
        <p:spPr>
          <a:xfrm>
            <a:off x="523584" y="5279029"/>
            <a:ext cx="5383788" cy="477054"/>
          </a:xfrm>
          <a:prstGeom prst="rect">
            <a:avLst/>
          </a:prstGeom>
          <a:solidFill>
            <a:schemeClr val="bg1"/>
          </a:solidFill>
        </p:spPr>
        <p:txBody>
          <a:bodyPr wrap="square" rtlCol="0">
            <a:spAutoFit/>
          </a:bodyPr>
          <a:lstStyle/>
          <a:p>
            <a:r>
              <a:rPr lang="en-US" sz="2500" dirty="0">
                <a:solidFill>
                  <a:srgbClr val="002060"/>
                </a:solidFill>
                <a:latin typeface="Calibri" panose="020F0502020204030204" pitchFamily="34" charset="0"/>
                <a:cs typeface="Helvetica" panose="020B0604020202020204" pitchFamily="34" charset="0"/>
              </a:rPr>
              <a:t>(corresponding points have same color)</a:t>
            </a:r>
          </a:p>
        </p:txBody>
      </p:sp>
    </p:spTree>
    <p:extLst>
      <p:ext uri="{BB962C8B-B14F-4D97-AF65-F5344CB8AC3E}">
        <p14:creationId xmlns:p14="http://schemas.microsoft.com/office/powerpoint/2010/main" val="1473022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04D1E2D-3E37-4325-85B1-76C61E84A09D}"/>
              </a:ext>
            </a:extLst>
          </p:cNvPr>
          <p:cNvSpPr txBox="1"/>
          <p:nvPr/>
        </p:nvSpPr>
        <p:spPr>
          <a:xfrm>
            <a:off x="523584" y="5279029"/>
            <a:ext cx="5383788" cy="477054"/>
          </a:xfrm>
          <a:prstGeom prst="rect">
            <a:avLst/>
          </a:prstGeom>
          <a:solidFill>
            <a:schemeClr val="bg1"/>
          </a:solidFill>
        </p:spPr>
        <p:txBody>
          <a:bodyPr wrap="square" rtlCol="0">
            <a:spAutoFit/>
          </a:bodyPr>
          <a:lstStyle/>
          <a:p>
            <a:r>
              <a:rPr lang="en-US" sz="2500" dirty="0">
                <a:solidFill>
                  <a:srgbClr val="002060"/>
                </a:solidFill>
                <a:latin typeface="Calibri" panose="020F0502020204030204" pitchFamily="34" charset="0"/>
                <a:cs typeface="Helvetica" panose="020B0604020202020204" pitchFamily="34" charset="0"/>
              </a:rPr>
              <a:t>(corresponding points have same color)</a:t>
            </a:r>
          </a:p>
        </p:txBody>
      </p:sp>
      <p:pic>
        <p:nvPicPr>
          <p:cNvPr id="5" name="Picture 4"/>
          <p:cNvPicPr>
            <a:picLocks noChangeAspect="1"/>
          </p:cNvPicPr>
          <p:nvPr/>
        </p:nvPicPr>
        <p:blipFill>
          <a:blip r:embed="rId3"/>
          <a:stretch>
            <a:fillRect/>
          </a:stretch>
        </p:blipFill>
        <p:spPr>
          <a:xfrm>
            <a:off x="997775" y="3210693"/>
            <a:ext cx="4824536" cy="2037860"/>
          </a:xfrm>
          <a:prstGeom prst="rect">
            <a:avLst/>
          </a:prstGeom>
        </p:spPr>
      </p:pic>
      <p:sp>
        <p:nvSpPr>
          <p:cNvPr id="24" name="Freeform 23"/>
          <p:cNvSpPr/>
          <p:nvPr/>
        </p:nvSpPr>
        <p:spPr>
          <a:xfrm>
            <a:off x="2455937" y="2518798"/>
            <a:ext cx="2160240" cy="1401471"/>
          </a:xfrm>
          <a:custGeom>
            <a:avLst/>
            <a:gdLst>
              <a:gd name="connsiteX0" fmla="*/ 0 w 1857375"/>
              <a:gd name="connsiteY0" fmla="*/ 2028826 h 2038351"/>
              <a:gd name="connsiteX1" fmla="*/ 857250 w 1857375"/>
              <a:gd name="connsiteY1" fmla="*/ 1 h 2038351"/>
              <a:gd name="connsiteX2" fmla="*/ 1857375 w 1857375"/>
              <a:gd name="connsiteY2" fmla="*/ 2038351 h 2038351"/>
            </a:gdLst>
            <a:ahLst/>
            <a:cxnLst>
              <a:cxn ang="0">
                <a:pos x="connsiteX0" y="connsiteY0"/>
              </a:cxn>
              <a:cxn ang="0">
                <a:pos x="connsiteX1" y="connsiteY1"/>
              </a:cxn>
              <a:cxn ang="0">
                <a:pos x="connsiteX2" y="connsiteY2"/>
              </a:cxn>
            </a:cxnLst>
            <a:rect l="l" t="t" r="r" b="b"/>
            <a:pathLst>
              <a:path w="1857375" h="2038351">
                <a:moveTo>
                  <a:pt x="0" y="2028826"/>
                </a:moveTo>
                <a:cubicBezTo>
                  <a:pt x="273844" y="1013620"/>
                  <a:pt x="547688" y="-1586"/>
                  <a:pt x="857250" y="1"/>
                </a:cubicBezTo>
                <a:cubicBezTo>
                  <a:pt x="1166812" y="1588"/>
                  <a:pt x="1512093" y="1019969"/>
                  <a:pt x="1857375" y="2038351"/>
                </a:cubicBezTo>
              </a:path>
            </a:pathLst>
          </a:custGeom>
          <a:noFill/>
          <a:ln w="50800">
            <a:solidFill>
              <a:schemeClr val="tx2"/>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239913" y="3717328"/>
            <a:ext cx="792088" cy="576064"/>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427156" y="3688271"/>
            <a:ext cx="792088" cy="576064"/>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5747923" y="400049"/>
            <a:ext cx="6410482" cy="5814851"/>
          </a:xfrm>
          <a:prstGeom prst="rect">
            <a:avLst/>
          </a:prstGeom>
        </p:spPr>
      </p:pic>
      <p:sp>
        <p:nvSpPr>
          <p:cNvPr id="12" name="Title 1">
            <a:extLst>
              <a:ext uri="{FF2B5EF4-FFF2-40B4-BE49-F238E27FC236}">
                <a16:creationId xmlns:a16="http://schemas.microsoft.com/office/drawing/2014/main" id="{E85220DF-1EE7-42F2-90C8-3F56932868A7}"/>
              </a:ext>
            </a:extLst>
          </p:cNvPr>
          <p:cNvSpPr>
            <a:spLocks noGrp="1"/>
          </p:cNvSpPr>
          <p:nvPr>
            <p:ph type="title"/>
          </p:nvPr>
        </p:nvSpPr>
        <p:spPr>
          <a:xfrm>
            <a:off x="1561207" y="131046"/>
            <a:ext cx="9144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nSpc>
                <a:spcPct val="90000"/>
              </a:lnSpc>
            </a:pPr>
            <a:r>
              <a:rPr lang="en-US" dirty="0"/>
              <a:t>Training Dataset</a:t>
            </a:r>
          </a:p>
        </p:txBody>
      </p:sp>
      <p:sp>
        <p:nvSpPr>
          <p:cNvPr id="11" name="TextBox 10">
            <a:extLst>
              <a:ext uri="{FF2B5EF4-FFF2-40B4-BE49-F238E27FC236}">
                <a16:creationId xmlns:a16="http://schemas.microsoft.com/office/drawing/2014/main" id="{366AC160-FBE0-4D55-881B-314B489B035F}"/>
              </a:ext>
            </a:extLst>
          </p:cNvPr>
          <p:cNvSpPr txBox="1"/>
          <p:nvPr/>
        </p:nvSpPr>
        <p:spPr>
          <a:xfrm>
            <a:off x="622300" y="1190514"/>
            <a:ext cx="5029199" cy="1292662"/>
          </a:xfrm>
          <a:prstGeom prst="rect">
            <a:avLst/>
          </a:prstGeom>
          <a:solidFill>
            <a:schemeClr val="bg1"/>
          </a:solidFill>
        </p:spPr>
        <p:txBody>
          <a:bodyPr wrap="square" rtlCol="0">
            <a:spAutoFit/>
          </a:bodyPr>
          <a:lstStyle/>
          <a:p>
            <a:pPr algn="ctr"/>
            <a:r>
              <a:rPr lang="en-US" sz="2600" b="1" dirty="0">
                <a:solidFill>
                  <a:srgbClr val="002060"/>
                </a:solidFill>
                <a:latin typeface="Calibri" panose="020F0502020204030204" pitchFamily="34" charset="0"/>
                <a:ea typeface="Helvetica" panose="020B0604020202020204" pitchFamily="34" charset="0"/>
                <a:cs typeface="Helvetica" panose="020B0604020202020204" pitchFamily="34" charset="0"/>
              </a:rPr>
              <a:t>Non-rigid alignment</a:t>
            </a:r>
            <a:r>
              <a:rPr lang="en-US" sz="2600" dirty="0">
                <a:solidFill>
                  <a:srgbClr val="002060"/>
                </a:solidFill>
                <a:latin typeface="Calibri" panose="020F0502020204030204" pitchFamily="34" charset="0"/>
                <a:ea typeface="Helvetica" panose="020B0604020202020204" pitchFamily="34" charset="0"/>
                <a:cs typeface="Helvetica" panose="020B0604020202020204" pitchFamily="34" charset="0"/>
              </a:rPr>
              <a:t> </a:t>
            </a:r>
            <a:r>
              <a:rPr lang="en-US" sz="2600" b="1" dirty="0">
                <a:solidFill>
                  <a:srgbClr val="002060"/>
                </a:solidFill>
                <a:latin typeface="Calibri" panose="020F0502020204030204" pitchFamily="34" charset="0"/>
                <a:ea typeface="Helvetica" panose="020B0604020202020204" pitchFamily="34" charset="0"/>
                <a:cs typeface="Helvetica" panose="020B0604020202020204" pitchFamily="34" charset="0"/>
              </a:rPr>
              <a:t>between </a:t>
            </a:r>
          </a:p>
          <a:p>
            <a:pPr algn="ctr"/>
            <a:r>
              <a:rPr lang="en-US" sz="2600" b="1" dirty="0">
                <a:solidFill>
                  <a:srgbClr val="002060"/>
                </a:solidFill>
                <a:latin typeface="Calibri" panose="020F0502020204030204" pitchFamily="34" charset="0"/>
                <a:ea typeface="Helvetica" panose="020B0604020202020204" pitchFamily="34" charset="0"/>
                <a:cs typeface="Helvetica" panose="020B0604020202020204" pitchFamily="34" charset="0"/>
              </a:rPr>
              <a:t>parts </a:t>
            </a:r>
            <a:r>
              <a:rPr lang="en-US" sz="2600" dirty="0">
                <a:solidFill>
                  <a:srgbClr val="002060"/>
                </a:solidFill>
                <a:latin typeface="Calibri" panose="020F0502020204030204" pitchFamily="34" charset="0"/>
                <a:ea typeface="Helvetica" panose="020B0604020202020204" pitchFamily="34" charset="0"/>
                <a:cs typeface="Helvetica" panose="020B0604020202020204" pitchFamily="34" charset="0"/>
              </a:rPr>
              <a:t>with the same </a:t>
            </a:r>
            <a:r>
              <a:rPr lang="en-US" sz="2600" b="1" dirty="0">
                <a:solidFill>
                  <a:srgbClr val="002060"/>
                </a:solidFill>
                <a:latin typeface="Calibri" panose="020F0502020204030204" pitchFamily="34" charset="0"/>
                <a:ea typeface="Helvetica" panose="020B0604020202020204" pitchFamily="34" charset="0"/>
                <a:cs typeface="Helvetica" panose="020B0604020202020204" pitchFamily="34" charset="0"/>
              </a:rPr>
              <a:t>semantic label</a:t>
            </a:r>
            <a:r>
              <a:rPr lang="en-US" sz="2600" dirty="0">
                <a:solidFill>
                  <a:srgbClr val="002060"/>
                </a:solidFill>
                <a:latin typeface="Calibri" panose="020F0502020204030204" pitchFamily="34" charset="0"/>
                <a:ea typeface="Helvetica" panose="020B0604020202020204" pitchFamily="34" charset="0"/>
                <a:cs typeface="Helvetica" panose="020B0604020202020204" pitchFamily="34" charset="0"/>
              </a:rPr>
              <a:t> </a:t>
            </a:r>
          </a:p>
          <a:p>
            <a:pPr algn="ctr"/>
            <a:r>
              <a:rPr lang="en-US" sz="2600" dirty="0">
                <a:solidFill>
                  <a:srgbClr val="002060"/>
                </a:solidFill>
                <a:latin typeface="Calibri" panose="020F0502020204030204" pitchFamily="34" charset="0"/>
                <a:ea typeface="Helvetica" panose="020B0604020202020204" pitchFamily="34" charset="0"/>
                <a:cs typeface="Helvetica" panose="020B0604020202020204" pitchFamily="34" charset="0"/>
              </a:rPr>
              <a:t>=&gt;  pick nearest point pairs</a:t>
            </a:r>
          </a:p>
        </p:txBody>
      </p:sp>
    </p:spTree>
    <p:extLst>
      <p:ext uri="{BB962C8B-B14F-4D97-AF65-F5344CB8AC3E}">
        <p14:creationId xmlns:p14="http://schemas.microsoft.com/office/powerpoint/2010/main" val="1306464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97775" y="3210693"/>
            <a:ext cx="4824536" cy="2037860"/>
          </a:xfrm>
          <a:prstGeom prst="rect">
            <a:avLst/>
          </a:prstGeom>
        </p:spPr>
      </p:pic>
      <p:sp>
        <p:nvSpPr>
          <p:cNvPr id="24" name="Freeform 23"/>
          <p:cNvSpPr/>
          <p:nvPr/>
        </p:nvSpPr>
        <p:spPr>
          <a:xfrm>
            <a:off x="2455937" y="2518798"/>
            <a:ext cx="2160240" cy="1401471"/>
          </a:xfrm>
          <a:custGeom>
            <a:avLst/>
            <a:gdLst>
              <a:gd name="connsiteX0" fmla="*/ 0 w 1857375"/>
              <a:gd name="connsiteY0" fmla="*/ 2028826 h 2038351"/>
              <a:gd name="connsiteX1" fmla="*/ 857250 w 1857375"/>
              <a:gd name="connsiteY1" fmla="*/ 1 h 2038351"/>
              <a:gd name="connsiteX2" fmla="*/ 1857375 w 1857375"/>
              <a:gd name="connsiteY2" fmla="*/ 2038351 h 2038351"/>
            </a:gdLst>
            <a:ahLst/>
            <a:cxnLst>
              <a:cxn ang="0">
                <a:pos x="connsiteX0" y="connsiteY0"/>
              </a:cxn>
              <a:cxn ang="0">
                <a:pos x="connsiteX1" y="connsiteY1"/>
              </a:cxn>
              <a:cxn ang="0">
                <a:pos x="connsiteX2" y="connsiteY2"/>
              </a:cxn>
            </a:cxnLst>
            <a:rect l="l" t="t" r="r" b="b"/>
            <a:pathLst>
              <a:path w="1857375" h="2038351">
                <a:moveTo>
                  <a:pt x="0" y="2028826"/>
                </a:moveTo>
                <a:cubicBezTo>
                  <a:pt x="273844" y="1013620"/>
                  <a:pt x="547688" y="-1586"/>
                  <a:pt x="857250" y="1"/>
                </a:cubicBezTo>
                <a:cubicBezTo>
                  <a:pt x="1166812" y="1588"/>
                  <a:pt x="1512093" y="1019969"/>
                  <a:pt x="1857375" y="2038351"/>
                </a:cubicBezTo>
              </a:path>
            </a:pathLst>
          </a:custGeom>
          <a:noFill/>
          <a:ln w="50800">
            <a:solidFill>
              <a:schemeClr val="tx2"/>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239913" y="3717328"/>
            <a:ext cx="792088" cy="576064"/>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427156" y="3688271"/>
            <a:ext cx="792088" cy="576064"/>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5747923" y="400049"/>
            <a:ext cx="6410482" cy="5814851"/>
          </a:xfrm>
          <a:prstGeom prst="rect">
            <a:avLst/>
          </a:prstGeom>
        </p:spPr>
      </p:pic>
      <p:sp>
        <p:nvSpPr>
          <p:cNvPr id="14" name="TextBox 13"/>
          <p:cNvSpPr txBox="1"/>
          <p:nvPr/>
        </p:nvSpPr>
        <p:spPr>
          <a:xfrm>
            <a:off x="6887382" y="2140370"/>
            <a:ext cx="4260155" cy="2308324"/>
          </a:xfrm>
          <a:prstGeom prst="rect">
            <a:avLst/>
          </a:prstGeom>
          <a:solidFill>
            <a:schemeClr val="bg1"/>
          </a:solidFill>
        </p:spPr>
        <p:txBody>
          <a:bodyPr wrap="square" rtlCol="0">
            <a:spAutoFit/>
          </a:bodyPr>
          <a:lstStyle/>
          <a:p>
            <a:pPr algn="ctr"/>
            <a:r>
              <a:rPr lang="en-US" sz="4800" b="1" dirty="0">
                <a:solidFill>
                  <a:srgbClr val="002060"/>
                </a:solidFill>
                <a:latin typeface="Calibri" panose="020F0502020204030204" pitchFamily="34" charset="0"/>
                <a:ea typeface="Helvetica" panose="020B0604020202020204" pitchFamily="34" charset="0"/>
                <a:cs typeface="Helvetica" panose="020B0604020202020204" pitchFamily="34" charset="0"/>
              </a:rPr>
              <a:t>977M corresponding</a:t>
            </a:r>
            <a:br>
              <a:rPr lang="en-US" sz="48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4800" b="1" dirty="0">
                <a:solidFill>
                  <a:srgbClr val="002060"/>
                </a:solidFill>
                <a:latin typeface="Calibri" panose="020F0502020204030204" pitchFamily="34" charset="0"/>
                <a:ea typeface="Helvetica" panose="020B0604020202020204" pitchFamily="34" charset="0"/>
                <a:cs typeface="Helvetica" panose="020B0604020202020204" pitchFamily="34" charset="0"/>
              </a:rPr>
              <a:t>point pairs </a:t>
            </a:r>
            <a:endParaRPr lang="en-US" sz="4800" dirty="0">
              <a:solidFill>
                <a:srgbClr val="002060"/>
              </a:solidFill>
              <a:latin typeface="Calibri" panose="020F0502020204030204" pitchFamily="34" charset="0"/>
              <a:ea typeface="Helvetica" panose="020B0604020202020204" pitchFamily="34" charset="0"/>
              <a:cs typeface="Helvetica" panose="020B0604020202020204" pitchFamily="34" charset="0"/>
            </a:endParaRPr>
          </a:p>
        </p:txBody>
      </p:sp>
      <p:sp>
        <p:nvSpPr>
          <p:cNvPr id="15" name="Title 1">
            <a:extLst>
              <a:ext uri="{FF2B5EF4-FFF2-40B4-BE49-F238E27FC236}">
                <a16:creationId xmlns:a16="http://schemas.microsoft.com/office/drawing/2014/main" id="{99DD6CFF-556B-4AC1-A0A7-EB86930A2629}"/>
              </a:ext>
            </a:extLst>
          </p:cNvPr>
          <p:cNvSpPr>
            <a:spLocks noGrp="1"/>
          </p:cNvSpPr>
          <p:nvPr>
            <p:ph type="title"/>
          </p:nvPr>
        </p:nvSpPr>
        <p:spPr>
          <a:xfrm>
            <a:off x="1561207" y="131046"/>
            <a:ext cx="9144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nSpc>
                <a:spcPct val="90000"/>
              </a:lnSpc>
            </a:pPr>
            <a:r>
              <a:rPr lang="en-US" dirty="0"/>
              <a:t>Training Dataset</a:t>
            </a:r>
          </a:p>
        </p:txBody>
      </p:sp>
      <p:sp>
        <p:nvSpPr>
          <p:cNvPr id="18" name="TextBox 17">
            <a:extLst>
              <a:ext uri="{FF2B5EF4-FFF2-40B4-BE49-F238E27FC236}">
                <a16:creationId xmlns:a16="http://schemas.microsoft.com/office/drawing/2014/main" id="{F0D95479-1925-41B3-9FC7-470A0B5F5B6C}"/>
              </a:ext>
            </a:extLst>
          </p:cNvPr>
          <p:cNvSpPr txBox="1"/>
          <p:nvPr/>
        </p:nvSpPr>
        <p:spPr>
          <a:xfrm>
            <a:off x="523584" y="5279029"/>
            <a:ext cx="5383788" cy="477054"/>
          </a:xfrm>
          <a:prstGeom prst="rect">
            <a:avLst/>
          </a:prstGeom>
          <a:solidFill>
            <a:schemeClr val="bg1"/>
          </a:solidFill>
        </p:spPr>
        <p:txBody>
          <a:bodyPr wrap="square" rtlCol="0">
            <a:spAutoFit/>
          </a:bodyPr>
          <a:lstStyle/>
          <a:p>
            <a:r>
              <a:rPr lang="en-US" sz="2500" dirty="0">
                <a:solidFill>
                  <a:srgbClr val="002060"/>
                </a:solidFill>
                <a:latin typeface="Calibri" panose="020F0502020204030204" pitchFamily="34" charset="0"/>
                <a:cs typeface="Helvetica" panose="020B0604020202020204" pitchFamily="34" charset="0"/>
              </a:rPr>
              <a:t>(corresponding points have same color)</a:t>
            </a:r>
          </a:p>
        </p:txBody>
      </p:sp>
      <p:sp>
        <p:nvSpPr>
          <p:cNvPr id="13" name="TextBox 12">
            <a:extLst>
              <a:ext uri="{FF2B5EF4-FFF2-40B4-BE49-F238E27FC236}">
                <a16:creationId xmlns:a16="http://schemas.microsoft.com/office/drawing/2014/main" id="{0C687EEF-48E4-434F-B45B-49666FDDD30C}"/>
              </a:ext>
            </a:extLst>
          </p:cNvPr>
          <p:cNvSpPr txBox="1"/>
          <p:nvPr/>
        </p:nvSpPr>
        <p:spPr>
          <a:xfrm>
            <a:off x="622300" y="1190514"/>
            <a:ext cx="5029199" cy="1292662"/>
          </a:xfrm>
          <a:prstGeom prst="rect">
            <a:avLst/>
          </a:prstGeom>
          <a:solidFill>
            <a:schemeClr val="bg1"/>
          </a:solidFill>
        </p:spPr>
        <p:txBody>
          <a:bodyPr wrap="square" rtlCol="0">
            <a:spAutoFit/>
          </a:bodyPr>
          <a:lstStyle/>
          <a:p>
            <a:pPr algn="ctr"/>
            <a:r>
              <a:rPr lang="en-US" sz="2600" b="1" dirty="0">
                <a:solidFill>
                  <a:srgbClr val="002060"/>
                </a:solidFill>
                <a:latin typeface="Calibri" panose="020F0502020204030204" pitchFamily="34" charset="0"/>
                <a:ea typeface="Helvetica" panose="020B0604020202020204" pitchFamily="34" charset="0"/>
                <a:cs typeface="Helvetica" panose="020B0604020202020204" pitchFamily="34" charset="0"/>
              </a:rPr>
              <a:t>Non-rigid alignment</a:t>
            </a:r>
            <a:r>
              <a:rPr lang="en-US" sz="2600" dirty="0">
                <a:solidFill>
                  <a:srgbClr val="002060"/>
                </a:solidFill>
                <a:latin typeface="Calibri" panose="020F0502020204030204" pitchFamily="34" charset="0"/>
                <a:ea typeface="Helvetica" panose="020B0604020202020204" pitchFamily="34" charset="0"/>
                <a:cs typeface="Helvetica" panose="020B0604020202020204" pitchFamily="34" charset="0"/>
              </a:rPr>
              <a:t> </a:t>
            </a:r>
            <a:r>
              <a:rPr lang="en-US" sz="2600" b="1" dirty="0">
                <a:solidFill>
                  <a:srgbClr val="002060"/>
                </a:solidFill>
                <a:latin typeface="Calibri" panose="020F0502020204030204" pitchFamily="34" charset="0"/>
                <a:ea typeface="Helvetica" panose="020B0604020202020204" pitchFamily="34" charset="0"/>
                <a:cs typeface="Helvetica" panose="020B0604020202020204" pitchFamily="34" charset="0"/>
              </a:rPr>
              <a:t>between </a:t>
            </a:r>
          </a:p>
          <a:p>
            <a:pPr algn="ctr"/>
            <a:r>
              <a:rPr lang="en-US" sz="2600" b="1" dirty="0">
                <a:solidFill>
                  <a:srgbClr val="002060"/>
                </a:solidFill>
                <a:latin typeface="Calibri" panose="020F0502020204030204" pitchFamily="34" charset="0"/>
                <a:ea typeface="Helvetica" panose="020B0604020202020204" pitchFamily="34" charset="0"/>
                <a:cs typeface="Helvetica" panose="020B0604020202020204" pitchFamily="34" charset="0"/>
              </a:rPr>
              <a:t>parts </a:t>
            </a:r>
            <a:r>
              <a:rPr lang="en-US" sz="2600" dirty="0">
                <a:solidFill>
                  <a:srgbClr val="002060"/>
                </a:solidFill>
                <a:latin typeface="Calibri" panose="020F0502020204030204" pitchFamily="34" charset="0"/>
                <a:ea typeface="Helvetica" panose="020B0604020202020204" pitchFamily="34" charset="0"/>
                <a:cs typeface="Helvetica" panose="020B0604020202020204" pitchFamily="34" charset="0"/>
              </a:rPr>
              <a:t>with the same </a:t>
            </a:r>
            <a:r>
              <a:rPr lang="en-US" sz="2600" b="1" dirty="0">
                <a:solidFill>
                  <a:srgbClr val="002060"/>
                </a:solidFill>
                <a:latin typeface="Calibri" panose="020F0502020204030204" pitchFamily="34" charset="0"/>
                <a:ea typeface="Helvetica" panose="020B0604020202020204" pitchFamily="34" charset="0"/>
                <a:cs typeface="Helvetica" panose="020B0604020202020204" pitchFamily="34" charset="0"/>
              </a:rPr>
              <a:t>semantic label</a:t>
            </a:r>
            <a:r>
              <a:rPr lang="en-US" sz="2600" dirty="0">
                <a:solidFill>
                  <a:srgbClr val="002060"/>
                </a:solidFill>
                <a:latin typeface="Calibri" panose="020F0502020204030204" pitchFamily="34" charset="0"/>
                <a:ea typeface="Helvetica" panose="020B0604020202020204" pitchFamily="34" charset="0"/>
                <a:cs typeface="Helvetica" panose="020B0604020202020204" pitchFamily="34" charset="0"/>
              </a:rPr>
              <a:t> </a:t>
            </a:r>
          </a:p>
          <a:p>
            <a:pPr algn="ctr"/>
            <a:r>
              <a:rPr lang="en-US" sz="2600" dirty="0">
                <a:solidFill>
                  <a:srgbClr val="002060"/>
                </a:solidFill>
                <a:latin typeface="Calibri" panose="020F0502020204030204" pitchFamily="34" charset="0"/>
                <a:ea typeface="Helvetica" panose="020B0604020202020204" pitchFamily="34" charset="0"/>
                <a:cs typeface="Helvetica" panose="020B0604020202020204" pitchFamily="34" charset="0"/>
              </a:rPr>
              <a:t>=&gt;  pick nearest point pairs</a:t>
            </a:r>
          </a:p>
        </p:txBody>
      </p:sp>
    </p:spTree>
    <p:extLst>
      <p:ext uri="{BB962C8B-B14F-4D97-AF65-F5344CB8AC3E}">
        <p14:creationId xmlns:p14="http://schemas.microsoft.com/office/powerpoint/2010/main" val="3568245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1B206F-0A18-4327-9189-2566AC5370DA}"/>
              </a:ext>
            </a:extLst>
          </p:cNvPr>
          <p:cNvSpPr txBox="1"/>
          <p:nvPr/>
        </p:nvSpPr>
        <p:spPr>
          <a:xfrm>
            <a:off x="3965923" y="2140370"/>
            <a:ext cx="4260155" cy="1938992"/>
          </a:xfrm>
          <a:prstGeom prst="rect">
            <a:avLst/>
          </a:prstGeom>
          <a:solidFill>
            <a:schemeClr val="bg1"/>
          </a:solidFill>
        </p:spPr>
        <p:txBody>
          <a:bodyPr wrap="square" rtlCol="0">
            <a:spAutoFit/>
          </a:bodyPr>
          <a:lstStyle/>
          <a:p>
            <a:pPr algn="ctr"/>
            <a:r>
              <a:rPr lang="en-US" sz="6000" b="1" dirty="0">
                <a:solidFill>
                  <a:srgbClr val="002060"/>
                </a:solidFill>
                <a:latin typeface="Calibri" panose="020F0502020204030204" pitchFamily="34" charset="0"/>
                <a:ea typeface="Helvetica" panose="020B0604020202020204" pitchFamily="34" charset="0"/>
                <a:cs typeface="Helvetica" panose="020B0604020202020204" pitchFamily="34" charset="0"/>
              </a:rPr>
              <a:t>Evaluation &amp;</a:t>
            </a:r>
          </a:p>
          <a:p>
            <a:pPr algn="ctr"/>
            <a:r>
              <a:rPr lang="en-US" sz="6000" b="1" dirty="0">
                <a:solidFill>
                  <a:srgbClr val="002060"/>
                </a:solidFill>
                <a:latin typeface="Calibri" panose="020F0502020204030204" pitchFamily="34" charset="0"/>
                <a:ea typeface="Helvetica" panose="020B0604020202020204" pitchFamily="34" charset="0"/>
                <a:cs typeface="Helvetica" panose="020B0604020202020204" pitchFamily="34" charset="0"/>
              </a:rPr>
              <a:t>Applications</a:t>
            </a:r>
            <a:endParaRPr lang="en-US" sz="6000" dirty="0">
              <a:solidFill>
                <a:srgbClr val="002060"/>
              </a:solidFill>
              <a:latin typeface="Calibri" panose="020F0502020204030204" pitchFamily="34" charset="0"/>
              <a:ea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06262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0" y="125760"/>
            <a:ext cx="9144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nSpc>
                <a:spcPct val="90000"/>
              </a:lnSpc>
            </a:pPr>
            <a:r>
              <a:rPr lang="en-US" dirty="0"/>
              <a:t>Evaluation</a:t>
            </a:r>
          </a:p>
        </p:txBody>
      </p:sp>
      <p:sp>
        <p:nvSpPr>
          <p:cNvPr id="7" name="Rectangle 6"/>
          <p:cNvSpPr/>
          <p:nvPr/>
        </p:nvSpPr>
        <p:spPr>
          <a:xfrm>
            <a:off x="1000293" y="5990092"/>
            <a:ext cx="3239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01638" indent="-401638" algn="ctr" fontAlgn="base">
              <a:spcBef>
                <a:spcPct val="0"/>
              </a:spcBef>
              <a:spcAft>
                <a:spcPct val="0"/>
              </a:spcAft>
              <a:buSzPct val="75000"/>
              <a:buFont typeface="Arial" panose="020B0604020202020204" pitchFamily="34" charset="0"/>
              <a:buNone/>
            </a:pPr>
            <a:r>
              <a:rPr lang="en-US" altLang="en-US" sz="2800" b="1" dirty="0">
                <a:solidFill>
                  <a:schemeClr val="tx2"/>
                </a:solidFill>
              </a:rPr>
              <a:t>[Kim et al. 2013]</a:t>
            </a:r>
            <a:endParaRPr lang="en-US" sz="2800" b="1" dirty="0">
              <a:solidFill>
                <a:schemeClr val="tx2"/>
              </a:solidFill>
            </a:endParaRPr>
          </a:p>
        </p:txBody>
      </p:sp>
      <p:pic>
        <p:nvPicPr>
          <p:cNvPr id="5" name="Picture 4"/>
          <p:cNvPicPr>
            <a:picLocks noChangeAspect="1"/>
          </p:cNvPicPr>
          <p:nvPr/>
        </p:nvPicPr>
        <p:blipFill>
          <a:blip r:embed="rId3"/>
          <a:stretch>
            <a:fillRect/>
          </a:stretch>
        </p:blipFill>
        <p:spPr>
          <a:xfrm>
            <a:off x="702906" y="1449418"/>
            <a:ext cx="4362450" cy="4381500"/>
          </a:xfrm>
          <a:prstGeom prst="rect">
            <a:avLst/>
          </a:prstGeom>
        </p:spPr>
      </p:pic>
      <p:sp>
        <p:nvSpPr>
          <p:cNvPr id="8" name="Content Placeholder 2">
            <a:extLst>
              <a:ext uri="{FF2B5EF4-FFF2-40B4-BE49-F238E27FC236}">
                <a16:creationId xmlns:a16="http://schemas.microsoft.com/office/drawing/2014/main" id="{CBD544D6-D527-4002-8724-787D8022AFFD}"/>
              </a:ext>
            </a:extLst>
          </p:cNvPr>
          <p:cNvSpPr>
            <a:spLocks noGrp="1"/>
          </p:cNvSpPr>
          <p:nvPr>
            <p:ph idx="1"/>
          </p:nvPr>
        </p:nvSpPr>
        <p:spPr>
          <a:xfrm>
            <a:off x="4730621" y="1464656"/>
            <a:ext cx="7037700" cy="5048656"/>
          </a:xfrm>
        </p:spPr>
        <p:txBody>
          <a:bodyPr>
            <a:normAutofit/>
          </a:bodyPr>
          <a:lstStyle/>
          <a:p>
            <a:pPr marL="0" indent="0">
              <a:buNone/>
            </a:pPr>
            <a:r>
              <a:rPr lang="en-US" sz="2600" b="1" dirty="0">
                <a:latin typeface="Calibri" panose="020F0502020204030204" pitchFamily="34" charset="0"/>
              </a:rPr>
              <a:t>“BHCP” dataset: </a:t>
            </a:r>
            <a:r>
              <a:rPr lang="en-US" sz="2600" dirty="0">
                <a:latin typeface="Calibri" panose="020F0502020204030204" pitchFamily="34" charset="0"/>
              </a:rPr>
              <a:t>4 categories, 404 shapes, annotated with 6-12 </a:t>
            </a:r>
            <a:r>
              <a:rPr lang="en-US" sz="2600" b="1" dirty="0">
                <a:solidFill>
                  <a:srgbClr val="0070C0"/>
                </a:solidFill>
                <a:latin typeface="Calibri" panose="020F0502020204030204" pitchFamily="34" charset="0"/>
              </a:rPr>
              <a:t>corresponding feature points</a:t>
            </a:r>
          </a:p>
        </p:txBody>
      </p:sp>
    </p:spTree>
    <p:extLst>
      <p:ext uri="{BB962C8B-B14F-4D97-AF65-F5344CB8AC3E}">
        <p14:creationId xmlns:p14="http://schemas.microsoft.com/office/powerpoint/2010/main" val="2033401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0" y="125760"/>
            <a:ext cx="9144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nSpc>
                <a:spcPct val="90000"/>
              </a:lnSpc>
            </a:pPr>
            <a:r>
              <a:rPr lang="en-US" dirty="0"/>
              <a:t>Evaluation</a:t>
            </a:r>
          </a:p>
        </p:txBody>
      </p:sp>
      <p:pic>
        <p:nvPicPr>
          <p:cNvPr id="5" name="Picture 4"/>
          <p:cNvPicPr>
            <a:picLocks noChangeAspect="1"/>
          </p:cNvPicPr>
          <p:nvPr/>
        </p:nvPicPr>
        <p:blipFill>
          <a:blip r:embed="rId3"/>
          <a:stretch>
            <a:fillRect/>
          </a:stretch>
        </p:blipFill>
        <p:spPr>
          <a:xfrm>
            <a:off x="702906" y="1449418"/>
            <a:ext cx="4362450" cy="4381500"/>
          </a:xfrm>
          <a:prstGeom prst="rect">
            <a:avLst/>
          </a:prstGeom>
        </p:spPr>
      </p:pic>
      <p:sp>
        <p:nvSpPr>
          <p:cNvPr id="8" name="Content Placeholder 2">
            <a:extLst>
              <a:ext uri="{FF2B5EF4-FFF2-40B4-BE49-F238E27FC236}">
                <a16:creationId xmlns:a16="http://schemas.microsoft.com/office/drawing/2014/main" id="{CBD544D6-D527-4002-8724-787D8022AFFD}"/>
              </a:ext>
            </a:extLst>
          </p:cNvPr>
          <p:cNvSpPr>
            <a:spLocks noGrp="1"/>
          </p:cNvSpPr>
          <p:nvPr>
            <p:ph idx="1"/>
          </p:nvPr>
        </p:nvSpPr>
        <p:spPr>
          <a:xfrm>
            <a:off x="4730621" y="1464656"/>
            <a:ext cx="7037700" cy="5048656"/>
          </a:xfrm>
        </p:spPr>
        <p:txBody>
          <a:bodyPr>
            <a:normAutofit/>
          </a:bodyPr>
          <a:lstStyle/>
          <a:p>
            <a:pPr marL="0" indent="0">
              <a:buNone/>
            </a:pPr>
            <a:r>
              <a:rPr lang="en-US" sz="2600" b="1" dirty="0">
                <a:latin typeface="Calibri" panose="020F0502020204030204" pitchFamily="34" charset="0"/>
              </a:rPr>
              <a:t>“BHCP” dataset: </a:t>
            </a:r>
            <a:r>
              <a:rPr lang="en-US" sz="2600" dirty="0">
                <a:latin typeface="Calibri" panose="020F0502020204030204" pitchFamily="34" charset="0"/>
              </a:rPr>
              <a:t>4 categories, 404 shapes, annotated with 6-12 </a:t>
            </a:r>
            <a:r>
              <a:rPr lang="en-US" sz="2600" b="1" dirty="0">
                <a:solidFill>
                  <a:srgbClr val="0070C0"/>
                </a:solidFill>
                <a:latin typeface="Calibri" panose="020F0502020204030204" pitchFamily="34" charset="0"/>
              </a:rPr>
              <a:t>corresponding feature points</a:t>
            </a:r>
          </a:p>
          <a:p>
            <a:pPr marL="0" indent="0">
              <a:buNone/>
            </a:pPr>
            <a:r>
              <a:rPr lang="en-US" sz="2600" dirty="0">
                <a:latin typeface="Calibri" panose="020F0502020204030204" pitchFamily="34" charset="0"/>
              </a:rPr>
              <a:t>+ applied a </a:t>
            </a:r>
            <a:r>
              <a:rPr lang="en-US" sz="2600" b="1" dirty="0">
                <a:latin typeface="Calibri" panose="020F0502020204030204" pitchFamily="34" charset="0"/>
              </a:rPr>
              <a:t>random 3D rotation </a:t>
            </a:r>
            <a:r>
              <a:rPr lang="en-US" sz="2600" dirty="0">
                <a:latin typeface="Calibri" panose="020F0502020204030204" pitchFamily="34" charset="0"/>
              </a:rPr>
              <a:t>to each shape</a:t>
            </a:r>
          </a:p>
        </p:txBody>
      </p:sp>
      <p:sp>
        <p:nvSpPr>
          <p:cNvPr id="9" name="Rectangle 8">
            <a:extLst>
              <a:ext uri="{FF2B5EF4-FFF2-40B4-BE49-F238E27FC236}">
                <a16:creationId xmlns:a16="http://schemas.microsoft.com/office/drawing/2014/main" id="{1FF08F94-B75D-4A20-B451-8F7A8D856592}"/>
              </a:ext>
            </a:extLst>
          </p:cNvPr>
          <p:cNvSpPr/>
          <p:nvPr/>
        </p:nvSpPr>
        <p:spPr>
          <a:xfrm>
            <a:off x="1000293" y="5990092"/>
            <a:ext cx="3239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01638" indent="-401638" algn="ctr" fontAlgn="base">
              <a:spcBef>
                <a:spcPct val="0"/>
              </a:spcBef>
              <a:spcAft>
                <a:spcPct val="0"/>
              </a:spcAft>
              <a:buSzPct val="75000"/>
              <a:buFont typeface="Arial" panose="020B0604020202020204" pitchFamily="34" charset="0"/>
              <a:buNone/>
            </a:pPr>
            <a:r>
              <a:rPr lang="en-US" altLang="en-US" sz="2800" b="1" dirty="0">
                <a:solidFill>
                  <a:schemeClr val="tx2"/>
                </a:solidFill>
              </a:rPr>
              <a:t>[Kim et al. 2013]</a:t>
            </a:r>
            <a:endParaRPr lang="en-US" sz="2800" b="1" dirty="0">
              <a:solidFill>
                <a:schemeClr val="tx2"/>
              </a:solidFill>
            </a:endParaRPr>
          </a:p>
        </p:txBody>
      </p:sp>
    </p:spTree>
    <p:extLst>
      <p:ext uri="{BB962C8B-B14F-4D97-AF65-F5344CB8AC3E}">
        <p14:creationId xmlns:p14="http://schemas.microsoft.com/office/powerpoint/2010/main" val="7017116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0" y="125760"/>
            <a:ext cx="9144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nSpc>
                <a:spcPct val="90000"/>
              </a:lnSpc>
            </a:pPr>
            <a:r>
              <a:rPr lang="en-US" dirty="0"/>
              <a:t>Evaluation</a:t>
            </a:r>
          </a:p>
        </p:txBody>
      </p:sp>
      <p:pic>
        <p:nvPicPr>
          <p:cNvPr id="5" name="Picture 4"/>
          <p:cNvPicPr>
            <a:picLocks noChangeAspect="1"/>
          </p:cNvPicPr>
          <p:nvPr/>
        </p:nvPicPr>
        <p:blipFill>
          <a:blip r:embed="rId3"/>
          <a:stretch>
            <a:fillRect/>
          </a:stretch>
        </p:blipFill>
        <p:spPr>
          <a:xfrm>
            <a:off x="702906" y="1449418"/>
            <a:ext cx="4362450" cy="4381500"/>
          </a:xfrm>
          <a:prstGeom prst="rect">
            <a:avLst/>
          </a:prstGeom>
        </p:spPr>
      </p:pic>
      <p:sp>
        <p:nvSpPr>
          <p:cNvPr id="8" name="Content Placeholder 2">
            <a:extLst>
              <a:ext uri="{FF2B5EF4-FFF2-40B4-BE49-F238E27FC236}">
                <a16:creationId xmlns:a16="http://schemas.microsoft.com/office/drawing/2014/main" id="{CBD544D6-D527-4002-8724-787D8022AFFD}"/>
              </a:ext>
            </a:extLst>
          </p:cNvPr>
          <p:cNvSpPr>
            <a:spLocks noGrp="1"/>
          </p:cNvSpPr>
          <p:nvPr>
            <p:ph idx="1"/>
          </p:nvPr>
        </p:nvSpPr>
        <p:spPr>
          <a:xfrm>
            <a:off x="4730621" y="1464656"/>
            <a:ext cx="7037700" cy="5048656"/>
          </a:xfrm>
        </p:spPr>
        <p:txBody>
          <a:bodyPr>
            <a:normAutofit/>
          </a:bodyPr>
          <a:lstStyle/>
          <a:p>
            <a:pPr marL="0" indent="0">
              <a:buNone/>
            </a:pPr>
            <a:r>
              <a:rPr lang="en-US" sz="2600" b="1" dirty="0">
                <a:latin typeface="Calibri" panose="020F0502020204030204" pitchFamily="34" charset="0"/>
              </a:rPr>
              <a:t>“BHCP” dataset: </a:t>
            </a:r>
            <a:r>
              <a:rPr lang="en-US" sz="2600" dirty="0">
                <a:latin typeface="Calibri" panose="020F0502020204030204" pitchFamily="34" charset="0"/>
              </a:rPr>
              <a:t>4 categories, 404 shapes, annotated with 6-12 </a:t>
            </a:r>
            <a:r>
              <a:rPr lang="en-US" sz="2600" b="1" dirty="0">
                <a:solidFill>
                  <a:srgbClr val="0070C0"/>
                </a:solidFill>
                <a:latin typeface="Calibri" panose="020F0502020204030204" pitchFamily="34" charset="0"/>
              </a:rPr>
              <a:t>corresponding feature points</a:t>
            </a:r>
          </a:p>
          <a:p>
            <a:pPr marL="0" indent="0">
              <a:buNone/>
            </a:pPr>
            <a:r>
              <a:rPr lang="en-US" sz="2600" dirty="0">
                <a:latin typeface="Calibri" panose="020F0502020204030204" pitchFamily="34" charset="0"/>
              </a:rPr>
              <a:t>+ applied a </a:t>
            </a:r>
            <a:r>
              <a:rPr lang="en-US" sz="2600" b="1" dirty="0">
                <a:latin typeface="Calibri" panose="020F0502020204030204" pitchFamily="34" charset="0"/>
              </a:rPr>
              <a:t>random 3D rotation </a:t>
            </a:r>
            <a:r>
              <a:rPr lang="en-US" sz="2600" dirty="0">
                <a:latin typeface="Calibri" panose="020F0502020204030204" pitchFamily="34" charset="0"/>
              </a:rPr>
              <a:t>to each shape</a:t>
            </a:r>
          </a:p>
          <a:p>
            <a:pPr marL="0" indent="0">
              <a:buNone/>
            </a:pPr>
            <a:endParaRPr lang="en-US" sz="2600" dirty="0">
              <a:latin typeface="Calibri" panose="020F0502020204030204" pitchFamily="34" charset="0"/>
            </a:endParaRPr>
          </a:p>
          <a:p>
            <a:pPr marL="0" indent="0">
              <a:buNone/>
            </a:pPr>
            <a:r>
              <a:rPr lang="en-US" sz="2600" dirty="0">
                <a:latin typeface="Calibri" panose="020F0502020204030204" pitchFamily="34" charset="0"/>
              </a:rPr>
              <a:t>BHCP shapes </a:t>
            </a:r>
            <a:r>
              <a:rPr lang="en-US" sz="2600" b="1" dirty="0">
                <a:latin typeface="Calibri" panose="020F0502020204030204" pitchFamily="34" charset="0"/>
              </a:rPr>
              <a:t>not</a:t>
            </a:r>
            <a:r>
              <a:rPr lang="en-US" sz="2600" dirty="0">
                <a:latin typeface="Calibri" panose="020F0502020204030204" pitchFamily="34" charset="0"/>
              </a:rPr>
              <a:t> included in our training datasets.</a:t>
            </a:r>
          </a:p>
        </p:txBody>
      </p:sp>
      <p:sp>
        <p:nvSpPr>
          <p:cNvPr id="9" name="Rectangle 8">
            <a:extLst>
              <a:ext uri="{FF2B5EF4-FFF2-40B4-BE49-F238E27FC236}">
                <a16:creationId xmlns:a16="http://schemas.microsoft.com/office/drawing/2014/main" id="{6DE983CD-11F6-4E9E-A4D4-13EEB89A91DE}"/>
              </a:ext>
            </a:extLst>
          </p:cNvPr>
          <p:cNvSpPr/>
          <p:nvPr/>
        </p:nvSpPr>
        <p:spPr>
          <a:xfrm>
            <a:off x="1000293" y="5990092"/>
            <a:ext cx="3239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01638" indent="-401638" algn="ctr" fontAlgn="base">
              <a:spcBef>
                <a:spcPct val="0"/>
              </a:spcBef>
              <a:spcAft>
                <a:spcPct val="0"/>
              </a:spcAft>
              <a:buSzPct val="75000"/>
              <a:buFont typeface="Arial" panose="020B0604020202020204" pitchFamily="34" charset="0"/>
              <a:buNone/>
            </a:pPr>
            <a:r>
              <a:rPr lang="en-US" altLang="en-US" sz="2800" b="1" dirty="0">
                <a:solidFill>
                  <a:schemeClr val="tx2"/>
                </a:solidFill>
              </a:rPr>
              <a:t>[Kim et al. 2013]</a:t>
            </a:r>
            <a:endParaRPr lang="en-US" sz="2800" b="1" dirty="0">
              <a:solidFill>
                <a:schemeClr val="tx2"/>
              </a:solidFill>
            </a:endParaRPr>
          </a:p>
        </p:txBody>
      </p:sp>
    </p:spTree>
    <p:extLst>
      <p:ext uri="{BB962C8B-B14F-4D97-AF65-F5344CB8AC3E}">
        <p14:creationId xmlns:p14="http://schemas.microsoft.com/office/powerpoint/2010/main" val="1232567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0" y="125760"/>
            <a:ext cx="9144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nSpc>
                <a:spcPct val="90000"/>
              </a:lnSpc>
            </a:pPr>
            <a:r>
              <a:rPr lang="en-US" dirty="0"/>
              <a:t>Evaluation</a:t>
            </a:r>
          </a:p>
        </p:txBody>
      </p:sp>
      <p:pic>
        <p:nvPicPr>
          <p:cNvPr id="5" name="Picture 4"/>
          <p:cNvPicPr>
            <a:picLocks noChangeAspect="1"/>
          </p:cNvPicPr>
          <p:nvPr/>
        </p:nvPicPr>
        <p:blipFill>
          <a:blip r:embed="rId3"/>
          <a:stretch>
            <a:fillRect/>
          </a:stretch>
        </p:blipFill>
        <p:spPr>
          <a:xfrm>
            <a:off x="702906" y="1449418"/>
            <a:ext cx="4362450" cy="4381500"/>
          </a:xfrm>
          <a:prstGeom prst="rect">
            <a:avLst/>
          </a:prstGeom>
        </p:spPr>
      </p:pic>
      <p:sp>
        <p:nvSpPr>
          <p:cNvPr id="8" name="Content Placeholder 2">
            <a:extLst>
              <a:ext uri="{FF2B5EF4-FFF2-40B4-BE49-F238E27FC236}">
                <a16:creationId xmlns:a16="http://schemas.microsoft.com/office/drawing/2014/main" id="{CBD544D6-D527-4002-8724-787D8022AFFD}"/>
              </a:ext>
            </a:extLst>
          </p:cNvPr>
          <p:cNvSpPr>
            <a:spLocks noGrp="1"/>
          </p:cNvSpPr>
          <p:nvPr>
            <p:ph idx="1"/>
          </p:nvPr>
        </p:nvSpPr>
        <p:spPr>
          <a:xfrm>
            <a:off x="4730621" y="1464656"/>
            <a:ext cx="7037700" cy="5048656"/>
          </a:xfrm>
        </p:spPr>
        <p:txBody>
          <a:bodyPr>
            <a:normAutofit/>
          </a:bodyPr>
          <a:lstStyle/>
          <a:p>
            <a:pPr marL="0" indent="0">
              <a:buNone/>
            </a:pPr>
            <a:r>
              <a:rPr lang="en-US" sz="2600" b="1" dirty="0">
                <a:latin typeface="Calibri" panose="020F0502020204030204" pitchFamily="34" charset="0"/>
              </a:rPr>
              <a:t>“BHCP” dataset: </a:t>
            </a:r>
            <a:r>
              <a:rPr lang="en-US" sz="2600" dirty="0">
                <a:latin typeface="Calibri" panose="020F0502020204030204" pitchFamily="34" charset="0"/>
              </a:rPr>
              <a:t>4 categories, 404 shapes, annotated with 6-12 </a:t>
            </a:r>
            <a:r>
              <a:rPr lang="en-US" sz="2600" b="1" dirty="0">
                <a:solidFill>
                  <a:srgbClr val="0070C0"/>
                </a:solidFill>
                <a:latin typeface="Calibri" panose="020F0502020204030204" pitchFamily="34" charset="0"/>
              </a:rPr>
              <a:t>corresponding feature points</a:t>
            </a:r>
          </a:p>
          <a:p>
            <a:pPr marL="0" indent="0">
              <a:buNone/>
            </a:pPr>
            <a:r>
              <a:rPr lang="en-US" sz="2600" dirty="0">
                <a:latin typeface="Calibri" panose="020F0502020204030204" pitchFamily="34" charset="0"/>
              </a:rPr>
              <a:t>+ applied a </a:t>
            </a:r>
            <a:r>
              <a:rPr lang="en-US" sz="2600" b="1" dirty="0">
                <a:latin typeface="Calibri" panose="020F0502020204030204" pitchFamily="34" charset="0"/>
              </a:rPr>
              <a:t>random 3D rotation </a:t>
            </a:r>
            <a:r>
              <a:rPr lang="en-US" sz="2600" dirty="0">
                <a:latin typeface="Calibri" panose="020F0502020204030204" pitchFamily="34" charset="0"/>
              </a:rPr>
              <a:t>to each shape</a:t>
            </a:r>
          </a:p>
          <a:p>
            <a:pPr marL="0" indent="0">
              <a:buNone/>
            </a:pPr>
            <a:endParaRPr lang="en-US" sz="2600" dirty="0">
              <a:latin typeface="Calibri" panose="020F0502020204030204" pitchFamily="34" charset="0"/>
            </a:endParaRPr>
          </a:p>
          <a:p>
            <a:pPr marL="0" indent="0">
              <a:buNone/>
            </a:pPr>
            <a:r>
              <a:rPr lang="en-US" sz="2600" dirty="0">
                <a:latin typeface="Calibri" panose="020F0502020204030204" pitchFamily="34" charset="0"/>
              </a:rPr>
              <a:t>BHCP shapes </a:t>
            </a:r>
            <a:r>
              <a:rPr lang="en-US" sz="2600" b="1" dirty="0">
                <a:latin typeface="Calibri" panose="020F0502020204030204" pitchFamily="34" charset="0"/>
              </a:rPr>
              <a:t>not</a:t>
            </a:r>
            <a:r>
              <a:rPr lang="en-US" sz="2600" dirty="0">
                <a:latin typeface="Calibri" panose="020F0502020204030204" pitchFamily="34" charset="0"/>
              </a:rPr>
              <a:t> included in our training datasets.</a:t>
            </a:r>
          </a:p>
          <a:p>
            <a:pPr marL="0" indent="0">
              <a:buNone/>
            </a:pPr>
            <a:endParaRPr lang="en-US" sz="2600" dirty="0">
              <a:latin typeface="Calibri" panose="020F0502020204030204" pitchFamily="34" charset="0"/>
            </a:endParaRPr>
          </a:p>
          <a:p>
            <a:pPr marL="0" indent="0">
              <a:buNone/>
            </a:pPr>
            <a:r>
              <a:rPr lang="en-US" sz="2600" b="1" dirty="0">
                <a:latin typeface="Calibri" panose="020F0502020204030204" pitchFamily="34" charset="0"/>
              </a:rPr>
              <a:t>Three conditions:</a:t>
            </a:r>
          </a:p>
          <a:p>
            <a:pPr marL="514350" indent="-514350">
              <a:buAutoNum type="arabicPeriod"/>
            </a:pPr>
            <a:r>
              <a:rPr lang="en-US" sz="2600" dirty="0">
                <a:latin typeface="Calibri" panose="020F0502020204030204" pitchFamily="34" charset="0"/>
              </a:rPr>
              <a:t>Train on one </a:t>
            </a:r>
            <a:r>
              <a:rPr lang="en-US" sz="2600" dirty="0" err="1">
                <a:latin typeface="Calibri" panose="020F0502020204030204" pitchFamily="34" charset="0"/>
              </a:rPr>
              <a:t>ShapeNet</a:t>
            </a:r>
            <a:r>
              <a:rPr lang="en-US" sz="2600" dirty="0">
                <a:latin typeface="Calibri" panose="020F0502020204030204" pitchFamily="34" charset="0"/>
              </a:rPr>
              <a:t> class /  test on corresponding BHCP class</a:t>
            </a:r>
          </a:p>
          <a:p>
            <a:pPr marL="514350" indent="-514350">
              <a:buAutoNum type="arabicPeriod"/>
            </a:pPr>
            <a:endParaRPr lang="en-US" sz="2600" dirty="0">
              <a:latin typeface="Calibri" panose="020F0502020204030204" pitchFamily="34" charset="0"/>
            </a:endParaRPr>
          </a:p>
          <a:p>
            <a:pPr marL="514350" indent="-514350">
              <a:buAutoNum type="arabicPeriod"/>
            </a:pPr>
            <a:endParaRPr lang="en-US" sz="2600" dirty="0">
              <a:latin typeface="Calibri" panose="020F0502020204030204" pitchFamily="34" charset="0"/>
            </a:endParaRPr>
          </a:p>
        </p:txBody>
      </p:sp>
      <p:sp>
        <p:nvSpPr>
          <p:cNvPr id="9" name="Rectangle 8">
            <a:extLst>
              <a:ext uri="{FF2B5EF4-FFF2-40B4-BE49-F238E27FC236}">
                <a16:creationId xmlns:a16="http://schemas.microsoft.com/office/drawing/2014/main" id="{6DE983CD-11F6-4E9E-A4D4-13EEB89A91DE}"/>
              </a:ext>
            </a:extLst>
          </p:cNvPr>
          <p:cNvSpPr/>
          <p:nvPr/>
        </p:nvSpPr>
        <p:spPr>
          <a:xfrm>
            <a:off x="1000293" y="5990092"/>
            <a:ext cx="3239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01638" indent="-401638" algn="ctr" fontAlgn="base">
              <a:spcBef>
                <a:spcPct val="0"/>
              </a:spcBef>
              <a:spcAft>
                <a:spcPct val="0"/>
              </a:spcAft>
              <a:buSzPct val="75000"/>
              <a:buFont typeface="Arial" panose="020B0604020202020204" pitchFamily="34" charset="0"/>
              <a:buNone/>
            </a:pPr>
            <a:r>
              <a:rPr lang="en-US" altLang="en-US" sz="2800" b="1" dirty="0">
                <a:solidFill>
                  <a:schemeClr val="tx2"/>
                </a:solidFill>
              </a:rPr>
              <a:t>[Kim et al. 2013]</a:t>
            </a:r>
            <a:endParaRPr lang="en-US" sz="2800" b="1" dirty="0">
              <a:solidFill>
                <a:schemeClr val="tx2"/>
              </a:solidFill>
            </a:endParaRPr>
          </a:p>
        </p:txBody>
      </p:sp>
    </p:spTree>
    <p:extLst>
      <p:ext uri="{BB962C8B-B14F-4D97-AF65-F5344CB8AC3E}">
        <p14:creationId xmlns:p14="http://schemas.microsoft.com/office/powerpoint/2010/main" val="1314316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0" y="125760"/>
            <a:ext cx="9144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nSpc>
                <a:spcPct val="90000"/>
              </a:lnSpc>
            </a:pPr>
            <a:r>
              <a:rPr lang="en-US" dirty="0"/>
              <a:t>Evaluation</a:t>
            </a:r>
          </a:p>
        </p:txBody>
      </p:sp>
      <p:pic>
        <p:nvPicPr>
          <p:cNvPr id="5" name="Picture 4"/>
          <p:cNvPicPr>
            <a:picLocks noChangeAspect="1"/>
          </p:cNvPicPr>
          <p:nvPr/>
        </p:nvPicPr>
        <p:blipFill>
          <a:blip r:embed="rId3"/>
          <a:stretch>
            <a:fillRect/>
          </a:stretch>
        </p:blipFill>
        <p:spPr>
          <a:xfrm>
            <a:off x="702906" y="1449418"/>
            <a:ext cx="4362450" cy="4381500"/>
          </a:xfrm>
          <a:prstGeom prst="rect">
            <a:avLst/>
          </a:prstGeom>
        </p:spPr>
      </p:pic>
      <p:sp>
        <p:nvSpPr>
          <p:cNvPr id="8" name="Content Placeholder 2">
            <a:extLst>
              <a:ext uri="{FF2B5EF4-FFF2-40B4-BE49-F238E27FC236}">
                <a16:creationId xmlns:a16="http://schemas.microsoft.com/office/drawing/2014/main" id="{CBD544D6-D527-4002-8724-787D8022AFFD}"/>
              </a:ext>
            </a:extLst>
          </p:cNvPr>
          <p:cNvSpPr>
            <a:spLocks noGrp="1"/>
          </p:cNvSpPr>
          <p:nvPr>
            <p:ph idx="1"/>
          </p:nvPr>
        </p:nvSpPr>
        <p:spPr>
          <a:xfrm>
            <a:off x="4730621" y="1464656"/>
            <a:ext cx="7037700" cy="5048656"/>
          </a:xfrm>
        </p:spPr>
        <p:txBody>
          <a:bodyPr>
            <a:normAutofit/>
          </a:bodyPr>
          <a:lstStyle/>
          <a:p>
            <a:pPr marL="0" indent="0">
              <a:buNone/>
            </a:pPr>
            <a:r>
              <a:rPr lang="en-US" sz="2600" b="1" dirty="0">
                <a:latin typeface="Calibri" panose="020F0502020204030204" pitchFamily="34" charset="0"/>
              </a:rPr>
              <a:t>“BHCP” dataset: </a:t>
            </a:r>
            <a:r>
              <a:rPr lang="en-US" sz="2600" dirty="0">
                <a:latin typeface="Calibri" panose="020F0502020204030204" pitchFamily="34" charset="0"/>
              </a:rPr>
              <a:t>4 categories, 404 shapes, annotated with 6-12 </a:t>
            </a:r>
            <a:r>
              <a:rPr lang="en-US" sz="2600" b="1" dirty="0">
                <a:solidFill>
                  <a:srgbClr val="0070C0"/>
                </a:solidFill>
                <a:latin typeface="Calibri" panose="020F0502020204030204" pitchFamily="34" charset="0"/>
              </a:rPr>
              <a:t>corresponding feature points</a:t>
            </a:r>
          </a:p>
          <a:p>
            <a:pPr marL="0" indent="0">
              <a:buNone/>
            </a:pPr>
            <a:r>
              <a:rPr lang="en-US" sz="2600" dirty="0">
                <a:latin typeface="Calibri" panose="020F0502020204030204" pitchFamily="34" charset="0"/>
              </a:rPr>
              <a:t>+ applied a </a:t>
            </a:r>
            <a:r>
              <a:rPr lang="en-US" sz="2600" b="1" dirty="0">
                <a:latin typeface="Calibri" panose="020F0502020204030204" pitchFamily="34" charset="0"/>
              </a:rPr>
              <a:t>random 3D rotation </a:t>
            </a:r>
            <a:r>
              <a:rPr lang="en-US" sz="2600" dirty="0">
                <a:latin typeface="Calibri" panose="020F0502020204030204" pitchFamily="34" charset="0"/>
              </a:rPr>
              <a:t>to each shape</a:t>
            </a:r>
          </a:p>
          <a:p>
            <a:pPr marL="0" indent="0">
              <a:buNone/>
            </a:pPr>
            <a:endParaRPr lang="en-US" sz="2600" dirty="0">
              <a:latin typeface="Calibri" panose="020F0502020204030204" pitchFamily="34" charset="0"/>
            </a:endParaRPr>
          </a:p>
          <a:p>
            <a:pPr marL="0" indent="0">
              <a:buNone/>
            </a:pPr>
            <a:r>
              <a:rPr lang="en-US" sz="2600" dirty="0">
                <a:latin typeface="Calibri" panose="020F0502020204030204" pitchFamily="34" charset="0"/>
              </a:rPr>
              <a:t>BHCP shapes </a:t>
            </a:r>
            <a:r>
              <a:rPr lang="en-US" sz="2600" b="1" dirty="0">
                <a:latin typeface="Calibri" panose="020F0502020204030204" pitchFamily="34" charset="0"/>
              </a:rPr>
              <a:t>not</a:t>
            </a:r>
            <a:r>
              <a:rPr lang="en-US" sz="2600" dirty="0">
                <a:latin typeface="Calibri" panose="020F0502020204030204" pitchFamily="34" charset="0"/>
              </a:rPr>
              <a:t> included in our training datasets.</a:t>
            </a:r>
          </a:p>
          <a:p>
            <a:pPr marL="0" indent="0">
              <a:buNone/>
            </a:pPr>
            <a:endParaRPr lang="en-US" sz="2600" dirty="0">
              <a:latin typeface="Calibri" panose="020F0502020204030204" pitchFamily="34" charset="0"/>
            </a:endParaRPr>
          </a:p>
          <a:p>
            <a:pPr marL="0" indent="0">
              <a:buNone/>
            </a:pPr>
            <a:r>
              <a:rPr lang="en-US" sz="2600" b="1" dirty="0">
                <a:latin typeface="Calibri" panose="020F0502020204030204" pitchFamily="34" charset="0"/>
              </a:rPr>
              <a:t>Three conditions:</a:t>
            </a:r>
          </a:p>
          <a:p>
            <a:pPr marL="514350" indent="-514350">
              <a:buAutoNum type="arabicPeriod"/>
            </a:pPr>
            <a:r>
              <a:rPr lang="en-US" sz="2600" dirty="0">
                <a:latin typeface="Calibri" panose="020F0502020204030204" pitchFamily="34" charset="0"/>
              </a:rPr>
              <a:t>Train on one </a:t>
            </a:r>
            <a:r>
              <a:rPr lang="en-US" sz="2600" dirty="0" err="1">
                <a:latin typeface="Calibri" panose="020F0502020204030204" pitchFamily="34" charset="0"/>
              </a:rPr>
              <a:t>ShapeNet</a:t>
            </a:r>
            <a:r>
              <a:rPr lang="en-US" sz="2600" dirty="0">
                <a:latin typeface="Calibri" panose="020F0502020204030204" pitchFamily="34" charset="0"/>
              </a:rPr>
              <a:t> class /  test on corresponding BHCP class</a:t>
            </a:r>
          </a:p>
          <a:p>
            <a:pPr marL="514350" indent="-514350">
              <a:buAutoNum type="arabicPeriod"/>
            </a:pPr>
            <a:r>
              <a:rPr lang="en-US" sz="2600" dirty="0">
                <a:latin typeface="Calibri" panose="020F0502020204030204" pitchFamily="34" charset="0"/>
              </a:rPr>
              <a:t>Train on all </a:t>
            </a:r>
            <a:r>
              <a:rPr lang="en-US" sz="2600" dirty="0" err="1">
                <a:latin typeface="Calibri" panose="020F0502020204030204" pitchFamily="34" charset="0"/>
              </a:rPr>
              <a:t>ShapeNet</a:t>
            </a:r>
            <a:r>
              <a:rPr lang="en-US" sz="2600" dirty="0">
                <a:latin typeface="Calibri" panose="020F0502020204030204" pitchFamily="34" charset="0"/>
              </a:rPr>
              <a:t> classes / test on BHCP</a:t>
            </a:r>
          </a:p>
          <a:p>
            <a:pPr marL="514350" indent="-514350">
              <a:buAutoNum type="arabicPeriod"/>
            </a:pPr>
            <a:endParaRPr lang="en-US" sz="2600" dirty="0">
              <a:latin typeface="Calibri" panose="020F0502020204030204" pitchFamily="34" charset="0"/>
            </a:endParaRPr>
          </a:p>
        </p:txBody>
      </p:sp>
      <p:sp>
        <p:nvSpPr>
          <p:cNvPr id="9" name="Rectangle 8">
            <a:extLst>
              <a:ext uri="{FF2B5EF4-FFF2-40B4-BE49-F238E27FC236}">
                <a16:creationId xmlns:a16="http://schemas.microsoft.com/office/drawing/2014/main" id="{6DE983CD-11F6-4E9E-A4D4-13EEB89A91DE}"/>
              </a:ext>
            </a:extLst>
          </p:cNvPr>
          <p:cNvSpPr/>
          <p:nvPr/>
        </p:nvSpPr>
        <p:spPr>
          <a:xfrm>
            <a:off x="1000293" y="5990092"/>
            <a:ext cx="3239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01638" indent="-401638" algn="ctr" fontAlgn="base">
              <a:spcBef>
                <a:spcPct val="0"/>
              </a:spcBef>
              <a:spcAft>
                <a:spcPct val="0"/>
              </a:spcAft>
              <a:buSzPct val="75000"/>
              <a:buFont typeface="Arial" panose="020B0604020202020204" pitchFamily="34" charset="0"/>
              <a:buNone/>
            </a:pPr>
            <a:r>
              <a:rPr lang="en-US" altLang="en-US" sz="2800" b="1" dirty="0">
                <a:solidFill>
                  <a:schemeClr val="tx2"/>
                </a:solidFill>
              </a:rPr>
              <a:t>[Kim et al. 2013]</a:t>
            </a:r>
            <a:endParaRPr lang="en-US" sz="2800" b="1" dirty="0">
              <a:solidFill>
                <a:schemeClr val="tx2"/>
              </a:solidFill>
            </a:endParaRPr>
          </a:p>
        </p:txBody>
      </p:sp>
    </p:spTree>
    <p:extLst>
      <p:ext uri="{BB962C8B-B14F-4D97-AF65-F5344CB8AC3E}">
        <p14:creationId xmlns:p14="http://schemas.microsoft.com/office/powerpoint/2010/main" val="2779715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0" y="125760"/>
            <a:ext cx="9144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nSpc>
                <a:spcPct val="90000"/>
              </a:lnSpc>
            </a:pPr>
            <a:r>
              <a:rPr lang="en-US" dirty="0"/>
              <a:t>Evaluation</a:t>
            </a:r>
          </a:p>
        </p:txBody>
      </p:sp>
      <p:pic>
        <p:nvPicPr>
          <p:cNvPr id="5" name="Picture 4"/>
          <p:cNvPicPr>
            <a:picLocks noChangeAspect="1"/>
          </p:cNvPicPr>
          <p:nvPr/>
        </p:nvPicPr>
        <p:blipFill>
          <a:blip r:embed="rId3"/>
          <a:stretch>
            <a:fillRect/>
          </a:stretch>
        </p:blipFill>
        <p:spPr>
          <a:xfrm>
            <a:off x="702906" y="1449418"/>
            <a:ext cx="4362450" cy="4381500"/>
          </a:xfrm>
          <a:prstGeom prst="rect">
            <a:avLst/>
          </a:prstGeom>
        </p:spPr>
      </p:pic>
      <p:sp>
        <p:nvSpPr>
          <p:cNvPr id="8" name="Content Placeholder 2">
            <a:extLst>
              <a:ext uri="{FF2B5EF4-FFF2-40B4-BE49-F238E27FC236}">
                <a16:creationId xmlns:a16="http://schemas.microsoft.com/office/drawing/2014/main" id="{CBD544D6-D527-4002-8724-787D8022AFFD}"/>
              </a:ext>
            </a:extLst>
          </p:cNvPr>
          <p:cNvSpPr>
            <a:spLocks noGrp="1"/>
          </p:cNvSpPr>
          <p:nvPr>
            <p:ph idx="1"/>
          </p:nvPr>
        </p:nvSpPr>
        <p:spPr>
          <a:xfrm>
            <a:off x="4730621" y="1464656"/>
            <a:ext cx="7037700" cy="5048656"/>
          </a:xfrm>
        </p:spPr>
        <p:txBody>
          <a:bodyPr>
            <a:normAutofit/>
          </a:bodyPr>
          <a:lstStyle/>
          <a:p>
            <a:pPr marL="0" indent="0">
              <a:buNone/>
            </a:pPr>
            <a:r>
              <a:rPr lang="en-US" sz="2600" b="1" dirty="0">
                <a:latin typeface="Calibri" panose="020F0502020204030204" pitchFamily="34" charset="0"/>
              </a:rPr>
              <a:t>“BHCP” dataset: </a:t>
            </a:r>
            <a:r>
              <a:rPr lang="en-US" sz="2600" dirty="0">
                <a:latin typeface="Calibri" panose="020F0502020204030204" pitchFamily="34" charset="0"/>
              </a:rPr>
              <a:t>4 categories, 404 shapes, annotated with 6-12 </a:t>
            </a:r>
            <a:r>
              <a:rPr lang="en-US" sz="2600" b="1" dirty="0">
                <a:solidFill>
                  <a:srgbClr val="0070C0"/>
                </a:solidFill>
                <a:latin typeface="Calibri" panose="020F0502020204030204" pitchFamily="34" charset="0"/>
              </a:rPr>
              <a:t>corresponding feature points</a:t>
            </a:r>
          </a:p>
          <a:p>
            <a:pPr marL="0" indent="0">
              <a:buNone/>
            </a:pPr>
            <a:r>
              <a:rPr lang="en-US" sz="2600" dirty="0">
                <a:latin typeface="Calibri" panose="020F0502020204030204" pitchFamily="34" charset="0"/>
              </a:rPr>
              <a:t>+ applied a </a:t>
            </a:r>
            <a:r>
              <a:rPr lang="en-US" sz="2600" b="1" dirty="0">
                <a:latin typeface="Calibri" panose="020F0502020204030204" pitchFamily="34" charset="0"/>
              </a:rPr>
              <a:t>random 3D rotation </a:t>
            </a:r>
            <a:r>
              <a:rPr lang="en-US" sz="2600" dirty="0">
                <a:latin typeface="Calibri" panose="020F0502020204030204" pitchFamily="34" charset="0"/>
              </a:rPr>
              <a:t>to each shape</a:t>
            </a:r>
          </a:p>
          <a:p>
            <a:pPr marL="0" indent="0">
              <a:buNone/>
            </a:pPr>
            <a:endParaRPr lang="en-US" sz="2600" dirty="0">
              <a:latin typeface="Calibri" panose="020F0502020204030204" pitchFamily="34" charset="0"/>
            </a:endParaRPr>
          </a:p>
          <a:p>
            <a:pPr marL="0" indent="0">
              <a:buNone/>
            </a:pPr>
            <a:r>
              <a:rPr lang="en-US" sz="2600" dirty="0">
                <a:latin typeface="Calibri" panose="020F0502020204030204" pitchFamily="34" charset="0"/>
              </a:rPr>
              <a:t>BHCP shapes </a:t>
            </a:r>
            <a:r>
              <a:rPr lang="en-US" sz="2600" b="1" dirty="0">
                <a:latin typeface="Calibri" panose="020F0502020204030204" pitchFamily="34" charset="0"/>
              </a:rPr>
              <a:t>not</a:t>
            </a:r>
            <a:r>
              <a:rPr lang="en-US" sz="2600" dirty="0">
                <a:latin typeface="Calibri" panose="020F0502020204030204" pitchFamily="34" charset="0"/>
              </a:rPr>
              <a:t> included in our training datasets.</a:t>
            </a:r>
          </a:p>
          <a:p>
            <a:pPr marL="0" indent="0">
              <a:buNone/>
            </a:pPr>
            <a:endParaRPr lang="en-US" sz="2600" dirty="0">
              <a:latin typeface="Calibri" panose="020F0502020204030204" pitchFamily="34" charset="0"/>
            </a:endParaRPr>
          </a:p>
          <a:p>
            <a:pPr marL="0" indent="0">
              <a:buNone/>
            </a:pPr>
            <a:r>
              <a:rPr lang="en-US" sz="2600" b="1" dirty="0">
                <a:latin typeface="Calibri" panose="020F0502020204030204" pitchFamily="34" charset="0"/>
              </a:rPr>
              <a:t>Three conditions:</a:t>
            </a:r>
          </a:p>
          <a:p>
            <a:pPr marL="514350" indent="-514350">
              <a:buAutoNum type="arabicPeriod"/>
            </a:pPr>
            <a:r>
              <a:rPr lang="en-US" sz="2600" dirty="0">
                <a:latin typeface="Calibri" panose="020F0502020204030204" pitchFamily="34" charset="0"/>
              </a:rPr>
              <a:t>Train on one </a:t>
            </a:r>
            <a:r>
              <a:rPr lang="en-US" sz="2600" dirty="0" err="1">
                <a:latin typeface="Calibri" panose="020F0502020204030204" pitchFamily="34" charset="0"/>
              </a:rPr>
              <a:t>ShapeNet</a:t>
            </a:r>
            <a:r>
              <a:rPr lang="en-US" sz="2600" dirty="0">
                <a:latin typeface="Calibri" panose="020F0502020204030204" pitchFamily="34" charset="0"/>
              </a:rPr>
              <a:t> class /  test on corresponding BHCP class</a:t>
            </a:r>
          </a:p>
          <a:p>
            <a:pPr marL="514350" indent="-514350">
              <a:buAutoNum type="arabicPeriod"/>
            </a:pPr>
            <a:r>
              <a:rPr lang="en-US" sz="2600" dirty="0">
                <a:latin typeface="Calibri" panose="020F0502020204030204" pitchFamily="34" charset="0"/>
              </a:rPr>
              <a:t>Train on all </a:t>
            </a:r>
            <a:r>
              <a:rPr lang="en-US" sz="2600" dirty="0" err="1">
                <a:latin typeface="Calibri" panose="020F0502020204030204" pitchFamily="34" charset="0"/>
              </a:rPr>
              <a:t>ShapeNet</a:t>
            </a:r>
            <a:r>
              <a:rPr lang="en-US" sz="2600" dirty="0">
                <a:latin typeface="Calibri" panose="020F0502020204030204" pitchFamily="34" charset="0"/>
              </a:rPr>
              <a:t> classes / test on BHCP</a:t>
            </a:r>
          </a:p>
          <a:p>
            <a:pPr marL="514350" indent="-514350">
              <a:buAutoNum type="arabicPeriod"/>
            </a:pPr>
            <a:r>
              <a:rPr lang="en-US" sz="2600" dirty="0">
                <a:latin typeface="Calibri" panose="020F0502020204030204" pitchFamily="34" charset="0"/>
              </a:rPr>
              <a:t>Train on </a:t>
            </a:r>
            <a:r>
              <a:rPr lang="en-US" sz="2600" dirty="0" err="1">
                <a:latin typeface="Calibri" panose="020F0502020204030204" pitchFamily="34" charset="0"/>
              </a:rPr>
              <a:t>ShapeNet</a:t>
            </a:r>
            <a:r>
              <a:rPr lang="en-US" sz="2600" dirty="0">
                <a:latin typeface="Calibri" panose="020F0502020204030204" pitchFamily="34" charset="0"/>
              </a:rPr>
              <a:t> classes </a:t>
            </a:r>
            <a:r>
              <a:rPr lang="en-US" sz="2600" b="1" dirty="0">
                <a:solidFill>
                  <a:srgbClr val="0070C0"/>
                </a:solidFill>
                <a:latin typeface="Calibri" panose="020F0502020204030204" pitchFamily="34" charset="0"/>
              </a:rPr>
              <a:t>different</a:t>
            </a:r>
            <a:r>
              <a:rPr lang="en-US" sz="2600" dirty="0">
                <a:latin typeface="Calibri" panose="020F0502020204030204" pitchFamily="34" charset="0"/>
              </a:rPr>
              <a:t> from BHCP</a:t>
            </a:r>
          </a:p>
          <a:p>
            <a:pPr marL="514350" indent="-514350">
              <a:buAutoNum type="arabicPeriod"/>
            </a:pPr>
            <a:endParaRPr lang="en-US" sz="2600" dirty="0">
              <a:latin typeface="Calibri" panose="020F0502020204030204" pitchFamily="34" charset="0"/>
            </a:endParaRPr>
          </a:p>
        </p:txBody>
      </p:sp>
      <p:sp>
        <p:nvSpPr>
          <p:cNvPr id="9" name="Rectangle 8">
            <a:extLst>
              <a:ext uri="{FF2B5EF4-FFF2-40B4-BE49-F238E27FC236}">
                <a16:creationId xmlns:a16="http://schemas.microsoft.com/office/drawing/2014/main" id="{6DE983CD-11F6-4E9E-A4D4-13EEB89A91DE}"/>
              </a:ext>
            </a:extLst>
          </p:cNvPr>
          <p:cNvSpPr/>
          <p:nvPr/>
        </p:nvSpPr>
        <p:spPr>
          <a:xfrm>
            <a:off x="1000293" y="5990092"/>
            <a:ext cx="3239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01638" indent="-401638" algn="ctr" fontAlgn="base">
              <a:spcBef>
                <a:spcPct val="0"/>
              </a:spcBef>
              <a:spcAft>
                <a:spcPct val="0"/>
              </a:spcAft>
              <a:buSzPct val="75000"/>
              <a:buFont typeface="Arial" panose="020B0604020202020204" pitchFamily="34" charset="0"/>
              <a:buNone/>
            </a:pPr>
            <a:r>
              <a:rPr lang="en-US" altLang="en-US" sz="2800" b="1" dirty="0">
                <a:solidFill>
                  <a:schemeClr val="tx2"/>
                </a:solidFill>
              </a:rPr>
              <a:t>[Kim et al. 2013]</a:t>
            </a:r>
            <a:endParaRPr lang="en-US" sz="2800" b="1" dirty="0">
              <a:solidFill>
                <a:schemeClr val="tx2"/>
              </a:solidFill>
            </a:endParaRPr>
          </a:p>
        </p:txBody>
      </p:sp>
    </p:spTree>
    <p:extLst>
      <p:ext uri="{BB962C8B-B14F-4D97-AF65-F5344CB8AC3E}">
        <p14:creationId xmlns:p14="http://schemas.microsoft.com/office/powerpoint/2010/main" val="2870209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37463" y="5106282"/>
            <a:ext cx="8784976" cy="954107"/>
          </a:xfrm>
          <a:prstGeom prst="rect">
            <a:avLst/>
          </a:prstGeom>
        </p:spPr>
        <p:txBody>
          <a:bodyPr wrap="square">
            <a:spAutoFit/>
          </a:bodyPr>
          <a:lstStyle/>
          <a:p>
            <a:pPr algn="ctr"/>
            <a:r>
              <a:rPr lang="en-US" sz="2800" b="1" dirty="0">
                <a:solidFill>
                  <a:srgbClr val="0070C0"/>
                </a:solidFill>
                <a:latin typeface="Calibri" panose="020F0502020204030204" pitchFamily="34" charset="0"/>
              </a:rPr>
              <a:t>Where do humans place their palms </a:t>
            </a:r>
          </a:p>
          <a:p>
            <a:pPr algn="ctr"/>
            <a:r>
              <a:rPr lang="en-US" sz="2800" b="1" dirty="0">
                <a:solidFill>
                  <a:srgbClr val="0070C0"/>
                </a:solidFill>
                <a:latin typeface="Calibri" panose="020F0502020204030204" pitchFamily="34" charset="0"/>
              </a:rPr>
              <a:t>when they interact with these objects?</a:t>
            </a:r>
          </a:p>
        </p:txBody>
      </p:sp>
      <p:pic>
        <p:nvPicPr>
          <p:cNvPr id="2" name="Picture 1"/>
          <p:cNvPicPr>
            <a:picLocks noChangeAspect="1"/>
          </p:cNvPicPr>
          <p:nvPr/>
        </p:nvPicPr>
        <p:blipFill>
          <a:blip r:embed="rId3"/>
          <a:stretch>
            <a:fillRect/>
          </a:stretch>
        </p:blipFill>
        <p:spPr>
          <a:xfrm>
            <a:off x="2065090" y="1143519"/>
            <a:ext cx="8061821" cy="3773874"/>
          </a:xfrm>
          <a:prstGeom prst="rect">
            <a:avLst/>
          </a:prstGeom>
        </p:spPr>
      </p:pic>
      <p:sp>
        <p:nvSpPr>
          <p:cNvPr id="6" name="Title 1"/>
          <p:cNvSpPr>
            <a:spLocks noGrp="1"/>
          </p:cNvSpPr>
          <p:nvPr>
            <p:ph type="title"/>
          </p:nvPr>
        </p:nvSpPr>
        <p:spPr>
          <a:xfrm>
            <a:off x="967563" y="65866"/>
            <a:ext cx="11088814" cy="1325563"/>
          </a:xfrm>
        </p:spPr>
        <p:txBody>
          <a:bodyPr>
            <a:normAutofit/>
          </a:bodyPr>
          <a:lstStyle/>
          <a:p>
            <a:r>
              <a:rPr lang="en-US" sz="3300" dirty="0"/>
              <a:t>Why local shape descriptors? Affordance prediction</a:t>
            </a:r>
          </a:p>
        </p:txBody>
      </p:sp>
    </p:spTree>
    <p:extLst>
      <p:ext uri="{BB962C8B-B14F-4D97-AF65-F5344CB8AC3E}">
        <p14:creationId xmlns:p14="http://schemas.microsoft.com/office/powerpoint/2010/main" val="3596377935"/>
      </p:ext>
    </p:extLst>
  </p:cSld>
  <p:clrMapOvr>
    <a:masterClrMapping/>
  </p:clrMapOvr>
  <mc:AlternateContent xmlns:mc="http://schemas.openxmlformats.org/markup-compatibility/2006" xmlns:p14="http://schemas.microsoft.com/office/powerpoint/2010/main">
    <mc:Choice Requires="p14">
      <p:transition p14:dur="250" advTm="1765">
        <p:fade/>
      </p:transition>
    </mc:Choice>
    <mc:Fallback xmlns="">
      <p:transition advTm="1765">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1440" y="1088136"/>
            <a:ext cx="9271952" cy="5504688"/>
          </a:xfrm>
          <a:prstGeom prst="rect">
            <a:avLst/>
          </a:prstGeom>
        </p:spPr>
      </p:pic>
      <p:sp>
        <p:nvSpPr>
          <p:cNvPr id="54" name="TextBox 53">
            <a:extLst>
              <a:ext uri="{FF2B5EF4-FFF2-40B4-BE49-F238E27FC236}">
                <a16:creationId xmlns:a16="http://schemas.microsoft.com/office/drawing/2014/main" id="{BD6616B3-63EC-44EA-B2A0-FCFF9038BEE5}"/>
              </a:ext>
            </a:extLst>
          </p:cNvPr>
          <p:cNvSpPr txBox="1"/>
          <p:nvPr/>
        </p:nvSpPr>
        <p:spPr>
          <a:xfrm rot="16200000">
            <a:off x="-818513" y="4342843"/>
            <a:ext cx="2566985" cy="430887"/>
          </a:xfrm>
          <a:prstGeom prst="rect">
            <a:avLst/>
          </a:prstGeom>
          <a:solidFill>
            <a:schemeClr val="bg1"/>
          </a:solidFill>
        </p:spPr>
        <p:txBody>
          <a:bodyPr wrap="squar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%correspondences</a:t>
            </a:r>
          </a:p>
        </p:txBody>
      </p:sp>
      <p:sp>
        <p:nvSpPr>
          <p:cNvPr id="55" name="TextBox 54">
            <a:extLst>
              <a:ext uri="{FF2B5EF4-FFF2-40B4-BE49-F238E27FC236}">
                <a16:creationId xmlns:a16="http://schemas.microsoft.com/office/drawing/2014/main" id="{59BED53F-5F42-4679-87F0-51E1CEF0DBD8}"/>
              </a:ext>
            </a:extLst>
          </p:cNvPr>
          <p:cNvSpPr txBox="1"/>
          <p:nvPr/>
        </p:nvSpPr>
        <p:spPr>
          <a:xfrm rot="16200000">
            <a:off x="3673192" y="4362506"/>
            <a:ext cx="2566985" cy="430887"/>
          </a:xfrm>
          <a:prstGeom prst="rect">
            <a:avLst/>
          </a:prstGeom>
          <a:solidFill>
            <a:schemeClr val="bg1"/>
          </a:solidFill>
        </p:spPr>
        <p:txBody>
          <a:bodyPr wrap="squar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%correspondences</a:t>
            </a:r>
          </a:p>
        </p:txBody>
      </p:sp>
      <p:sp>
        <p:nvSpPr>
          <p:cNvPr id="56" name="TextBox 55">
            <a:extLst>
              <a:ext uri="{FF2B5EF4-FFF2-40B4-BE49-F238E27FC236}">
                <a16:creationId xmlns:a16="http://schemas.microsoft.com/office/drawing/2014/main" id="{B40687BB-79CD-40DA-8F98-16C40F6B5872}"/>
              </a:ext>
            </a:extLst>
          </p:cNvPr>
          <p:cNvSpPr txBox="1"/>
          <p:nvPr/>
        </p:nvSpPr>
        <p:spPr>
          <a:xfrm>
            <a:off x="851436" y="3274577"/>
            <a:ext cx="3938970" cy="400110"/>
          </a:xfrm>
          <a:prstGeom prst="rect">
            <a:avLst/>
          </a:prstGeom>
          <a:solidFill>
            <a:schemeClr val="bg1"/>
          </a:solidFill>
          <a:ln>
            <a:noFill/>
          </a:ln>
        </p:spPr>
        <p:txBody>
          <a:bodyPr wrap="square" rtlCol="0">
            <a:spAutoFit/>
          </a:bodyPr>
          <a:lstStyle/>
          <a:p>
            <a:pPr algn="ctr"/>
            <a:r>
              <a:rPr lang="en-US" sz="2000" b="1" dirty="0">
                <a:solidFill>
                  <a:srgbClr val="002060"/>
                </a:solidFill>
                <a:latin typeface="Calibri" panose="020F0502020204030204" pitchFamily="34" charset="0"/>
                <a:ea typeface="Helvetica" panose="020B0604020202020204" pitchFamily="34" charset="0"/>
                <a:cs typeface="Helvetica" panose="020B0604020202020204" pitchFamily="34" charset="0"/>
              </a:rPr>
              <a:t>Euclidean distance</a:t>
            </a:r>
          </a:p>
        </p:txBody>
      </p:sp>
      <p:sp>
        <p:nvSpPr>
          <p:cNvPr id="57" name="TextBox 56">
            <a:extLst>
              <a:ext uri="{FF2B5EF4-FFF2-40B4-BE49-F238E27FC236}">
                <a16:creationId xmlns:a16="http://schemas.microsoft.com/office/drawing/2014/main" id="{97BCAE1E-61A0-4799-8E52-89DA95E8996B}"/>
              </a:ext>
            </a:extLst>
          </p:cNvPr>
          <p:cNvSpPr txBox="1"/>
          <p:nvPr/>
        </p:nvSpPr>
        <p:spPr>
          <a:xfrm>
            <a:off x="5239107" y="3294082"/>
            <a:ext cx="4120239" cy="400110"/>
          </a:xfrm>
          <a:prstGeom prst="rect">
            <a:avLst/>
          </a:prstGeom>
          <a:solidFill>
            <a:schemeClr val="bg1"/>
          </a:solidFill>
          <a:ln>
            <a:noFill/>
          </a:ln>
        </p:spPr>
        <p:txBody>
          <a:bodyPr wrap="square" rtlCol="0">
            <a:spAutoFit/>
          </a:bodyPr>
          <a:lstStyle/>
          <a:p>
            <a:pPr algn="ctr"/>
            <a:r>
              <a:rPr lang="en-US" sz="2000" b="1" dirty="0">
                <a:solidFill>
                  <a:srgbClr val="002060"/>
                </a:solidFill>
                <a:latin typeface="Calibri" panose="020F0502020204030204" pitchFamily="34" charset="0"/>
                <a:ea typeface="Helvetica" panose="020B0604020202020204" pitchFamily="34" charset="0"/>
                <a:cs typeface="Helvetica" panose="020B0604020202020204" pitchFamily="34" charset="0"/>
              </a:rPr>
              <a:t>Euclidean distance</a:t>
            </a:r>
          </a:p>
        </p:txBody>
      </p:sp>
      <p:sp>
        <p:nvSpPr>
          <p:cNvPr id="58" name="TextBox 57">
            <a:extLst>
              <a:ext uri="{FF2B5EF4-FFF2-40B4-BE49-F238E27FC236}">
                <a16:creationId xmlns:a16="http://schemas.microsoft.com/office/drawing/2014/main" id="{43C01E89-FFFF-4E97-BB43-BD7766106F41}"/>
              </a:ext>
            </a:extLst>
          </p:cNvPr>
          <p:cNvSpPr txBox="1"/>
          <p:nvPr/>
        </p:nvSpPr>
        <p:spPr>
          <a:xfrm>
            <a:off x="650928" y="5768426"/>
            <a:ext cx="4139478" cy="400110"/>
          </a:xfrm>
          <a:prstGeom prst="rect">
            <a:avLst/>
          </a:prstGeom>
          <a:solidFill>
            <a:schemeClr val="bg1"/>
          </a:solidFill>
          <a:ln>
            <a:noFill/>
          </a:ln>
        </p:spPr>
        <p:txBody>
          <a:bodyPr wrap="square" rtlCol="0">
            <a:spAutoFit/>
          </a:bodyPr>
          <a:lstStyle/>
          <a:p>
            <a:pPr algn="ctr"/>
            <a:r>
              <a:rPr lang="en-US" sz="2000" b="1" dirty="0">
                <a:solidFill>
                  <a:srgbClr val="002060"/>
                </a:solidFill>
                <a:latin typeface="Calibri" panose="020F0502020204030204" pitchFamily="34" charset="0"/>
                <a:ea typeface="Helvetica" panose="020B0604020202020204" pitchFamily="34" charset="0"/>
                <a:cs typeface="Helvetica" panose="020B0604020202020204" pitchFamily="34" charset="0"/>
              </a:rPr>
              <a:t>Euclidean distance</a:t>
            </a:r>
          </a:p>
        </p:txBody>
      </p:sp>
      <p:sp>
        <p:nvSpPr>
          <p:cNvPr id="59" name="TextBox 58">
            <a:extLst>
              <a:ext uri="{FF2B5EF4-FFF2-40B4-BE49-F238E27FC236}">
                <a16:creationId xmlns:a16="http://schemas.microsoft.com/office/drawing/2014/main" id="{32B9A98B-BE29-4120-ABDA-9343B2534295}"/>
              </a:ext>
            </a:extLst>
          </p:cNvPr>
          <p:cNvSpPr txBox="1"/>
          <p:nvPr/>
        </p:nvSpPr>
        <p:spPr>
          <a:xfrm>
            <a:off x="5162078" y="5743774"/>
            <a:ext cx="4197269" cy="400110"/>
          </a:xfrm>
          <a:prstGeom prst="rect">
            <a:avLst/>
          </a:prstGeom>
          <a:solidFill>
            <a:schemeClr val="bg1"/>
          </a:solidFill>
          <a:ln>
            <a:noFill/>
          </a:ln>
        </p:spPr>
        <p:txBody>
          <a:bodyPr wrap="square" rtlCol="0">
            <a:spAutoFit/>
          </a:bodyPr>
          <a:lstStyle/>
          <a:p>
            <a:pPr algn="ctr"/>
            <a:r>
              <a:rPr lang="en-US" sz="2000" b="1" dirty="0">
                <a:solidFill>
                  <a:srgbClr val="002060"/>
                </a:solidFill>
                <a:latin typeface="Calibri" panose="020F0502020204030204" pitchFamily="34" charset="0"/>
                <a:ea typeface="Helvetica" panose="020B0604020202020204" pitchFamily="34" charset="0"/>
                <a:cs typeface="Helvetica" panose="020B0604020202020204" pitchFamily="34" charset="0"/>
              </a:rPr>
              <a:t>Euclidean distance</a:t>
            </a:r>
          </a:p>
        </p:txBody>
      </p:sp>
      <p:sp>
        <p:nvSpPr>
          <p:cNvPr id="60" name="TextBox 59">
            <a:extLst>
              <a:ext uri="{FF2B5EF4-FFF2-40B4-BE49-F238E27FC236}">
                <a16:creationId xmlns:a16="http://schemas.microsoft.com/office/drawing/2014/main" id="{DC9C63D9-1B9C-4B97-8825-4BCB59902A91}"/>
              </a:ext>
            </a:extLst>
          </p:cNvPr>
          <p:cNvSpPr txBox="1"/>
          <p:nvPr/>
        </p:nvSpPr>
        <p:spPr>
          <a:xfrm>
            <a:off x="687541" y="2955185"/>
            <a:ext cx="144016"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0</a:t>
            </a:r>
          </a:p>
        </p:txBody>
      </p:sp>
      <p:sp>
        <p:nvSpPr>
          <p:cNvPr id="61" name="TextBox 60">
            <a:extLst>
              <a:ext uri="{FF2B5EF4-FFF2-40B4-BE49-F238E27FC236}">
                <a16:creationId xmlns:a16="http://schemas.microsoft.com/office/drawing/2014/main" id="{EC46110E-6315-4C43-A00E-3659295E57EE}"/>
              </a:ext>
            </a:extLst>
          </p:cNvPr>
          <p:cNvSpPr txBox="1"/>
          <p:nvPr/>
        </p:nvSpPr>
        <p:spPr>
          <a:xfrm>
            <a:off x="627835" y="951908"/>
            <a:ext cx="541729"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100</a:t>
            </a:r>
          </a:p>
        </p:txBody>
      </p:sp>
      <p:sp>
        <p:nvSpPr>
          <p:cNvPr id="62" name="TextBox 61">
            <a:extLst>
              <a:ext uri="{FF2B5EF4-FFF2-40B4-BE49-F238E27FC236}">
                <a16:creationId xmlns:a16="http://schemas.microsoft.com/office/drawing/2014/main" id="{DAA815BF-590B-4A17-88CF-A05E961989BF}"/>
              </a:ext>
            </a:extLst>
          </p:cNvPr>
          <p:cNvSpPr txBox="1"/>
          <p:nvPr/>
        </p:nvSpPr>
        <p:spPr>
          <a:xfrm>
            <a:off x="5162078" y="996248"/>
            <a:ext cx="541729"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100</a:t>
            </a:r>
          </a:p>
        </p:txBody>
      </p:sp>
      <p:sp>
        <p:nvSpPr>
          <p:cNvPr id="63" name="TextBox 62">
            <a:extLst>
              <a:ext uri="{FF2B5EF4-FFF2-40B4-BE49-F238E27FC236}">
                <a16:creationId xmlns:a16="http://schemas.microsoft.com/office/drawing/2014/main" id="{AD9416CF-2BC6-405B-99C2-750064E0856A}"/>
              </a:ext>
            </a:extLst>
          </p:cNvPr>
          <p:cNvSpPr txBox="1"/>
          <p:nvPr/>
        </p:nvSpPr>
        <p:spPr>
          <a:xfrm>
            <a:off x="707420" y="3455898"/>
            <a:ext cx="541729"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100</a:t>
            </a:r>
          </a:p>
        </p:txBody>
      </p:sp>
      <p:sp>
        <p:nvSpPr>
          <p:cNvPr id="64" name="TextBox 63">
            <a:extLst>
              <a:ext uri="{FF2B5EF4-FFF2-40B4-BE49-F238E27FC236}">
                <a16:creationId xmlns:a16="http://schemas.microsoft.com/office/drawing/2014/main" id="{830C2F2C-B13A-4C2C-A378-EA5723C1A1D3}"/>
              </a:ext>
            </a:extLst>
          </p:cNvPr>
          <p:cNvSpPr txBox="1"/>
          <p:nvPr/>
        </p:nvSpPr>
        <p:spPr>
          <a:xfrm>
            <a:off x="5162078" y="3436074"/>
            <a:ext cx="541729"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100</a:t>
            </a:r>
          </a:p>
        </p:txBody>
      </p:sp>
      <p:sp>
        <p:nvSpPr>
          <p:cNvPr id="65" name="TextBox 64">
            <a:extLst>
              <a:ext uri="{FF2B5EF4-FFF2-40B4-BE49-F238E27FC236}">
                <a16:creationId xmlns:a16="http://schemas.microsoft.com/office/drawing/2014/main" id="{9103F2BB-A178-4BDF-A644-1AFB4D978FE2}"/>
              </a:ext>
            </a:extLst>
          </p:cNvPr>
          <p:cNvSpPr txBox="1"/>
          <p:nvPr/>
        </p:nvSpPr>
        <p:spPr>
          <a:xfrm>
            <a:off x="4237508" y="3205900"/>
            <a:ext cx="705405" cy="338554"/>
          </a:xfrm>
          <a:prstGeom prst="rect">
            <a:avLst/>
          </a:prstGeom>
          <a:noFill/>
        </p:spPr>
        <p:txBody>
          <a:bodyPr wrap="square" rtlCol="0">
            <a:spAutoFit/>
          </a:bodyPr>
          <a:lstStyle/>
          <a:p>
            <a:r>
              <a:rPr lang="en-US" sz="1600" b="1" dirty="0">
                <a:solidFill>
                  <a:srgbClr val="002060"/>
                </a:solidFill>
                <a:latin typeface="Calibri" panose="020F0502020204030204" pitchFamily="34" charset="0"/>
                <a:ea typeface="Helvetica" panose="020B0604020202020204" pitchFamily="34" charset="0"/>
                <a:cs typeface="Helvetica" panose="020B0604020202020204" pitchFamily="34" charset="0"/>
              </a:rPr>
              <a:t>0.25</a:t>
            </a:r>
          </a:p>
        </p:txBody>
      </p:sp>
      <p:sp>
        <p:nvSpPr>
          <p:cNvPr id="66" name="TextBox 65">
            <a:extLst>
              <a:ext uri="{FF2B5EF4-FFF2-40B4-BE49-F238E27FC236}">
                <a16:creationId xmlns:a16="http://schemas.microsoft.com/office/drawing/2014/main" id="{8B6878D3-6242-48EE-9113-07842C5EC1E3}"/>
              </a:ext>
            </a:extLst>
          </p:cNvPr>
          <p:cNvSpPr txBox="1"/>
          <p:nvPr/>
        </p:nvSpPr>
        <p:spPr>
          <a:xfrm>
            <a:off x="8755129" y="3240109"/>
            <a:ext cx="705405" cy="338554"/>
          </a:xfrm>
          <a:prstGeom prst="rect">
            <a:avLst/>
          </a:prstGeom>
          <a:noFill/>
        </p:spPr>
        <p:txBody>
          <a:bodyPr wrap="square" rtlCol="0">
            <a:spAutoFit/>
          </a:bodyPr>
          <a:lstStyle/>
          <a:p>
            <a:r>
              <a:rPr lang="en-US" sz="1600" b="1" dirty="0">
                <a:solidFill>
                  <a:srgbClr val="002060"/>
                </a:solidFill>
                <a:latin typeface="Calibri" panose="020F0502020204030204" pitchFamily="34" charset="0"/>
                <a:ea typeface="Helvetica" panose="020B0604020202020204" pitchFamily="34" charset="0"/>
                <a:cs typeface="Helvetica" panose="020B0604020202020204" pitchFamily="34" charset="0"/>
              </a:rPr>
              <a:t>0.25</a:t>
            </a:r>
          </a:p>
        </p:txBody>
      </p:sp>
      <p:sp>
        <p:nvSpPr>
          <p:cNvPr id="67" name="TextBox 66">
            <a:extLst>
              <a:ext uri="{FF2B5EF4-FFF2-40B4-BE49-F238E27FC236}">
                <a16:creationId xmlns:a16="http://schemas.microsoft.com/office/drawing/2014/main" id="{E72A7C75-0307-4183-A0EE-A3DD19FA63E9}"/>
              </a:ext>
            </a:extLst>
          </p:cNvPr>
          <p:cNvSpPr txBox="1"/>
          <p:nvPr/>
        </p:nvSpPr>
        <p:spPr>
          <a:xfrm>
            <a:off x="4292539" y="5725972"/>
            <a:ext cx="705405" cy="338554"/>
          </a:xfrm>
          <a:prstGeom prst="rect">
            <a:avLst/>
          </a:prstGeom>
          <a:noFill/>
        </p:spPr>
        <p:txBody>
          <a:bodyPr wrap="square" rtlCol="0">
            <a:spAutoFit/>
          </a:bodyPr>
          <a:lstStyle/>
          <a:p>
            <a:r>
              <a:rPr lang="en-US" sz="1600" b="1" dirty="0">
                <a:solidFill>
                  <a:srgbClr val="002060"/>
                </a:solidFill>
                <a:latin typeface="Calibri" panose="020F0502020204030204" pitchFamily="34" charset="0"/>
                <a:ea typeface="Helvetica" panose="020B0604020202020204" pitchFamily="34" charset="0"/>
                <a:cs typeface="Helvetica" panose="020B0604020202020204" pitchFamily="34" charset="0"/>
              </a:rPr>
              <a:t>0.25</a:t>
            </a:r>
          </a:p>
        </p:txBody>
      </p:sp>
      <p:sp>
        <p:nvSpPr>
          <p:cNvPr id="68" name="TextBox 67">
            <a:extLst>
              <a:ext uri="{FF2B5EF4-FFF2-40B4-BE49-F238E27FC236}">
                <a16:creationId xmlns:a16="http://schemas.microsoft.com/office/drawing/2014/main" id="{2ADFBA78-5A95-424D-9DCB-39C6CF1E09A8}"/>
              </a:ext>
            </a:extLst>
          </p:cNvPr>
          <p:cNvSpPr txBox="1"/>
          <p:nvPr/>
        </p:nvSpPr>
        <p:spPr>
          <a:xfrm>
            <a:off x="8709074" y="5667696"/>
            <a:ext cx="705405" cy="338554"/>
          </a:xfrm>
          <a:prstGeom prst="rect">
            <a:avLst/>
          </a:prstGeom>
          <a:noFill/>
        </p:spPr>
        <p:txBody>
          <a:bodyPr wrap="square" rtlCol="0">
            <a:spAutoFit/>
          </a:bodyPr>
          <a:lstStyle/>
          <a:p>
            <a:r>
              <a:rPr lang="en-US" sz="1600" b="1" dirty="0">
                <a:solidFill>
                  <a:srgbClr val="002060"/>
                </a:solidFill>
                <a:latin typeface="Calibri" panose="020F0502020204030204" pitchFamily="34" charset="0"/>
                <a:ea typeface="Helvetica" panose="020B0604020202020204" pitchFamily="34" charset="0"/>
                <a:cs typeface="Helvetica" panose="020B0604020202020204" pitchFamily="34" charset="0"/>
              </a:rPr>
              <a:t>0.25</a:t>
            </a:r>
          </a:p>
        </p:txBody>
      </p:sp>
      <p:sp>
        <p:nvSpPr>
          <p:cNvPr id="69" name="TextBox 68">
            <a:extLst>
              <a:ext uri="{FF2B5EF4-FFF2-40B4-BE49-F238E27FC236}">
                <a16:creationId xmlns:a16="http://schemas.microsoft.com/office/drawing/2014/main" id="{7F069F98-98AA-45D4-9453-CCC86201A37A}"/>
              </a:ext>
            </a:extLst>
          </p:cNvPr>
          <p:cNvSpPr txBox="1"/>
          <p:nvPr/>
        </p:nvSpPr>
        <p:spPr>
          <a:xfrm>
            <a:off x="1503229" y="1101307"/>
            <a:ext cx="2257768" cy="400110"/>
          </a:xfrm>
          <a:prstGeom prst="rect">
            <a:avLst/>
          </a:prstGeom>
          <a:solidFill>
            <a:schemeClr val="bg1"/>
          </a:solidFill>
          <a:ln>
            <a:noFill/>
          </a:ln>
        </p:spPr>
        <p:txBody>
          <a:bodyPr wrap="square" rtlCol="0">
            <a:spAutoFit/>
          </a:bodyPr>
          <a:lstStyle/>
          <a:p>
            <a:pPr algn="ctr"/>
            <a:r>
              <a:rPr lang="en-US" sz="2000" b="1" dirty="0">
                <a:solidFill>
                  <a:schemeClr val="accent5"/>
                </a:solidFill>
                <a:latin typeface="Calibri" panose="020F0502020204030204" pitchFamily="34" charset="0"/>
                <a:ea typeface="Helvetica" panose="020B0604020202020204" pitchFamily="34" charset="0"/>
                <a:cs typeface="Helvetica" panose="020B0604020202020204" pitchFamily="34" charset="0"/>
              </a:rPr>
              <a:t>Airplanes</a:t>
            </a:r>
          </a:p>
        </p:txBody>
      </p:sp>
      <p:sp>
        <p:nvSpPr>
          <p:cNvPr id="70" name="TextBox 69">
            <a:extLst>
              <a:ext uri="{FF2B5EF4-FFF2-40B4-BE49-F238E27FC236}">
                <a16:creationId xmlns:a16="http://schemas.microsoft.com/office/drawing/2014/main" id="{C17DAA50-86F9-400A-BF26-2FCD7E7E64C2}"/>
              </a:ext>
            </a:extLst>
          </p:cNvPr>
          <p:cNvSpPr txBox="1"/>
          <p:nvPr/>
        </p:nvSpPr>
        <p:spPr>
          <a:xfrm>
            <a:off x="6056702" y="1108022"/>
            <a:ext cx="2257768" cy="400110"/>
          </a:xfrm>
          <a:prstGeom prst="rect">
            <a:avLst/>
          </a:prstGeom>
          <a:solidFill>
            <a:schemeClr val="bg1"/>
          </a:solidFill>
          <a:ln>
            <a:noFill/>
          </a:ln>
        </p:spPr>
        <p:txBody>
          <a:bodyPr wrap="square" rtlCol="0">
            <a:spAutoFit/>
          </a:bodyPr>
          <a:lstStyle/>
          <a:p>
            <a:pPr algn="ctr"/>
            <a:r>
              <a:rPr lang="en-US" sz="2000" b="1" dirty="0">
                <a:solidFill>
                  <a:schemeClr val="accent5"/>
                </a:solidFill>
                <a:latin typeface="Calibri" panose="020F0502020204030204" pitchFamily="34" charset="0"/>
                <a:cs typeface="Helvetica" panose="020B0604020202020204" pitchFamily="34" charset="0"/>
              </a:rPr>
              <a:t>Bikes</a:t>
            </a:r>
          </a:p>
        </p:txBody>
      </p:sp>
      <p:sp>
        <p:nvSpPr>
          <p:cNvPr id="71" name="TextBox 70">
            <a:extLst>
              <a:ext uri="{FF2B5EF4-FFF2-40B4-BE49-F238E27FC236}">
                <a16:creationId xmlns:a16="http://schemas.microsoft.com/office/drawing/2014/main" id="{268ECC0A-5EC4-418E-A080-50A8A9733C22}"/>
              </a:ext>
            </a:extLst>
          </p:cNvPr>
          <p:cNvSpPr txBox="1"/>
          <p:nvPr/>
        </p:nvSpPr>
        <p:spPr>
          <a:xfrm>
            <a:off x="1527633" y="3788014"/>
            <a:ext cx="2257768" cy="400110"/>
          </a:xfrm>
          <a:prstGeom prst="rect">
            <a:avLst/>
          </a:prstGeom>
          <a:solidFill>
            <a:schemeClr val="bg1"/>
          </a:solidFill>
          <a:ln>
            <a:noFill/>
          </a:ln>
        </p:spPr>
        <p:txBody>
          <a:bodyPr wrap="square" rtlCol="0">
            <a:spAutoFit/>
          </a:bodyPr>
          <a:lstStyle/>
          <a:p>
            <a:pPr algn="ctr"/>
            <a:r>
              <a:rPr lang="en-US" sz="2000" b="1" dirty="0">
                <a:solidFill>
                  <a:schemeClr val="accent5"/>
                </a:solidFill>
                <a:latin typeface="Calibri" panose="020F0502020204030204" pitchFamily="34" charset="0"/>
                <a:cs typeface="Helvetica" panose="020B0604020202020204" pitchFamily="34" charset="0"/>
              </a:rPr>
              <a:t>Chairs</a:t>
            </a:r>
          </a:p>
        </p:txBody>
      </p:sp>
      <p:sp>
        <p:nvSpPr>
          <p:cNvPr id="79" name="TextBox 78">
            <a:extLst>
              <a:ext uri="{FF2B5EF4-FFF2-40B4-BE49-F238E27FC236}">
                <a16:creationId xmlns:a16="http://schemas.microsoft.com/office/drawing/2014/main" id="{13454F7F-738F-45BB-B23E-ECDBDD0FFD5C}"/>
              </a:ext>
            </a:extLst>
          </p:cNvPr>
          <p:cNvSpPr txBox="1"/>
          <p:nvPr/>
        </p:nvSpPr>
        <p:spPr>
          <a:xfrm>
            <a:off x="681106" y="2028604"/>
            <a:ext cx="469721"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50</a:t>
            </a:r>
          </a:p>
        </p:txBody>
      </p:sp>
      <p:sp>
        <p:nvSpPr>
          <p:cNvPr id="80" name="TextBox 79">
            <a:extLst>
              <a:ext uri="{FF2B5EF4-FFF2-40B4-BE49-F238E27FC236}">
                <a16:creationId xmlns:a16="http://schemas.microsoft.com/office/drawing/2014/main" id="{283B0B8B-D865-42F1-BF2E-6B701471E9E0}"/>
              </a:ext>
            </a:extLst>
          </p:cNvPr>
          <p:cNvSpPr txBox="1"/>
          <p:nvPr/>
        </p:nvSpPr>
        <p:spPr>
          <a:xfrm>
            <a:off x="5186024" y="2980084"/>
            <a:ext cx="144016"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0</a:t>
            </a:r>
          </a:p>
        </p:txBody>
      </p:sp>
      <p:sp>
        <p:nvSpPr>
          <p:cNvPr id="81" name="TextBox 80">
            <a:extLst>
              <a:ext uri="{FF2B5EF4-FFF2-40B4-BE49-F238E27FC236}">
                <a16:creationId xmlns:a16="http://schemas.microsoft.com/office/drawing/2014/main" id="{BBB6B72F-1B0D-41C7-8060-7FFA4BDFEB21}"/>
              </a:ext>
            </a:extLst>
          </p:cNvPr>
          <p:cNvSpPr txBox="1"/>
          <p:nvPr/>
        </p:nvSpPr>
        <p:spPr>
          <a:xfrm>
            <a:off x="5189528" y="2023686"/>
            <a:ext cx="469721"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50</a:t>
            </a:r>
          </a:p>
        </p:txBody>
      </p:sp>
      <p:sp>
        <p:nvSpPr>
          <p:cNvPr id="82" name="TextBox 81">
            <a:extLst>
              <a:ext uri="{FF2B5EF4-FFF2-40B4-BE49-F238E27FC236}">
                <a16:creationId xmlns:a16="http://schemas.microsoft.com/office/drawing/2014/main" id="{8A3F5A1A-B127-4019-A357-F1395A383E07}"/>
              </a:ext>
            </a:extLst>
          </p:cNvPr>
          <p:cNvSpPr txBox="1"/>
          <p:nvPr/>
        </p:nvSpPr>
        <p:spPr>
          <a:xfrm>
            <a:off x="756576" y="5433235"/>
            <a:ext cx="144016"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0</a:t>
            </a:r>
          </a:p>
        </p:txBody>
      </p:sp>
      <p:sp>
        <p:nvSpPr>
          <p:cNvPr id="83" name="TextBox 82">
            <a:extLst>
              <a:ext uri="{FF2B5EF4-FFF2-40B4-BE49-F238E27FC236}">
                <a16:creationId xmlns:a16="http://schemas.microsoft.com/office/drawing/2014/main" id="{06663D1B-660B-4701-82E2-2FE5C004A038}"/>
              </a:ext>
            </a:extLst>
          </p:cNvPr>
          <p:cNvSpPr txBox="1"/>
          <p:nvPr/>
        </p:nvSpPr>
        <p:spPr>
          <a:xfrm>
            <a:off x="730263" y="4476837"/>
            <a:ext cx="469721"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50</a:t>
            </a:r>
          </a:p>
        </p:txBody>
      </p:sp>
      <p:sp>
        <p:nvSpPr>
          <p:cNvPr id="84" name="TextBox 83">
            <a:extLst>
              <a:ext uri="{FF2B5EF4-FFF2-40B4-BE49-F238E27FC236}">
                <a16:creationId xmlns:a16="http://schemas.microsoft.com/office/drawing/2014/main" id="{7AAD55AC-8378-425C-8EA2-D01498A150FF}"/>
              </a:ext>
            </a:extLst>
          </p:cNvPr>
          <p:cNvSpPr txBox="1"/>
          <p:nvPr/>
        </p:nvSpPr>
        <p:spPr>
          <a:xfrm>
            <a:off x="5166359" y="5408654"/>
            <a:ext cx="144016"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0</a:t>
            </a:r>
          </a:p>
        </p:txBody>
      </p:sp>
      <p:sp>
        <p:nvSpPr>
          <p:cNvPr id="85" name="TextBox 84">
            <a:extLst>
              <a:ext uri="{FF2B5EF4-FFF2-40B4-BE49-F238E27FC236}">
                <a16:creationId xmlns:a16="http://schemas.microsoft.com/office/drawing/2014/main" id="{B89A4177-5954-4CA3-AFD5-B0A985288A69}"/>
              </a:ext>
            </a:extLst>
          </p:cNvPr>
          <p:cNvSpPr txBox="1"/>
          <p:nvPr/>
        </p:nvSpPr>
        <p:spPr>
          <a:xfrm>
            <a:off x="5169863" y="4452256"/>
            <a:ext cx="469721"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50</a:t>
            </a:r>
          </a:p>
        </p:txBody>
      </p:sp>
      <p:sp>
        <p:nvSpPr>
          <p:cNvPr id="86" name="TextBox 85">
            <a:extLst>
              <a:ext uri="{FF2B5EF4-FFF2-40B4-BE49-F238E27FC236}">
                <a16:creationId xmlns:a16="http://schemas.microsoft.com/office/drawing/2014/main" id="{AE1F5465-C8FD-4066-88B2-A170FCD02CFF}"/>
              </a:ext>
            </a:extLst>
          </p:cNvPr>
          <p:cNvSpPr txBox="1"/>
          <p:nvPr/>
        </p:nvSpPr>
        <p:spPr>
          <a:xfrm>
            <a:off x="4892523" y="3306898"/>
            <a:ext cx="1070212" cy="200055"/>
          </a:xfrm>
          <a:prstGeom prst="rect">
            <a:avLst/>
          </a:prstGeom>
          <a:solidFill>
            <a:schemeClr val="bg1"/>
          </a:solidFill>
          <a:ln>
            <a:noFill/>
          </a:ln>
        </p:spPr>
        <p:txBody>
          <a:bodyPr wrap="square" rtlCol="0">
            <a:spAutoFit/>
          </a:bodyPr>
          <a:lstStyle/>
          <a:p>
            <a:pPr algn="ctr"/>
            <a:endParaRPr lang="en-US" sz="700" b="1" dirty="0">
              <a:solidFill>
                <a:srgbClr val="002060"/>
              </a:solidFill>
              <a:latin typeface="Calibri" panose="020F0502020204030204" pitchFamily="34" charset="0"/>
              <a:ea typeface="Helvetica" panose="020B0604020202020204" pitchFamily="34" charset="0"/>
              <a:cs typeface="Helvetica" panose="020B0604020202020204" pitchFamily="34" charset="0"/>
            </a:endParaRPr>
          </a:p>
        </p:txBody>
      </p:sp>
      <p:sp>
        <p:nvSpPr>
          <p:cNvPr id="88" name="TextBox 87">
            <a:extLst>
              <a:ext uri="{FF2B5EF4-FFF2-40B4-BE49-F238E27FC236}">
                <a16:creationId xmlns:a16="http://schemas.microsoft.com/office/drawing/2014/main" id="{9A7DFF5D-9EF5-474F-91EC-989B9EA01503}"/>
              </a:ext>
            </a:extLst>
          </p:cNvPr>
          <p:cNvSpPr txBox="1"/>
          <p:nvPr/>
        </p:nvSpPr>
        <p:spPr>
          <a:xfrm rot="16200000">
            <a:off x="-848008" y="1859428"/>
            <a:ext cx="2566985" cy="430887"/>
          </a:xfrm>
          <a:prstGeom prst="rect">
            <a:avLst/>
          </a:prstGeom>
          <a:solidFill>
            <a:schemeClr val="bg1"/>
          </a:solidFill>
        </p:spPr>
        <p:txBody>
          <a:bodyPr wrap="squar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%correspondences</a:t>
            </a:r>
          </a:p>
        </p:txBody>
      </p:sp>
      <p:sp>
        <p:nvSpPr>
          <p:cNvPr id="89" name="TextBox 88">
            <a:extLst>
              <a:ext uri="{FF2B5EF4-FFF2-40B4-BE49-F238E27FC236}">
                <a16:creationId xmlns:a16="http://schemas.microsoft.com/office/drawing/2014/main" id="{F20B8F1E-9F96-4A53-82E6-A101C26F1F36}"/>
              </a:ext>
            </a:extLst>
          </p:cNvPr>
          <p:cNvSpPr txBox="1"/>
          <p:nvPr/>
        </p:nvSpPr>
        <p:spPr>
          <a:xfrm rot="16200000">
            <a:off x="3683022" y="1844696"/>
            <a:ext cx="2566985" cy="430887"/>
          </a:xfrm>
          <a:prstGeom prst="rect">
            <a:avLst/>
          </a:prstGeom>
          <a:solidFill>
            <a:schemeClr val="bg1"/>
          </a:solidFill>
        </p:spPr>
        <p:txBody>
          <a:bodyPr wrap="squar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%correspondences</a:t>
            </a:r>
          </a:p>
        </p:txBody>
      </p:sp>
      <p:sp>
        <p:nvSpPr>
          <p:cNvPr id="90" name="Title 1">
            <a:extLst>
              <a:ext uri="{FF2B5EF4-FFF2-40B4-BE49-F238E27FC236}">
                <a16:creationId xmlns:a16="http://schemas.microsoft.com/office/drawing/2014/main" id="{3EACC1F4-0F38-4B97-A80E-D35115F84DA7}"/>
              </a:ext>
            </a:extLst>
          </p:cNvPr>
          <p:cNvSpPr>
            <a:spLocks noGrp="1"/>
          </p:cNvSpPr>
          <p:nvPr>
            <p:ph type="title"/>
          </p:nvPr>
        </p:nvSpPr>
        <p:spPr>
          <a:xfrm>
            <a:off x="318051" y="-23325"/>
            <a:ext cx="11559209"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3200" dirty="0"/>
              <a:t>1. Train on one </a:t>
            </a:r>
            <a:r>
              <a:rPr lang="en-US" sz="3200" dirty="0" err="1"/>
              <a:t>ShapeNet</a:t>
            </a:r>
            <a:r>
              <a:rPr lang="en-US" sz="3200" dirty="0"/>
              <a:t> class /  test on corresponding BHCP class</a:t>
            </a:r>
          </a:p>
        </p:txBody>
      </p:sp>
      <p:sp>
        <p:nvSpPr>
          <p:cNvPr id="93" name="TextBox 92">
            <a:extLst>
              <a:ext uri="{FF2B5EF4-FFF2-40B4-BE49-F238E27FC236}">
                <a16:creationId xmlns:a16="http://schemas.microsoft.com/office/drawing/2014/main" id="{9973EE19-01CF-47BD-A202-EB923FD8077A}"/>
              </a:ext>
            </a:extLst>
          </p:cNvPr>
          <p:cNvSpPr txBox="1"/>
          <p:nvPr/>
        </p:nvSpPr>
        <p:spPr>
          <a:xfrm>
            <a:off x="6035193" y="3770270"/>
            <a:ext cx="1900863" cy="400110"/>
          </a:xfrm>
          <a:prstGeom prst="rect">
            <a:avLst/>
          </a:prstGeom>
          <a:solidFill>
            <a:schemeClr val="bg1"/>
          </a:solidFill>
          <a:ln>
            <a:noFill/>
          </a:ln>
        </p:spPr>
        <p:txBody>
          <a:bodyPr wrap="square" rtlCol="0">
            <a:spAutoFit/>
          </a:bodyPr>
          <a:lstStyle/>
          <a:p>
            <a:pPr algn="r"/>
            <a:r>
              <a:rPr lang="en-US" sz="2000" b="1" dirty="0">
                <a:solidFill>
                  <a:schemeClr val="accent5"/>
                </a:solidFill>
                <a:latin typeface="Calibri" panose="020F0502020204030204" pitchFamily="34" charset="0"/>
                <a:cs typeface="Helvetica" panose="020B0604020202020204" pitchFamily="34" charset="0"/>
              </a:rPr>
              <a:t>Helicopters</a:t>
            </a:r>
          </a:p>
        </p:txBody>
      </p:sp>
      <p:cxnSp>
        <p:nvCxnSpPr>
          <p:cNvPr id="4" name="Straight Arrow Connector 3">
            <a:extLst>
              <a:ext uri="{FF2B5EF4-FFF2-40B4-BE49-F238E27FC236}">
                <a16:creationId xmlns:a16="http://schemas.microsoft.com/office/drawing/2014/main" id="{FEB32EC5-686A-4C68-924D-F2DFDF094126}"/>
              </a:ext>
            </a:extLst>
          </p:cNvPr>
          <p:cNvCxnSpPr>
            <a:cxnSpLocks/>
          </p:cNvCxnSpPr>
          <p:nvPr/>
        </p:nvCxnSpPr>
        <p:spPr>
          <a:xfrm>
            <a:off x="4630451" y="1528010"/>
            <a:ext cx="0" cy="429999"/>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105A3E4-22F2-4624-904B-BCA8A1F49A66}"/>
              </a:ext>
            </a:extLst>
          </p:cNvPr>
          <p:cNvCxnSpPr>
            <a:cxnSpLocks/>
          </p:cNvCxnSpPr>
          <p:nvPr/>
        </p:nvCxnSpPr>
        <p:spPr>
          <a:xfrm>
            <a:off x="4691546" y="4660986"/>
            <a:ext cx="0" cy="40797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5856C83-4FE4-46F3-ABDB-082E7E7B8876}"/>
              </a:ext>
            </a:extLst>
          </p:cNvPr>
          <p:cNvCxnSpPr>
            <a:cxnSpLocks/>
          </p:cNvCxnSpPr>
          <p:nvPr/>
        </p:nvCxnSpPr>
        <p:spPr>
          <a:xfrm>
            <a:off x="9167468" y="1977887"/>
            <a:ext cx="0" cy="435009"/>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1662799-E857-457E-8831-53D148EC2272}"/>
              </a:ext>
            </a:extLst>
          </p:cNvPr>
          <p:cNvCxnSpPr>
            <a:cxnSpLocks/>
          </p:cNvCxnSpPr>
          <p:nvPr/>
        </p:nvCxnSpPr>
        <p:spPr>
          <a:xfrm>
            <a:off x="9177407" y="3835169"/>
            <a:ext cx="0" cy="239874"/>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6842FF9-0832-4CAE-9DB2-F201716DF646}"/>
              </a:ext>
            </a:extLst>
          </p:cNvPr>
          <p:cNvSpPr txBox="1"/>
          <p:nvPr/>
        </p:nvSpPr>
        <p:spPr>
          <a:xfrm>
            <a:off x="9383271" y="2274303"/>
            <a:ext cx="2717289" cy="2400657"/>
          </a:xfrm>
          <a:prstGeom prst="rect">
            <a:avLst/>
          </a:prstGeom>
          <a:noFill/>
        </p:spPr>
        <p:txBody>
          <a:bodyPr wrap="square" rtlCol="0">
            <a:spAutoFit/>
          </a:bodyPr>
          <a:lstStyle/>
          <a:p>
            <a:r>
              <a:rPr lang="en-US" sz="2500" dirty="0"/>
              <a:t>LMVCNN yields an average </a:t>
            </a:r>
            <a:r>
              <a:rPr lang="en-US" sz="2500" b="1" dirty="0"/>
              <a:t>+10% improvement</a:t>
            </a:r>
            <a:r>
              <a:rPr lang="en-US" sz="2500" dirty="0"/>
              <a:t> in</a:t>
            </a:r>
            <a:r>
              <a:rPr lang="en-US" sz="2500" b="1" dirty="0"/>
              <a:t> </a:t>
            </a:r>
            <a:r>
              <a:rPr lang="en-US" sz="2500" dirty="0"/>
              <a:t>correspondence accuracy</a:t>
            </a:r>
          </a:p>
          <a:p>
            <a:endParaRPr lang="en-US" sz="2500" dirty="0"/>
          </a:p>
        </p:txBody>
      </p:sp>
      <p:sp>
        <p:nvSpPr>
          <p:cNvPr id="51" name="TextBox 50">
            <a:extLst>
              <a:ext uri="{FF2B5EF4-FFF2-40B4-BE49-F238E27FC236}">
                <a16:creationId xmlns:a16="http://schemas.microsoft.com/office/drawing/2014/main" id="{DB590444-CC04-4F77-A00E-216B06693AD2}"/>
              </a:ext>
            </a:extLst>
          </p:cNvPr>
          <p:cNvSpPr txBox="1"/>
          <p:nvPr/>
        </p:nvSpPr>
        <p:spPr>
          <a:xfrm>
            <a:off x="1124000" y="6143208"/>
            <a:ext cx="1212542" cy="400110"/>
          </a:xfrm>
          <a:prstGeom prst="rect">
            <a:avLst/>
          </a:prstGeom>
          <a:solidFill>
            <a:schemeClr val="bg1"/>
          </a:solidFill>
          <a:ln>
            <a:noFill/>
          </a:ln>
        </p:spPr>
        <p:txBody>
          <a:bodyPr wrap="square" rtlCol="0">
            <a:spAutoFit/>
          </a:bodyPr>
          <a:lstStyle/>
          <a:p>
            <a:pPr algn="ctr"/>
            <a:r>
              <a:rPr lang="en-US" sz="2000" b="1" dirty="0">
                <a:latin typeface="Calibri" panose="020F0502020204030204" pitchFamily="34" charset="0"/>
                <a:cs typeface="Helvetica" panose="020B0604020202020204" pitchFamily="34" charset="0"/>
              </a:rPr>
              <a:t>LMVCNN</a:t>
            </a:r>
          </a:p>
        </p:txBody>
      </p:sp>
      <p:sp>
        <p:nvSpPr>
          <p:cNvPr id="52" name="TextBox 51">
            <a:extLst>
              <a:ext uri="{FF2B5EF4-FFF2-40B4-BE49-F238E27FC236}">
                <a16:creationId xmlns:a16="http://schemas.microsoft.com/office/drawing/2014/main" id="{2ACC86CD-D132-43A1-B40A-6210613AB5A5}"/>
              </a:ext>
            </a:extLst>
          </p:cNvPr>
          <p:cNvSpPr txBox="1"/>
          <p:nvPr/>
        </p:nvSpPr>
        <p:spPr>
          <a:xfrm>
            <a:off x="2829266" y="6156474"/>
            <a:ext cx="1248827" cy="400110"/>
          </a:xfrm>
          <a:prstGeom prst="rect">
            <a:avLst/>
          </a:prstGeom>
          <a:solidFill>
            <a:schemeClr val="bg1"/>
          </a:solidFill>
          <a:ln>
            <a:noFill/>
          </a:ln>
        </p:spPr>
        <p:txBody>
          <a:bodyPr wrap="square" rtlCol="0">
            <a:spAutoFit/>
          </a:bodyPr>
          <a:lstStyle/>
          <a:p>
            <a:pPr algn="ctr"/>
            <a:r>
              <a:rPr lang="en-US" sz="2000" b="1" dirty="0">
                <a:latin typeface="Calibri" panose="020F0502020204030204" pitchFamily="34" charset="0"/>
                <a:cs typeface="Helvetica" panose="020B0604020202020204" pitchFamily="34" charset="0"/>
              </a:rPr>
              <a:t>3DMatch</a:t>
            </a:r>
          </a:p>
        </p:txBody>
      </p:sp>
      <p:sp>
        <p:nvSpPr>
          <p:cNvPr id="53" name="TextBox 52">
            <a:extLst>
              <a:ext uri="{FF2B5EF4-FFF2-40B4-BE49-F238E27FC236}">
                <a16:creationId xmlns:a16="http://schemas.microsoft.com/office/drawing/2014/main" id="{7C879CC8-432F-4171-A7F7-E70BD732635A}"/>
              </a:ext>
            </a:extLst>
          </p:cNvPr>
          <p:cNvSpPr txBox="1"/>
          <p:nvPr/>
        </p:nvSpPr>
        <p:spPr>
          <a:xfrm>
            <a:off x="7099068" y="6169487"/>
            <a:ext cx="508994" cy="400110"/>
          </a:xfrm>
          <a:prstGeom prst="rect">
            <a:avLst/>
          </a:prstGeom>
          <a:solidFill>
            <a:schemeClr val="bg1"/>
          </a:solidFill>
          <a:ln>
            <a:noFill/>
          </a:ln>
        </p:spPr>
        <p:txBody>
          <a:bodyPr wrap="square" rtlCol="0">
            <a:spAutoFit/>
          </a:bodyPr>
          <a:lstStyle/>
          <a:p>
            <a:pPr algn="ctr"/>
            <a:r>
              <a:rPr lang="en-US" sz="2000" b="1" dirty="0">
                <a:latin typeface="Calibri" panose="020F0502020204030204" pitchFamily="34" charset="0"/>
                <a:cs typeface="Helvetica" panose="020B0604020202020204" pitchFamily="34" charset="0"/>
              </a:rPr>
              <a:t>SC</a:t>
            </a:r>
          </a:p>
        </p:txBody>
      </p:sp>
      <p:sp>
        <p:nvSpPr>
          <p:cNvPr id="72" name="TextBox 71">
            <a:extLst>
              <a:ext uri="{FF2B5EF4-FFF2-40B4-BE49-F238E27FC236}">
                <a16:creationId xmlns:a16="http://schemas.microsoft.com/office/drawing/2014/main" id="{606BA5F4-2F75-4365-ACA2-9AFF06CC6714}"/>
              </a:ext>
            </a:extLst>
          </p:cNvPr>
          <p:cNvSpPr txBox="1"/>
          <p:nvPr/>
        </p:nvSpPr>
        <p:spPr>
          <a:xfrm>
            <a:off x="5962735" y="6196098"/>
            <a:ext cx="508994" cy="400110"/>
          </a:xfrm>
          <a:prstGeom prst="rect">
            <a:avLst/>
          </a:prstGeom>
          <a:solidFill>
            <a:schemeClr val="bg1"/>
          </a:solidFill>
          <a:ln>
            <a:noFill/>
          </a:ln>
        </p:spPr>
        <p:txBody>
          <a:bodyPr wrap="square" rtlCol="0">
            <a:spAutoFit/>
          </a:bodyPr>
          <a:lstStyle/>
          <a:p>
            <a:pPr algn="ctr"/>
            <a:r>
              <a:rPr lang="en-US" sz="2000" b="1" dirty="0">
                <a:latin typeface="Calibri" panose="020F0502020204030204" pitchFamily="34" charset="0"/>
                <a:cs typeface="Helvetica" panose="020B0604020202020204" pitchFamily="34" charset="0"/>
              </a:rPr>
              <a:t>SI</a:t>
            </a:r>
          </a:p>
        </p:txBody>
      </p:sp>
      <p:sp>
        <p:nvSpPr>
          <p:cNvPr id="87" name="TextBox 86">
            <a:extLst>
              <a:ext uri="{FF2B5EF4-FFF2-40B4-BE49-F238E27FC236}">
                <a16:creationId xmlns:a16="http://schemas.microsoft.com/office/drawing/2014/main" id="{1EDEF833-DDD0-4798-B3BE-D598B264A22E}"/>
              </a:ext>
            </a:extLst>
          </p:cNvPr>
          <p:cNvSpPr txBox="1"/>
          <p:nvPr/>
        </p:nvSpPr>
        <p:spPr>
          <a:xfrm>
            <a:off x="4570817" y="6159019"/>
            <a:ext cx="712312" cy="400110"/>
          </a:xfrm>
          <a:prstGeom prst="rect">
            <a:avLst/>
          </a:prstGeom>
          <a:solidFill>
            <a:schemeClr val="bg1"/>
          </a:solidFill>
          <a:ln>
            <a:noFill/>
          </a:ln>
        </p:spPr>
        <p:txBody>
          <a:bodyPr wrap="square" rtlCol="0">
            <a:spAutoFit/>
          </a:bodyPr>
          <a:lstStyle/>
          <a:p>
            <a:pPr algn="ctr"/>
            <a:r>
              <a:rPr lang="en-US" sz="2000" b="1" dirty="0">
                <a:latin typeface="Calibri" panose="020F0502020204030204" pitchFamily="34" charset="0"/>
                <a:ea typeface="Helvetica" panose="020B0604020202020204" pitchFamily="34" charset="0"/>
                <a:cs typeface="Helvetica" panose="020B0604020202020204" pitchFamily="34" charset="0"/>
              </a:rPr>
              <a:t>PCA</a:t>
            </a:r>
          </a:p>
        </p:txBody>
      </p:sp>
      <p:sp>
        <p:nvSpPr>
          <p:cNvPr id="91" name="TextBox 90">
            <a:extLst>
              <a:ext uri="{FF2B5EF4-FFF2-40B4-BE49-F238E27FC236}">
                <a16:creationId xmlns:a16="http://schemas.microsoft.com/office/drawing/2014/main" id="{3471AE14-AF4A-4B3A-AF1A-8656AF2BE731}"/>
              </a:ext>
            </a:extLst>
          </p:cNvPr>
          <p:cNvSpPr txBox="1"/>
          <p:nvPr/>
        </p:nvSpPr>
        <p:spPr>
          <a:xfrm>
            <a:off x="8376668" y="6166413"/>
            <a:ext cx="687432" cy="400110"/>
          </a:xfrm>
          <a:prstGeom prst="rect">
            <a:avLst/>
          </a:prstGeom>
          <a:solidFill>
            <a:schemeClr val="bg1"/>
          </a:solidFill>
          <a:ln>
            <a:noFill/>
          </a:ln>
        </p:spPr>
        <p:txBody>
          <a:bodyPr wrap="square" rtlCol="0">
            <a:spAutoFit/>
          </a:bodyPr>
          <a:lstStyle/>
          <a:p>
            <a:pPr algn="ctr"/>
            <a:r>
              <a:rPr lang="en-US" sz="2000" b="1" dirty="0">
                <a:latin typeface="Calibri" panose="020F0502020204030204" pitchFamily="34" charset="0"/>
                <a:cs typeface="Helvetica" panose="020B0604020202020204" pitchFamily="34" charset="0"/>
              </a:rPr>
              <a:t>SDF</a:t>
            </a:r>
          </a:p>
        </p:txBody>
      </p:sp>
    </p:spTree>
    <p:extLst>
      <p:ext uri="{BB962C8B-B14F-4D97-AF65-F5344CB8AC3E}">
        <p14:creationId xmlns:p14="http://schemas.microsoft.com/office/powerpoint/2010/main" val="1806178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172999-56EA-4E35-A2E6-1846CB80E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64" y="1719072"/>
            <a:ext cx="11164824" cy="3541794"/>
          </a:xfrm>
          <a:prstGeom prst="rect">
            <a:avLst/>
          </a:prstGeom>
        </p:spPr>
      </p:pic>
      <p:sp>
        <p:nvSpPr>
          <p:cNvPr id="90" name="Title 1">
            <a:extLst>
              <a:ext uri="{FF2B5EF4-FFF2-40B4-BE49-F238E27FC236}">
                <a16:creationId xmlns:a16="http://schemas.microsoft.com/office/drawing/2014/main" id="{3EACC1F4-0F38-4B97-A80E-D35115F84DA7}"/>
              </a:ext>
            </a:extLst>
          </p:cNvPr>
          <p:cNvSpPr>
            <a:spLocks noGrp="1"/>
          </p:cNvSpPr>
          <p:nvPr>
            <p:ph type="title"/>
          </p:nvPr>
        </p:nvSpPr>
        <p:spPr>
          <a:xfrm>
            <a:off x="318051" y="-23325"/>
            <a:ext cx="11559209"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3200" dirty="0"/>
              <a:t>2. Train on all </a:t>
            </a:r>
            <a:r>
              <a:rPr lang="en-US" sz="3200" dirty="0" err="1"/>
              <a:t>ShapeNet</a:t>
            </a:r>
            <a:r>
              <a:rPr lang="en-US" sz="3200" dirty="0"/>
              <a:t> classes / test on BHCP</a:t>
            </a:r>
          </a:p>
        </p:txBody>
      </p:sp>
      <p:sp>
        <p:nvSpPr>
          <p:cNvPr id="48" name="TextBox 47">
            <a:extLst>
              <a:ext uri="{FF2B5EF4-FFF2-40B4-BE49-F238E27FC236}">
                <a16:creationId xmlns:a16="http://schemas.microsoft.com/office/drawing/2014/main" id="{9632BF0C-3821-435F-B161-C9F191DFBFCA}"/>
              </a:ext>
            </a:extLst>
          </p:cNvPr>
          <p:cNvSpPr txBox="1"/>
          <p:nvPr/>
        </p:nvSpPr>
        <p:spPr>
          <a:xfrm flipH="1">
            <a:off x="588881" y="4282525"/>
            <a:ext cx="80860"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0</a:t>
            </a:r>
          </a:p>
        </p:txBody>
      </p:sp>
      <p:sp>
        <p:nvSpPr>
          <p:cNvPr id="49" name="TextBox 48">
            <a:extLst>
              <a:ext uri="{FF2B5EF4-FFF2-40B4-BE49-F238E27FC236}">
                <a16:creationId xmlns:a16="http://schemas.microsoft.com/office/drawing/2014/main" id="{8C37E705-E897-45D9-A995-55AD39FB7A7F}"/>
              </a:ext>
            </a:extLst>
          </p:cNvPr>
          <p:cNvSpPr txBox="1"/>
          <p:nvPr/>
        </p:nvSpPr>
        <p:spPr>
          <a:xfrm>
            <a:off x="546649" y="1518437"/>
            <a:ext cx="541729"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100</a:t>
            </a:r>
          </a:p>
        </p:txBody>
      </p:sp>
      <p:sp>
        <p:nvSpPr>
          <p:cNvPr id="50" name="TextBox 49">
            <a:extLst>
              <a:ext uri="{FF2B5EF4-FFF2-40B4-BE49-F238E27FC236}">
                <a16:creationId xmlns:a16="http://schemas.microsoft.com/office/drawing/2014/main" id="{C9058862-9B49-4D86-828B-61878B009EF8}"/>
              </a:ext>
            </a:extLst>
          </p:cNvPr>
          <p:cNvSpPr txBox="1"/>
          <p:nvPr/>
        </p:nvSpPr>
        <p:spPr>
          <a:xfrm>
            <a:off x="571583" y="2979994"/>
            <a:ext cx="469721"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50</a:t>
            </a:r>
          </a:p>
        </p:txBody>
      </p:sp>
      <p:sp>
        <p:nvSpPr>
          <p:cNvPr id="53" name="TextBox 52">
            <a:extLst>
              <a:ext uri="{FF2B5EF4-FFF2-40B4-BE49-F238E27FC236}">
                <a16:creationId xmlns:a16="http://schemas.microsoft.com/office/drawing/2014/main" id="{FD01813D-4A64-4D3F-AF1E-8F6AEB61F92B}"/>
              </a:ext>
            </a:extLst>
          </p:cNvPr>
          <p:cNvSpPr txBox="1"/>
          <p:nvPr/>
        </p:nvSpPr>
        <p:spPr>
          <a:xfrm>
            <a:off x="2990105" y="4214519"/>
            <a:ext cx="469721"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50</a:t>
            </a:r>
          </a:p>
        </p:txBody>
      </p:sp>
      <p:sp>
        <p:nvSpPr>
          <p:cNvPr id="72" name="TextBox 71">
            <a:extLst>
              <a:ext uri="{FF2B5EF4-FFF2-40B4-BE49-F238E27FC236}">
                <a16:creationId xmlns:a16="http://schemas.microsoft.com/office/drawing/2014/main" id="{BFD55C30-DD32-407F-A9E4-2E01E8D669EB}"/>
              </a:ext>
            </a:extLst>
          </p:cNvPr>
          <p:cNvSpPr txBox="1"/>
          <p:nvPr/>
        </p:nvSpPr>
        <p:spPr>
          <a:xfrm>
            <a:off x="5394294" y="4177942"/>
            <a:ext cx="541729"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100</a:t>
            </a:r>
          </a:p>
        </p:txBody>
      </p:sp>
      <p:sp>
        <p:nvSpPr>
          <p:cNvPr id="87" name="TextBox 86">
            <a:extLst>
              <a:ext uri="{FF2B5EF4-FFF2-40B4-BE49-F238E27FC236}">
                <a16:creationId xmlns:a16="http://schemas.microsoft.com/office/drawing/2014/main" id="{9E5058A3-4D3D-4F4B-8541-18061453A2E7}"/>
              </a:ext>
            </a:extLst>
          </p:cNvPr>
          <p:cNvSpPr txBox="1"/>
          <p:nvPr/>
        </p:nvSpPr>
        <p:spPr>
          <a:xfrm rot="16200000">
            <a:off x="4812507" y="2863672"/>
            <a:ext cx="2566985" cy="430887"/>
          </a:xfrm>
          <a:prstGeom prst="rect">
            <a:avLst/>
          </a:prstGeom>
          <a:solidFill>
            <a:schemeClr val="bg1"/>
          </a:solidFill>
        </p:spPr>
        <p:txBody>
          <a:bodyPr wrap="squar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%correspondences</a:t>
            </a:r>
          </a:p>
        </p:txBody>
      </p:sp>
      <p:sp>
        <p:nvSpPr>
          <p:cNvPr id="91" name="TextBox 90">
            <a:extLst>
              <a:ext uri="{FF2B5EF4-FFF2-40B4-BE49-F238E27FC236}">
                <a16:creationId xmlns:a16="http://schemas.microsoft.com/office/drawing/2014/main" id="{286C899C-645F-4D6C-9EC2-30A50935741B}"/>
              </a:ext>
            </a:extLst>
          </p:cNvPr>
          <p:cNvSpPr txBox="1"/>
          <p:nvPr/>
        </p:nvSpPr>
        <p:spPr>
          <a:xfrm rot="16200000">
            <a:off x="-969896" y="2800637"/>
            <a:ext cx="2566985" cy="430887"/>
          </a:xfrm>
          <a:prstGeom prst="rect">
            <a:avLst/>
          </a:prstGeom>
          <a:solidFill>
            <a:schemeClr val="bg1"/>
          </a:solidFill>
        </p:spPr>
        <p:txBody>
          <a:bodyPr wrap="square" rtlCol="0">
            <a:spAutoFit/>
          </a:bodyPr>
          <a:lstStyle/>
          <a:p>
            <a:pPr algn="ctr"/>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%hit rate</a:t>
            </a:r>
          </a:p>
        </p:txBody>
      </p:sp>
      <p:sp>
        <p:nvSpPr>
          <p:cNvPr id="92" name="TextBox 91">
            <a:extLst>
              <a:ext uri="{FF2B5EF4-FFF2-40B4-BE49-F238E27FC236}">
                <a16:creationId xmlns:a16="http://schemas.microsoft.com/office/drawing/2014/main" id="{918C0EA0-98DC-4A52-83D7-EABCA648C4EF}"/>
              </a:ext>
            </a:extLst>
          </p:cNvPr>
          <p:cNvSpPr txBox="1"/>
          <p:nvPr/>
        </p:nvSpPr>
        <p:spPr>
          <a:xfrm>
            <a:off x="1085497" y="4612101"/>
            <a:ext cx="4139478" cy="400110"/>
          </a:xfrm>
          <a:prstGeom prst="rect">
            <a:avLst/>
          </a:prstGeom>
          <a:solidFill>
            <a:schemeClr val="bg1"/>
          </a:solidFill>
          <a:ln>
            <a:noFill/>
          </a:ln>
        </p:spPr>
        <p:txBody>
          <a:bodyPr wrap="square" rtlCol="0">
            <a:spAutoFit/>
          </a:bodyPr>
          <a:lstStyle/>
          <a:p>
            <a:pPr algn="ctr"/>
            <a:r>
              <a:rPr lang="en-US" sz="2000" b="1" dirty="0">
                <a:solidFill>
                  <a:srgbClr val="002060"/>
                </a:solidFill>
                <a:latin typeface="Calibri" panose="020F0502020204030204" pitchFamily="34" charset="0"/>
                <a:ea typeface="Helvetica" panose="020B0604020202020204" pitchFamily="34" charset="0"/>
                <a:cs typeface="Helvetica" panose="020B0604020202020204" pitchFamily="34" charset="0"/>
              </a:rPr>
              <a:t>number of matches</a:t>
            </a:r>
          </a:p>
        </p:txBody>
      </p:sp>
      <p:sp>
        <p:nvSpPr>
          <p:cNvPr id="94" name="TextBox 93">
            <a:extLst>
              <a:ext uri="{FF2B5EF4-FFF2-40B4-BE49-F238E27FC236}">
                <a16:creationId xmlns:a16="http://schemas.microsoft.com/office/drawing/2014/main" id="{E73C6D32-6FA4-4DFB-BBD3-546E181A822A}"/>
              </a:ext>
            </a:extLst>
          </p:cNvPr>
          <p:cNvSpPr txBox="1"/>
          <p:nvPr/>
        </p:nvSpPr>
        <p:spPr>
          <a:xfrm>
            <a:off x="7147151" y="4622040"/>
            <a:ext cx="4197269" cy="400110"/>
          </a:xfrm>
          <a:prstGeom prst="rect">
            <a:avLst/>
          </a:prstGeom>
          <a:solidFill>
            <a:schemeClr val="bg1"/>
          </a:solidFill>
          <a:ln>
            <a:noFill/>
          </a:ln>
        </p:spPr>
        <p:txBody>
          <a:bodyPr wrap="square" rtlCol="0">
            <a:spAutoFit/>
          </a:bodyPr>
          <a:lstStyle/>
          <a:p>
            <a:pPr algn="ctr"/>
            <a:r>
              <a:rPr lang="en-US" sz="2000" b="1" dirty="0">
                <a:solidFill>
                  <a:srgbClr val="002060"/>
                </a:solidFill>
                <a:latin typeface="Calibri" panose="020F0502020204030204" pitchFamily="34" charset="0"/>
                <a:ea typeface="Helvetica" panose="020B0604020202020204" pitchFamily="34" charset="0"/>
                <a:cs typeface="Helvetica" panose="020B0604020202020204" pitchFamily="34" charset="0"/>
              </a:rPr>
              <a:t>Euclidean distance</a:t>
            </a:r>
          </a:p>
        </p:txBody>
      </p:sp>
      <p:sp>
        <p:nvSpPr>
          <p:cNvPr id="95" name="TextBox 94">
            <a:extLst>
              <a:ext uri="{FF2B5EF4-FFF2-40B4-BE49-F238E27FC236}">
                <a16:creationId xmlns:a16="http://schemas.microsoft.com/office/drawing/2014/main" id="{95BB1614-114A-46DC-A162-10A28C628E06}"/>
              </a:ext>
            </a:extLst>
          </p:cNvPr>
          <p:cNvSpPr txBox="1"/>
          <p:nvPr/>
        </p:nvSpPr>
        <p:spPr>
          <a:xfrm>
            <a:off x="11325389" y="4245297"/>
            <a:ext cx="705405" cy="338554"/>
          </a:xfrm>
          <a:prstGeom prst="rect">
            <a:avLst/>
          </a:prstGeom>
          <a:noFill/>
        </p:spPr>
        <p:txBody>
          <a:bodyPr wrap="square" rtlCol="0">
            <a:spAutoFit/>
          </a:bodyPr>
          <a:lstStyle/>
          <a:p>
            <a:r>
              <a:rPr lang="en-US" sz="1600" b="1" dirty="0">
                <a:solidFill>
                  <a:srgbClr val="002060"/>
                </a:solidFill>
                <a:latin typeface="Calibri" panose="020F0502020204030204" pitchFamily="34" charset="0"/>
                <a:ea typeface="Helvetica" panose="020B0604020202020204" pitchFamily="34" charset="0"/>
                <a:cs typeface="Helvetica" panose="020B0604020202020204" pitchFamily="34" charset="0"/>
              </a:rPr>
              <a:t>0.25</a:t>
            </a:r>
          </a:p>
        </p:txBody>
      </p:sp>
      <p:sp>
        <p:nvSpPr>
          <p:cNvPr id="10" name="Rectangle 9">
            <a:extLst>
              <a:ext uri="{FF2B5EF4-FFF2-40B4-BE49-F238E27FC236}">
                <a16:creationId xmlns:a16="http://schemas.microsoft.com/office/drawing/2014/main" id="{A862ED5C-C689-42A9-981D-5EC57E237874}"/>
              </a:ext>
            </a:extLst>
          </p:cNvPr>
          <p:cNvSpPr/>
          <p:nvPr/>
        </p:nvSpPr>
        <p:spPr>
          <a:xfrm>
            <a:off x="1591993" y="1487659"/>
            <a:ext cx="3632982" cy="707886"/>
          </a:xfrm>
          <a:prstGeom prst="rect">
            <a:avLst/>
          </a:prstGeom>
        </p:spPr>
        <p:txBody>
          <a:bodyPr wrap="none">
            <a:spAutoFit/>
          </a:bodyPr>
          <a:lstStyle/>
          <a:p>
            <a:pPr algn="ctr"/>
            <a:r>
              <a:rPr lang="en-US" sz="2000" b="1" dirty="0">
                <a:solidFill>
                  <a:schemeClr val="accent5"/>
                </a:solidFill>
                <a:latin typeface="Calibri" panose="020F0502020204030204" pitchFamily="34" charset="0"/>
                <a:cs typeface="Helvetica" panose="020B0604020202020204" pitchFamily="34" charset="0"/>
              </a:rPr>
              <a:t>Cumulative Match Characteristic</a:t>
            </a:r>
          </a:p>
          <a:p>
            <a:pPr algn="ctr"/>
            <a:r>
              <a:rPr lang="en-US" sz="2000" b="1" dirty="0">
                <a:solidFill>
                  <a:schemeClr val="accent5"/>
                </a:solidFill>
                <a:latin typeface="Calibri" panose="020F0502020204030204" pitchFamily="34" charset="0"/>
                <a:cs typeface="Helvetica" panose="020B0604020202020204" pitchFamily="34" charset="0"/>
              </a:rPr>
              <a:t>(averaged over BHCP)</a:t>
            </a:r>
          </a:p>
        </p:txBody>
      </p:sp>
      <p:sp>
        <p:nvSpPr>
          <p:cNvPr id="96" name="Rectangle 95">
            <a:extLst>
              <a:ext uri="{FF2B5EF4-FFF2-40B4-BE49-F238E27FC236}">
                <a16:creationId xmlns:a16="http://schemas.microsoft.com/office/drawing/2014/main" id="{A76376D6-151E-4A07-BE6E-23D80A72017F}"/>
              </a:ext>
            </a:extLst>
          </p:cNvPr>
          <p:cNvSpPr/>
          <p:nvPr/>
        </p:nvSpPr>
        <p:spPr>
          <a:xfrm>
            <a:off x="7678520" y="1501756"/>
            <a:ext cx="2906052" cy="707886"/>
          </a:xfrm>
          <a:prstGeom prst="rect">
            <a:avLst/>
          </a:prstGeom>
        </p:spPr>
        <p:txBody>
          <a:bodyPr wrap="none">
            <a:spAutoFit/>
          </a:bodyPr>
          <a:lstStyle/>
          <a:p>
            <a:pPr algn="ctr"/>
            <a:r>
              <a:rPr lang="en-US" sz="2000" b="1" dirty="0">
                <a:solidFill>
                  <a:schemeClr val="accent5"/>
                </a:solidFill>
                <a:latin typeface="Calibri" panose="020F0502020204030204" pitchFamily="34" charset="0"/>
                <a:cs typeface="Helvetica" panose="020B0604020202020204" pitchFamily="34" charset="0"/>
              </a:rPr>
              <a:t>Correspondence accuracy</a:t>
            </a:r>
          </a:p>
          <a:p>
            <a:pPr algn="ctr"/>
            <a:r>
              <a:rPr lang="en-US" sz="2000" b="1" dirty="0">
                <a:solidFill>
                  <a:schemeClr val="accent5"/>
                </a:solidFill>
                <a:latin typeface="Calibri" panose="020F0502020204030204" pitchFamily="34" charset="0"/>
                <a:cs typeface="Helvetica" panose="020B0604020202020204" pitchFamily="34" charset="0"/>
              </a:rPr>
              <a:t>(averaged over BHCP)</a:t>
            </a:r>
          </a:p>
        </p:txBody>
      </p:sp>
      <p:sp>
        <p:nvSpPr>
          <p:cNvPr id="97" name="TextBox 96">
            <a:extLst>
              <a:ext uri="{FF2B5EF4-FFF2-40B4-BE49-F238E27FC236}">
                <a16:creationId xmlns:a16="http://schemas.microsoft.com/office/drawing/2014/main" id="{C1C51EF2-E999-4691-90EA-DE4E8F5E40A9}"/>
              </a:ext>
            </a:extLst>
          </p:cNvPr>
          <p:cNvSpPr txBox="1"/>
          <p:nvPr/>
        </p:nvSpPr>
        <p:spPr>
          <a:xfrm>
            <a:off x="1159603" y="5051967"/>
            <a:ext cx="1995633" cy="707886"/>
          </a:xfrm>
          <a:prstGeom prst="rect">
            <a:avLst/>
          </a:prstGeom>
          <a:solidFill>
            <a:schemeClr val="bg1"/>
          </a:solidFill>
          <a:ln>
            <a:noFill/>
          </a:ln>
        </p:spPr>
        <p:txBody>
          <a:bodyPr wrap="square" rtlCol="0">
            <a:spAutoFit/>
          </a:bodyPr>
          <a:lstStyle/>
          <a:p>
            <a:pPr algn="ctr"/>
            <a:r>
              <a:rPr lang="en-US" sz="2000" b="1" dirty="0">
                <a:latin typeface="Calibri" panose="020F0502020204030204" pitchFamily="34" charset="0"/>
                <a:cs typeface="Helvetica" panose="020B0604020202020204" pitchFamily="34" charset="0"/>
              </a:rPr>
              <a:t>LMVCNN</a:t>
            </a:r>
          </a:p>
          <a:p>
            <a:pPr algn="ctr"/>
            <a:r>
              <a:rPr lang="en-US" sz="2000" b="1" dirty="0">
                <a:latin typeface="Calibri" panose="020F0502020204030204" pitchFamily="34" charset="0"/>
                <a:cs typeface="Helvetica" panose="020B0604020202020204" pitchFamily="34" charset="0"/>
              </a:rPr>
              <a:t>category-specific</a:t>
            </a:r>
          </a:p>
        </p:txBody>
      </p:sp>
      <p:sp>
        <p:nvSpPr>
          <p:cNvPr id="99" name="TextBox 98">
            <a:extLst>
              <a:ext uri="{FF2B5EF4-FFF2-40B4-BE49-F238E27FC236}">
                <a16:creationId xmlns:a16="http://schemas.microsoft.com/office/drawing/2014/main" id="{C1E56862-87F4-4468-A452-8C6325406D93}"/>
              </a:ext>
            </a:extLst>
          </p:cNvPr>
          <p:cNvSpPr txBox="1"/>
          <p:nvPr/>
        </p:nvSpPr>
        <p:spPr>
          <a:xfrm>
            <a:off x="6522598" y="5060811"/>
            <a:ext cx="508994" cy="400110"/>
          </a:xfrm>
          <a:prstGeom prst="rect">
            <a:avLst/>
          </a:prstGeom>
          <a:solidFill>
            <a:schemeClr val="bg1"/>
          </a:solidFill>
          <a:ln>
            <a:noFill/>
          </a:ln>
        </p:spPr>
        <p:txBody>
          <a:bodyPr wrap="square" rtlCol="0">
            <a:spAutoFit/>
          </a:bodyPr>
          <a:lstStyle/>
          <a:p>
            <a:pPr algn="ctr"/>
            <a:r>
              <a:rPr lang="en-US" sz="2000" b="1" dirty="0">
                <a:latin typeface="Calibri" panose="020F0502020204030204" pitchFamily="34" charset="0"/>
                <a:cs typeface="Helvetica" panose="020B0604020202020204" pitchFamily="34" charset="0"/>
              </a:rPr>
              <a:t>SC</a:t>
            </a:r>
          </a:p>
        </p:txBody>
      </p:sp>
      <p:sp>
        <p:nvSpPr>
          <p:cNvPr id="2" name="Rectangle 1">
            <a:extLst>
              <a:ext uri="{FF2B5EF4-FFF2-40B4-BE49-F238E27FC236}">
                <a16:creationId xmlns:a16="http://schemas.microsoft.com/office/drawing/2014/main" id="{35F61EA7-E4D5-40A5-98F5-035F40F8FA65}"/>
              </a:ext>
            </a:extLst>
          </p:cNvPr>
          <p:cNvSpPr/>
          <p:nvPr/>
        </p:nvSpPr>
        <p:spPr>
          <a:xfrm>
            <a:off x="5936023" y="1033670"/>
            <a:ext cx="6094771" cy="4018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BC0567-85CC-41A4-B5AF-275CC66BA716}"/>
              </a:ext>
            </a:extLst>
          </p:cNvPr>
          <p:cNvSpPr txBox="1"/>
          <p:nvPr/>
        </p:nvSpPr>
        <p:spPr>
          <a:xfrm>
            <a:off x="3852470" y="5051967"/>
            <a:ext cx="1995633" cy="707886"/>
          </a:xfrm>
          <a:prstGeom prst="rect">
            <a:avLst/>
          </a:prstGeom>
          <a:solidFill>
            <a:schemeClr val="bg1"/>
          </a:solidFill>
          <a:ln>
            <a:noFill/>
          </a:ln>
        </p:spPr>
        <p:txBody>
          <a:bodyPr wrap="square" rtlCol="0">
            <a:spAutoFit/>
          </a:bodyPr>
          <a:lstStyle/>
          <a:p>
            <a:pPr algn="ctr"/>
            <a:r>
              <a:rPr lang="en-US" sz="2000" b="1" dirty="0">
                <a:latin typeface="Calibri" panose="020F0502020204030204" pitchFamily="34" charset="0"/>
                <a:cs typeface="Helvetica" panose="020B0604020202020204" pitchFamily="34" charset="0"/>
              </a:rPr>
              <a:t>LMVCNN</a:t>
            </a:r>
          </a:p>
          <a:p>
            <a:pPr algn="ctr"/>
            <a:r>
              <a:rPr lang="en-US" sz="2000" b="1" dirty="0">
                <a:latin typeface="Calibri" panose="020F0502020204030204" pitchFamily="34" charset="0"/>
                <a:cs typeface="Helvetica" panose="020B0604020202020204" pitchFamily="34" charset="0"/>
              </a:rPr>
              <a:t>cross-category</a:t>
            </a:r>
          </a:p>
        </p:txBody>
      </p:sp>
    </p:spTree>
    <p:extLst>
      <p:ext uri="{BB962C8B-B14F-4D97-AF65-F5344CB8AC3E}">
        <p14:creationId xmlns:p14="http://schemas.microsoft.com/office/powerpoint/2010/main" val="3155675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172999-56EA-4E35-A2E6-1846CB80E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64" y="1719072"/>
            <a:ext cx="11164824" cy="3541794"/>
          </a:xfrm>
          <a:prstGeom prst="rect">
            <a:avLst/>
          </a:prstGeom>
        </p:spPr>
      </p:pic>
      <p:sp>
        <p:nvSpPr>
          <p:cNvPr id="90" name="Title 1">
            <a:extLst>
              <a:ext uri="{FF2B5EF4-FFF2-40B4-BE49-F238E27FC236}">
                <a16:creationId xmlns:a16="http://schemas.microsoft.com/office/drawing/2014/main" id="{3EACC1F4-0F38-4B97-A80E-D35115F84DA7}"/>
              </a:ext>
            </a:extLst>
          </p:cNvPr>
          <p:cNvSpPr>
            <a:spLocks noGrp="1"/>
          </p:cNvSpPr>
          <p:nvPr>
            <p:ph type="title"/>
          </p:nvPr>
        </p:nvSpPr>
        <p:spPr>
          <a:xfrm>
            <a:off x="318051" y="-23325"/>
            <a:ext cx="11559209"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3200" dirty="0"/>
              <a:t>2. Train on all </a:t>
            </a:r>
            <a:r>
              <a:rPr lang="en-US" sz="3200" dirty="0" err="1"/>
              <a:t>ShapeNet</a:t>
            </a:r>
            <a:r>
              <a:rPr lang="en-US" sz="3200" dirty="0"/>
              <a:t> classes / test on BHCP</a:t>
            </a:r>
          </a:p>
        </p:txBody>
      </p:sp>
      <p:sp>
        <p:nvSpPr>
          <p:cNvPr id="48" name="TextBox 47">
            <a:extLst>
              <a:ext uri="{FF2B5EF4-FFF2-40B4-BE49-F238E27FC236}">
                <a16:creationId xmlns:a16="http://schemas.microsoft.com/office/drawing/2014/main" id="{9632BF0C-3821-435F-B161-C9F191DFBFCA}"/>
              </a:ext>
            </a:extLst>
          </p:cNvPr>
          <p:cNvSpPr txBox="1"/>
          <p:nvPr/>
        </p:nvSpPr>
        <p:spPr>
          <a:xfrm flipH="1">
            <a:off x="588881" y="4282525"/>
            <a:ext cx="80860"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0</a:t>
            </a:r>
          </a:p>
        </p:txBody>
      </p:sp>
      <p:sp>
        <p:nvSpPr>
          <p:cNvPr id="49" name="TextBox 48">
            <a:extLst>
              <a:ext uri="{FF2B5EF4-FFF2-40B4-BE49-F238E27FC236}">
                <a16:creationId xmlns:a16="http://schemas.microsoft.com/office/drawing/2014/main" id="{8C37E705-E897-45D9-A995-55AD39FB7A7F}"/>
              </a:ext>
            </a:extLst>
          </p:cNvPr>
          <p:cNvSpPr txBox="1"/>
          <p:nvPr/>
        </p:nvSpPr>
        <p:spPr>
          <a:xfrm>
            <a:off x="546649" y="1518437"/>
            <a:ext cx="541729"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100</a:t>
            </a:r>
          </a:p>
        </p:txBody>
      </p:sp>
      <p:sp>
        <p:nvSpPr>
          <p:cNvPr id="50" name="TextBox 49">
            <a:extLst>
              <a:ext uri="{FF2B5EF4-FFF2-40B4-BE49-F238E27FC236}">
                <a16:creationId xmlns:a16="http://schemas.microsoft.com/office/drawing/2014/main" id="{C9058862-9B49-4D86-828B-61878B009EF8}"/>
              </a:ext>
            </a:extLst>
          </p:cNvPr>
          <p:cNvSpPr txBox="1"/>
          <p:nvPr/>
        </p:nvSpPr>
        <p:spPr>
          <a:xfrm>
            <a:off x="571583" y="2979994"/>
            <a:ext cx="469721"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50</a:t>
            </a:r>
          </a:p>
        </p:txBody>
      </p:sp>
      <p:sp>
        <p:nvSpPr>
          <p:cNvPr id="53" name="TextBox 52">
            <a:extLst>
              <a:ext uri="{FF2B5EF4-FFF2-40B4-BE49-F238E27FC236}">
                <a16:creationId xmlns:a16="http://schemas.microsoft.com/office/drawing/2014/main" id="{FD01813D-4A64-4D3F-AF1E-8F6AEB61F92B}"/>
              </a:ext>
            </a:extLst>
          </p:cNvPr>
          <p:cNvSpPr txBox="1"/>
          <p:nvPr/>
        </p:nvSpPr>
        <p:spPr>
          <a:xfrm>
            <a:off x="2990105" y="4214519"/>
            <a:ext cx="469721"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50</a:t>
            </a:r>
          </a:p>
        </p:txBody>
      </p:sp>
      <p:sp>
        <p:nvSpPr>
          <p:cNvPr id="72" name="TextBox 71">
            <a:extLst>
              <a:ext uri="{FF2B5EF4-FFF2-40B4-BE49-F238E27FC236}">
                <a16:creationId xmlns:a16="http://schemas.microsoft.com/office/drawing/2014/main" id="{BFD55C30-DD32-407F-A9E4-2E01E8D669EB}"/>
              </a:ext>
            </a:extLst>
          </p:cNvPr>
          <p:cNvSpPr txBox="1"/>
          <p:nvPr/>
        </p:nvSpPr>
        <p:spPr>
          <a:xfrm>
            <a:off x="5394294" y="4177942"/>
            <a:ext cx="541729"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100</a:t>
            </a:r>
          </a:p>
        </p:txBody>
      </p:sp>
      <p:sp>
        <p:nvSpPr>
          <p:cNvPr id="87" name="TextBox 86">
            <a:extLst>
              <a:ext uri="{FF2B5EF4-FFF2-40B4-BE49-F238E27FC236}">
                <a16:creationId xmlns:a16="http://schemas.microsoft.com/office/drawing/2014/main" id="{9E5058A3-4D3D-4F4B-8541-18061453A2E7}"/>
              </a:ext>
            </a:extLst>
          </p:cNvPr>
          <p:cNvSpPr txBox="1"/>
          <p:nvPr/>
        </p:nvSpPr>
        <p:spPr>
          <a:xfrm rot="16200000">
            <a:off x="4812507" y="2863672"/>
            <a:ext cx="2566985" cy="430887"/>
          </a:xfrm>
          <a:prstGeom prst="rect">
            <a:avLst/>
          </a:prstGeom>
          <a:solidFill>
            <a:schemeClr val="bg1"/>
          </a:solidFill>
        </p:spPr>
        <p:txBody>
          <a:bodyPr wrap="squar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%correspondences</a:t>
            </a:r>
          </a:p>
        </p:txBody>
      </p:sp>
      <p:sp>
        <p:nvSpPr>
          <p:cNvPr id="91" name="TextBox 90">
            <a:extLst>
              <a:ext uri="{FF2B5EF4-FFF2-40B4-BE49-F238E27FC236}">
                <a16:creationId xmlns:a16="http://schemas.microsoft.com/office/drawing/2014/main" id="{286C899C-645F-4D6C-9EC2-30A50935741B}"/>
              </a:ext>
            </a:extLst>
          </p:cNvPr>
          <p:cNvSpPr txBox="1"/>
          <p:nvPr/>
        </p:nvSpPr>
        <p:spPr>
          <a:xfrm rot="16200000">
            <a:off x="-969896" y="2800637"/>
            <a:ext cx="2566985" cy="430887"/>
          </a:xfrm>
          <a:prstGeom prst="rect">
            <a:avLst/>
          </a:prstGeom>
          <a:solidFill>
            <a:schemeClr val="bg1"/>
          </a:solidFill>
        </p:spPr>
        <p:txBody>
          <a:bodyPr wrap="square" rtlCol="0">
            <a:spAutoFit/>
          </a:bodyPr>
          <a:lstStyle/>
          <a:p>
            <a:pPr algn="ctr"/>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%hit rate</a:t>
            </a:r>
          </a:p>
        </p:txBody>
      </p:sp>
      <p:sp>
        <p:nvSpPr>
          <p:cNvPr id="92" name="TextBox 91">
            <a:extLst>
              <a:ext uri="{FF2B5EF4-FFF2-40B4-BE49-F238E27FC236}">
                <a16:creationId xmlns:a16="http://schemas.microsoft.com/office/drawing/2014/main" id="{918C0EA0-98DC-4A52-83D7-EABCA648C4EF}"/>
              </a:ext>
            </a:extLst>
          </p:cNvPr>
          <p:cNvSpPr txBox="1"/>
          <p:nvPr/>
        </p:nvSpPr>
        <p:spPr>
          <a:xfrm>
            <a:off x="1085497" y="4612101"/>
            <a:ext cx="4139478" cy="400110"/>
          </a:xfrm>
          <a:prstGeom prst="rect">
            <a:avLst/>
          </a:prstGeom>
          <a:solidFill>
            <a:schemeClr val="bg1"/>
          </a:solidFill>
          <a:ln>
            <a:noFill/>
          </a:ln>
        </p:spPr>
        <p:txBody>
          <a:bodyPr wrap="square" rtlCol="0">
            <a:spAutoFit/>
          </a:bodyPr>
          <a:lstStyle/>
          <a:p>
            <a:pPr algn="ctr"/>
            <a:r>
              <a:rPr lang="en-US" sz="2000" b="1" dirty="0">
                <a:solidFill>
                  <a:srgbClr val="002060"/>
                </a:solidFill>
                <a:latin typeface="Calibri" panose="020F0502020204030204" pitchFamily="34" charset="0"/>
                <a:ea typeface="Helvetica" panose="020B0604020202020204" pitchFamily="34" charset="0"/>
                <a:cs typeface="Helvetica" panose="020B0604020202020204" pitchFamily="34" charset="0"/>
              </a:rPr>
              <a:t>number of matches</a:t>
            </a:r>
          </a:p>
        </p:txBody>
      </p:sp>
      <p:sp>
        <p:nvSpPr>
          <p:cNvPr id="94" name="TextBox 93">
            <a:extLst>
              <a:ext uri="{FF2B5EF4-FFF2-40B4-BE49-F238E27FC236}">
                <a16:creationId xmlns:a16="http://schemas.microsoft.com/office/drawing/2014/main" id="{E73C6D32-6FA4-4DFB-BBD3-546E181A822A}"/>
              </a:ext>
            </a:extLst>
          </p:cNvPr>
          <p:cNvSpPr txBox="1"/>
          <p:nvPr/>
        </p:nvSpPr>
        <p:spPr>
          <a:xfrm>
            <a:off x="7147151" y="4622040"/>
            <a:ext cx="4197269" cy="400110"/>
          </a:xfrm>
          <a:prstGeom prst="rect">
            <a:avLst/>
          </a:prstGeom>
          <a:solidFill>
            <a:schemeClr val="bg1"/>
          </a:solidFill>
          <a:ln>
            <a:noFill/>
          </a:ln>
        </p:spPr>
        <p:txBody>
          <a:bodyPr wrap="square" rtlCol="0">
            <a:spAutoFit/>
          </a:bodyPr>
          <a:lstStyle/>
          <a:p>
            <a:pPr algn="ctr"/>
            <a:r>
              <a:rPr lang="en-US" sz="2000" b="1" dirty="0">
                <a:solidFill>
                  <a:srgbClr val="002060"/>
                </a:solidFill>
                <a:latin typeface="Calibri" panose="020F0502020204030204" pitchFamily="34" charset="0"/>
                <a:ea typeface="Helvetica" panose="020B0604020202020204" pitchFamily="34" charset="0"/>
                <a:cs typeface="Helvetica" panose="020B0604020202020204" pitchFamily="34" charset="0"/>
              </a:rPr>
              <a:t>Euclidean distance</a:t>
            </a:r>
          </a:p>
        </p:txBody>
      </p:sp>
      <p:sp>
        <p:nvSpPr>
          <p:cNvPr id="95" name="TextBox 94">
            <a:extLst>
              <a:ext uri="{FF2B5EF4-FFF2-40B4-BE49-F238E27FC236}">
                <a16:creationId xmlns:a16="http://schemas.microsoft.com/office/drawing/2014/main" id="{95BB1614-114A-46DC-A162-10A28C628E06}"/>
              </a:ext>
            </a:extLst>
          </p:cNvPr>
          <p:cNvSpPr txBox="1"/>
          <p:nvPr/>
        </p:nvSpPr>
        <p:spPr>
          <a:xfrm>
            <a:off x="11325389" y="4245297"/>
            <a:ext cx="705405" cy="338554"/>
          </a:xfrm>
          <a:prstGeom prst="rect">
            <a:avLst/>
          </a:prstGeom>
          <a:noFill/>
        </p:spPr>
        <p:txBody>
          <a:bodyPr wrap="square" rtlCol="0">
            <a:spAutoFit/>
          </a:bodyPr>
          <a:lstStyle/>
          <a:p>
            <a:r>
              <a:rPr lang="en-US" sz="1600" b="1" dirty="0">
                <a:solidFill>
                  <a:srgbClr val="002060"/>
                </a:solidFill>
                <a:latin typeface="Calibri" panose="020F0502020204030204" pitchFamily="34" charset="0"/>
                <a:ea typeface="Helvetica" panose="020B0604020202020204" pitchFamily="34" charset="0"/>
                <a:cs typeface="Helvetica" panose="020B0604020202020204" pitchFamily="34" charset="0"/>
              </a:rPr>
              <a:t>0.25</a:t>
            </a:r>
          </a:p>
        </p:txBody>
      </p:sp>
      <p:sp>
        <p:nvSpPr>
          <p:cNvPr id="10" name="Rectangle 9">
            <a:extLst>
              <a:ext uri="{FF2B5EF4-FFF2-40B4-BE49-F238E27FC236}">
                <a16:creationId xmlns:a16="http://schemas.microsoft.com/office/drawing/2014/main" id="{A862ED5C-C689-42A9-981D-5EC57E237874}"/>
              </a:ext>
            </a:extLst>
          </p:cNvPr>
          <p:cNvSpPr/>
          <p:nvPr/>
        </p:nvSpPr>
        <p:spPr>
          <a:xfrm>
            <a:off x="1591993" y="1487659"/>
            <a:ext cx="3632982" cy="707886"/>
          </a:xfrm>
          <a:prstGeom prst="rect">
            <a:avLst/>
          </a:prstGeom>
        </p:spPr>
        <p:txBody>
          <a:bodyPr wrap="none">
            <a:spAutoFit/>
          </a:bodyPr>
          <a:lstStyle/>
          <a:p>
            <a:pPr algn="ctr"/>
            <a:r>
              <a:rPr lang="en-US" sz="2000" b="1" dirty="0">
                <a:solidFill>
                  <a:schemeClr val="accent5"/>
                </a:solidFill>
                <a:latin typeface="Calibri" panose="020F0502020204030204" pitchFamily="34" charset="0"/>
                <a:cs typeface="Helvetica" panose="020B0604020202020204" pitchFamily="34" charset="0"/>
              </a:rPr>
              <a:t>Cumulative Match Characteristic</a:t>
            </a:r>
          </a:p>
          <a:p>
            <a:pPr algn="ctr"/>
            <a:r>
              <a:rPr lang="en-US" sz="2000" b="1" dirty="0">
                <a:solidFill>
                  <a:schemeClr val="accent5"/>
                </a:solidFill>
                <a:latin typeface="Calibri" panose="020F0502020204030204" pitchFamily="34" charset="0"/>
                <a:cs typeface="Helvetica" panose="020B0604020202020204" pitchFamily="34" charset="0"/>
              </a:rPr>
              <a:t>(averaged over BHCP)</a:t>
            </a:r>
          </a:p>
        </p:txBody>
      </p:sp>
      <p:sp>
        <p:nvSpPr>
          <p:cNvPr id="96" name="Rectangle 95">
            <a:extLst>
              <a:ext uri="{FF2B5EF4-FFF2-40B4-BE49-F238E27FC236}">
                <a16:creationId xmlns:a16="http://schemas.microsoft.com/office/drawing/2014/main" id="{A76376D6-151E-4A07-BE6E-23D80A72017F}"/>
              </a:ext>
            </a:extLst>
          </p:cNvPr>
          <p:cNvSpPr/>
          <p:nvPr/>
        </p:nvSpPr>
        <p:spPr>
          <a:xfrm>
            <a:off x="7678520" y="1501756"/>
            <a:ext cx="2906052" cy="707886"/>
          </a:xfrm>
          <a:prstGeom prst="rect">
            <a:avLst/>
          </a:prstGeom>
        </p:spPr>
        <p:txBody>
          <a:bodyPr wrap="none">
            <a:spAutoFit/>
          </a:bodyPr>
          <a:lstStyle/>
          <a:p>
            <a:pPr algn="ctr"/>
            <a:r>
              <a:rPr lang="en-US" sz="2000" b="1" dirty="0">
                <a:solidFill>
                  <a:schemeClr val="accent5"/>
                </a:solidFill>
                <a:latin typeface="Calibri" panose="020F0502020204030204" pitchFamily="34" charset="0"/>
                <a:cs typeface="Helvetica" panose="020B0604020202020204" pitchFamily="34" charset="0"/>
              </a:rPr>
              <a:t>Correspondence accuracy</a:t>
            </a:r>
          </a:p>
          <a:p>
            <a:pPr algn="ctr"/>
            <a:r>
              <a:rPr lang="en-US" sz="2000" b="1" dirty="0">
                <a:solidFill>
                  <a:schemeClr val="accent5"/>
                </a:solidFill>
                <a:latin typeface="Calibri" panose="020F0502020204030204" pitchFamily="34" charset="0"/>
                <a:cs typeface="Helvetica" panose="020B0604020202020204" pitchFamily="34" charset="0"/>
              </a:rPr>
              <a:t>(averaged over BHCP)</a:t>
            </a:r>
          </a:p>
        </p:txBody>
      </p:sp>
      <p:sp>
        <p:nvSpPr>
          <p:cNvPr id="97" name="TextBox 96">
            <a:extLst>
              <a:ext uri="{FF2B5EF4-FFF2-40B4-BE49-F238E27FC236}">
                <a16:creationId xmlns:a16="http://schemas.microsoft.com/office/drawing/2014/main" id="{C1C51EF2-E999-4691-90EA-DE4E8F5E40A9}"/>
              </a:ext>
            </a:extLst>
          </p:cNvPr>
          <p:cNvSpPr txBox="1"/>
          <p:nvPr/>
        </p:nvSpPr>
        <p:spPr>
          <a:xfrm>
            <a:off x="1159603" y="5051967"/>
            <a:ext cx="1995633" cy="707886"/>
          </a:xfrm>
          <a:prstGeom prst="rect">
            <a:avLst/>
          </a:prstGeom>
          <a:solidFill>
            <a:schemeClr val="bg1"/>
          </a:solidFill>
          <a:ln>
            <a:noFill/>
          </a:ln>
        </p:spPr>
        <p:txBody>
          <a:bodyPr wrap="square" rtlCol="0">
            <a:spAutoFit/>
          </a:bodyPr>
          <a:lstStyle/>
          <a:p>
            <a:pPr algn="ctr"/>
            <a:r>
              <a:rPr lang="en-US" sz="2000" b="1" dirty="0">
                <a:latin typeface="Calibri" panose="020F0502020204030204" pitchFamily="34" charset="0"/>
                <a:cs typeface="Helvetica" panose="020B0604020202020204" pitchFamily="34" charset="0"/>
              </a:rPr>
              <a:t>LMVCNN</a:t>
            </a:r>
          </a:p>
          <a:p>
            <a:pPr algn="ctr"/>
            <a:r>
              <a:rPr lang="en-US" sz="2000" b="1" dirty="0">
                <a:latin typeface="Calibri" panose="020F0502020204030204" pitchFamily="34" charset="0"/>
                <a:cs typeface="Helvetica" panose="020B0604020202020204" pitchFamily="34" charset="0"/>
              </a:rPr>
              <a:t>category-specific</a:t>
            </a:r>
          </a:p>
        </p:txBody>
      </p:sp>
      <p:sp>
        <p:nvSpPr>
          <p:cNvPr id="98" name="TextBox 97">
            <a:extLst>
              <a:ext uri="{FF2B5EF4-FFF2-40B4-BE49-F238E27FC236}">
                <a16:creationId xmlns:a16="http://schemas.microsoft.com/office/drawing/2014/main" id="{B91E1F76-36D2-4643-A6EA-5F13F0F7FD56}"/>
              </a:ext>
            </a:extLst>
          </p:cNvPr>
          <p:cNvSpPr txBox="1"/>
          <p:nvPr/>
        </p:nvSpPr>
        <p:spPr>
          <a:xfrm>
            <a:off x="3852470" y="5051967"/>
            <a:ext cx="1995633" cy="707886"/>
          </a:xfrm>
          <a:prstGeom prst="rect">
            <a:avLst/>
          </a:prstGeom>
          <a:solidFill>
            <a:schemeClr val="bg1"/>
          </a:solidFill>
          <a:ln>
            <a:noFill/>
          </a:ln>
        </p:spPr>
        <p:txBody>
          <a:bodyPr wrap="square" rtlCol="0">
            <a:spAutoFit/>
          </a:bodyPr>
          <a:lstStyle/>
          <a:p>
            <a:pPr algn="ctr"/>
            <a:r>
              <a:rPr lang="en-US" sz="2000" b="1" dirty="0">
                <a:latin typeface="Calibri" panose="020F0502020204030204" pitchFamily="34" charset="0"/>
                <a:cs typeface="Helvetica" panose="020B0604020202020204" pitchFamily="34" charset="0"/>
              </a:rPr>
              <a:t>LMVCNN</a:t>
            </a:r>
          </a:p>
          <a:p>
            <a:pPr algn="ctr"/>
            <a:r>
              <a:rPr lang="en-US" sz="2000" b="1" dirty="0">
                <a:latin typeface="Calibri" panose="020F0502020204030204" pitchFamily="34" charset="0"/>
                <a:cs typeface="Helvetica" panose="020B0604020202020204" pitchFamily="34" charset="0"/>
              </a:rPr>
              <a:t>cross-category</a:t>
            </a:r>
          </a:p>
        </p:txBody>
      </p:sp>
      <p:sp>
        <p:nvSpPr>
          <p:cNvPr id="99" name="TextBox 98">
            <a:extLst>
              <a:ext uri="{FF2B5EF4-FFF2-40B4-BE49-F238E27FC236}">
                <a16:creationId xmlns:a16="http://schemas.microsoft.com/office/drawing/2014/main" id="{C1E56862-87F4-4468-A452-8C6325406D93}"/>
              </a:ext>
            </a:extLst>
          </p:cNvPr>
          <p:cNvSpPr txBox="1"/>
          <p:nvPr/>
        </p:nvSpPr>
        <p:spPr>
          <a:xfrm>
            <a:off x="6522598" y="5060811"/>
            <a:ext cx="508994" cy="400110"/>
          </a:xfrm>
          <a:prstGeom prst="rect">
            <a:avLst/>
          </a:prstGeom>
          <a:solidFill>
            <a:schemeClr val="bg1"/>
          </a:solidFill>
          <a:ln>
            <a:noFill/>
          </a:ln>
        </p:spPr>
        <p:txBody>
          <a:bodyPr wrap="square" rtlCol="0">
            <a:spAutoFit/>
          </a:bodyPr>
          <a:lstStyle/>
          <a:p>
            <a:pPr algn="ctr"/>
            <a:r>
              <a:rPr lang="en-US" sz="2000" b="1" dirty="0">
                <a:latin typeface="Calibri" panose="020F0502020204030204" pitchFamily="34" charset="0"/>
                <a:cs typeface="Helvetica" panose="020B0604020202020204" pitchFamily="34" charset="0"/>
              </a:rPr>
              <a:t>SC</a:t>
            </a:r>
          </a:p>
        </p:txBody>
      </p:sp>
    </p:spTree>
    <p:extLst>
      <p:ext uri="{BB962C8B-B14F-4D97-AF65-F5344CB8AC3E}">
        <p14:creationId xmlns:p14="http://schemas.microsoft.com/office/powerpoint/2010/main" val="3086598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1">
            <a:extLst>
              <a:ext uri="{FF2B5EF4-FFF2-40B4-BE49-F238E27FC236}">
                <a16:creationId xmlns:a16="http://schemas.microsoft.com/office/drawing/2014/main" id="{3EACC1F4-0F38-4B97-A80E-D35115F84DA7}"/>
              </a:ext>
            </a:extLst>
          </p:cNvPr>
          <p:cNvSpPr>
            <a:spLocks noGrp="1"/>
          </p:cNvSpPr>
          <p:nvPr>
            <p:ph type="title"/>
          </p:nvPr>
        </p:nvSpPr>
        <p:spPr>
          <a:xfrm>
            <a:off x="318051" y="-23325"/>
            <a:ext cx="11559209"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3200" dirty="0"/>
              <a:t>3. Train on </a:t>
            </a:r>
            <a:r>
              <a:rPr lang="en-US" sz="3200" dirty="0" err="1"/>
              <a:t>ShapeNet</a:t>
            </a:r>
            <a:r>
              <a:rPr lang="en-US" sz="3200" dirty="0"/>
              <a:t> classes </a:t>
            </a:r>
            <a:r>
              <a:rPr lang="en-US" sz="3200" b="1" dirty="0"/>
              <a:t>different</a:t>
            </a:r>
            <a:r>
              <a:rPr lang="en-US" sz="3200" dirty="0"/>
              <a:t> from BHCP</a:t>
            </a:r>
          </a:p>
        </p:txBody>
      </p:sp>
      <p:sp>
        <p:nvSpPr>
          <p:cNvPr id="48" name="TextBox 47">
            <a:extLst>
              <a:ext uri="{FF2B5EF4-FFF2-40B4-BE49-F238E27FC236}">
                <a16:creationId xmlns:a16="http://schemas.microsoft.com/office/drawing/2014/main" id="{9632BF0C-3821-435F-B161-C9F191DFBFCA}"/>
              </a:ext>
            </a:extLst>
          </p:cNvPr>
          <p:cNvSpPr txBox="1"/>
          <p:nvPr/>
        </p:nvSpPr>
        <p:spPr>
          <a:xfrm flipH="1">
            <a:off x="588881" y="4282525"/>
            <a:ext cx="80860"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0</a:t>
            </a:r>
          </a:p>
        </p:txBody>
      </p:sp>
      <p:sp>
        <p:nvSpPr>
          <p:cNvPr id="49" name="TextBox 48">
            <a:extLst>
              <a:ext uri="{FF2B5EF4-FFF2-40B4-BE49-F238E27FC236}">
                <a16:creationId xmlns:a16="http://schemas.microsoft.com/office/drawing/2014/main" id="{8C37E705-E897-45D9-A995-55AD39FB7A7F}"/>
              </a:ext>
            </a:extLst>
          </p:cNvPr>
          <p:cNvSpPr txBox="1"/>
          <p:nvPr/>
        </p:nvSpPr>
        <p:spPr>
          <a:xfrm>
            <a:off x="546649" y="1518437"/>
            <a:ext cx="541729"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100</a:t>
            </a:r>
          </a:p>
        </p:txBody>
      </p:sp>
      <p:sp>
        <p:nvSpPr>
          <p:cNvPr id="50" name="TextBox 49">
            <a:extLst>
              <a:ext uri="{FF2B5EF4-FFF2-40B4-BE49-F238E27FC236}">
                <a16:creationId xmlns:a16="http://schemas.microsoft.com/office/drawing/2014/main" id="{C9058862-9B49-4D86-828B-61878B009EF8}"/>
              </a:ext>
            </a:extLst>
          </p:cNvPr>
          <p:cNvSpPr txBox="1"/>
          <p:nvPr/>
        </p:nvSpPr>
        <p:spPr>
          <a:xfrm>
            <a:off x="571583" y="2979994"/>
            <a:ext cx="469721"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50</a:t>
            </a:r>
          </a:p>
        </p:txBody>
      </p:sp>
      <p:sp>
        <p:nvSpPr>
          <p:cNvPr id="53" name="TextBox 52">
            <a:extLst>
              <a:ext uri="{FF2B5EF4-FFF2-40B4-BE49-F238E27FC236}">
                <a16:creationId xmlns:a16="http://schemas.microsoft.com/office/drawing/2014/main" id="{FD01813D-4A64-4D3F-AF1E-8F6AEB61F92B}"/>
              </a:ext>
            </a:extLst>
          </p:cNvPr>
          <p:cNvSpPr txBox="1"/>
          <p:nvPr/>
        </p:nvSpPr>
        <p:spPr>
          <a:xfrm>
            <a:off x="2990105" y="4214519"/>
            <a:ext cx="469721"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50</a:t>
            </a:r>
          </a:p>
        </p:txBody>
      </p:sp>
      <p:sp>
        <p:nvSpPr>
          <p:cNvPr id="72" name="TextBox 71">
            <a:extLst>
              <a:ext uri="{FF2B5EF4-FFF2-40B4-BE49-F238E27FC236}">
                <a16:creationId xmlns:a16="http://schemas.microsoft.com/office/drawing/2014/main" id="{BFD55C30-DD32-407F-A9E4-2E01E8D669EB}"/>
              </a:ext>
            </a:extLst>
          </p:cNvPr>
          <p:cNvSpPr txBox="1"/>
          <p:nvPr/>
        </p:nvSpPr>
        <p:spPr>
          <a:xfrm>
            <a:off x="5394294" y="4177942"/>
            <a:ext cx="541729" cy="369332"/>
          </a:xfrm>
          <a:prstGeom prst="rect">
            <a:avLst/>
          </a:prstGeom>
          <a:noFill/>
        </p:spPr>
        <p:txBody>
          <a:bodyPr wrap="square" rtlCol="0">
            <a:spAutoFit/>
          </a:bodyPr>
          <a:lstStyle/>
          <a:p>
            <a:r>
              <a:rPr lang="en-US" b="1" dirty="0">
                <a:solidFill>
                  <a:srgbClr val="002060"/>
                </a:solidFill>
                <a:latin typeface="Calibri" panose="020F0502020204030204" pitchFamily="34" charset="0"/>
                <a:ea typeface="Helvetica" panose="020B0604020202020204" pitchFamily="34" charset="0"/>
                <a:cs typeface="Helvetica" panose="020B0604020202020204" pitchFamily="34" charset="0"/>
              </a:rPr>
              <a:t>100</a:t>
            </a:r>
          </a:p>
        </p:txBody>
      </p:sp>
      <p:sp>
        <p:nvSpPr>
          <p:cNvPr id="87" name="TextBox 86">
            <a:extLst>
              <a:ext uri="{FF2B5EF4-FFF2-40B4-BE49-F238E27FC236}">
                <a16:creationId xmlns:a16="http://schemas.microsoft.com/office/drawing/2014/main" id="{9E5058A3-4D3D-4F4B-8541-18061453A2E7}"/>
              </a:ext>
            </a:extLst>
          </p:cNvPr>
          <p:cNvSpPr txBox="1"/>
          <p:nvPr/>
        </p:nvSpPr>
        <p:spPr>
          <a:xfrm rot="16200000">
            <a:off x="4812507" y="2863672"/>
            <a:ext cx="2566985" cy="430887"/>
          </a:xfrm>
          <a:prstGeom prst="rect">
            <a:avLst/>
          </a:prstGeom>
          <a:solidFill>
            <a:schemeClr val="bg1"/>
          </a:solidFill>
        </p:spPr>
        <p:txBody>
          <a:bodyPr wrap="squar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%correspondences</a:t>
            </a:r>
          </a:p>
        </p:txBody>
      </p:sp>
      <p:sp>
        <p:nvSpPr>
          <p:cNvPr id="91" name="TextBox 90">
            <a:extLst>
              <a:ext uri="{FF2B5EF4-FFF2-40B4-BE49-F238E27FC236}">
                <a16:creationId xmlns:a16="http://schemas.microsoft.com/office/drawing/2014/main" id="{286C899C-645F-4D6C-9EC2-30A50935741B}"/>
              </a:ext>
            </a:extLst>
          </p:cNvPr>
          <p:cNvSpPr txBox="1"/>
          <p:nvPr/>
        </p:nvSpPr>
        <p:spPr>
          <a:xfrm rot="16200000">
            <a:off x="-969896" y="2800637"/>
            <a:ext cx="2566985" cy="430887"/>
          </a:xfrm>
          <a:prstGeom prst="rect">
            <a:avLst/>
          </a:prstGeom>
          <a:solidFill>
            <a:schemeClr val="bg1"/>
          </a:solidFill>
        </p:spPr>
        <p:txBody>
          <a:bodyPr wrap="square" rtlCol="0">
            <a:spAutoFit/>
          </a:bodyPr>
          <a:lstStyle/>
          <a:p>
            <a:pPr algn="ctr"/>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%hit rate</a:t>
            </a:r>
          </a:p>
        </p:txBody>
      </p:sp>
      <p:sp>
        <p:nvSpPr>
          <p:cNvPr id="92" name="TextBox 91">
            <a:extLst>
              <a:ext uri="{FF2B5EF4-FFF2-40B4-BE49-F238E27FC236}">
                <a16:creationId xmlns:a16="http://schemas.microsoft.com/office/drawing/2014/main" id="{918C0EA0-98DC-4A52-83D7-EABCA648C4EF}"/>
              </a:ext>
            </a:extLst>
          </p:cNvPr>
          <p:cNvSpPr txBox="1"/>
          <p:nvPr/>
        </p:nvSpPr>
        <p:spPr>
          <a:xfrm>
            <a:off x="1085497" y="4612101"/>
            <a:ext cx="4139478" cy="400110"/>
          </a:xfrm>
          <a:prstGeom prst="rect">
            <a:avLst/>
          </a:prstGeom>
          <a:solidFill>
            <a:schemeClr val="bg1"/>
          </a:solidFill>
          <a:ln>
            <a:noFill/>
          </a:ln>
        </p:spPr>
        <p:txBody>
          <a:bodyPr wrap="square" rtlCol="0">
            <a:spAutoFit/>
          </a:bodyPr>
          <a:lstStyle/>
          <a:p>
            <a:pPr algn="ctr"/>
            <a:r>
              <a:rPr lang="en-US" sz="2000" b="1" dirty="0">
                <a:solidFill>
                  <a:srgbClr val="002060"/>
                </a:solidFill>
                <a:latin typeface="Calibri" panose="020F0502020204030204" pitchFamily="34" charset="0"/>
                <a:ea typeface="Helvetica" panose="020B0604020202020204" pitchFamily="34" charset="0"/>
                <a:cs typeface="Helvetica" panose="020B0604020202020204" pitchFamily="34" charset="0"/>
              </a:rPr>
              <a:t>number of matches</a:t>
            </a:r>
          </a:p>
        </p:txBody>
      </p:sp>
      <p:sp>
        <p:nvSpPr>
          <p:cNvPr id="94" name="TextBox 93">
            <a:extLst>
              <a:ext uri="{FF2B5EF4-FFF2-40B4-BE49-F238E27FC236}">
                <a16:creationId xmlns:a16="http://schemas.microsoft.com/office/drawing/2014/main" id="{E73C6D32-6FA4-4DFB-BBD3-546E181A822A}"/>
              </a:ext>
            </a:extLst>
          </p:cNvPr>
          <p:cNvSpPr txBox="1"/>
          <p:nvPr/>
        </p:nvSpPr>
        <p:spPr>
          <a:xfrm>
            <a:off x="7147151" y="4622040"/>
            <a:ext cx="4197269" cy="400110"/>
          </a:xfrm>
          <a:prstGeom prst="rect">
            <a:avLst/>
          </a:prstGeom>
          <a:solidFill>
            <a:schemeClr val="bg1"/>
          </a:solidFill>
          <a:ln>
            <a:noFill/>
          </a:ln>
        </p:spPr>
        <p:txBody>
          <a:bodyPr wrap="square" rtlCol="0">
            <a:spAutoFit/>
          </a:bodyPr>
          <a:lstStyle/>
          <a:p>
            <a:pPr algn="ctr"/>
            <a:r>
              <a:rPr lang="en-US" sz="2000" b="1" dirty="0">
                <a:solidFill>
                  <a:srgbClr val="002060"/>
                </a:solidFill>
                <a:latin typeface="Calibri" panose="020F0502020204030204" pitchFamily="34" charset="0"/>
                <a:ea typeface="Helvetica" panose="020B0604020202020204" pitchFamily="34" charset="0"/>
                <a:cs typeface="Helvetica" panose="020B0604020202020204" pitchFamily="34" charset="0"/>
              </a:rPr>
              <a:t>Euclidean distance</a:t>
            </a:r>
          </a:p>
        </p:txBody>
      </p:sp>
      <p:sp>
        <p:nvSpPr>
          <p:cNvPr id="95" name="TextBox 94">
            <a:extLst>
              <a:ext uri="{FF2B5EF4-FFF2-40B4-BE49-F238E27FC236}">
                <a16:creationId xmlns:a16="http://schemas.microsoft.com/office/drawing/2014/main" id="{95BB1614-114A-46DC-A162-10A28C628E06}"/>
              </a:ext>
            </a:extLst>
          </p:cNvPr>
          <p:cNvSpPr txBox="1"/>
          <p:nvPr/>
        </p:nvSpPr>
        <p:spPr>
          <a:xfrm>
            <a:off x="11325389" y="4245297"/>
            <a:ext cx="705405" cy="338554"/>
          </a:xfrm>
          <a:prstGeom prst="rect">
            <a:avLst/>
          </a:prstGeom>
          <a:noFill/>
        </p:spPr>
        <p:txBody>
          <a:bodyPr wrap="square" rtlCol="0">
            <a:spAutoFit/>
          </a:bodyPr>
          <a:lstStyle/>
          <a:p>
            <a:r>
              <a:rPr lang="en-US" sz="1600" b="1" dirty="0">
                <a:solidFill>
                  <a:srgbClr val="002060"/>
                </a:solidFill>
                <a:latin typeface="Calibri" panose="020F0502020204030204" pitchFamily="34" charset="0"/>
                <a:ea typeface="Helvetica" panose="020B0604020202020204" pitchFamily="34" charset="0"/>
                <a:cs typeface="Helvetica" panose="020B0604020202020204" pitchFamily="34" charset="0"/>
              </a:rPr>
              <a:t>0.25</a:t>
            </a:r>
          </a:p>
        </p:txBody>
      </p:sp>
      <p:sp>
        <p:nvSpPr>
          <p:cNvPr id="10" name="Rectangle 9">
            <a:extLst>
              <a:ext uri="{FF2B5EF4-FFF2-40B4-BE49-F238E27FC236}">
                <a16:creationId xmlns:a16="http://schemas.microsoft.com/office/drawing/2014/main" id="{A862ED5C-C689-42A9-981D-5EC57E237874}"/>
              </a:ext>
            </a:extLst>
          </p:cNvPr>
          <p:cNvSpPr/>
          <p:nvPr/>
        </p:nvSpPr>
        <p:spPr>
          <a:xfrm>
            <a:off x="1591993" y="1487659"/>
            <a:ext cx="3632982" cy="707886"/>
          </a:xfrm>
          <a:prstGeom prst="rect">
            <a:avLst/>
          </a:prstGeom>
        </p:spPr>
        <p:txBody>
          <a:bodyPr wrap="none">
            <a:spAutoFit/>
          </a:bodyPr>
          <a:lstStyle/>
          <a:p>
            <a:pPr algn="ctr"/>
            <a:r>
              <a:rPr lang="en-US" sz="2000" b="1" dirty="0">
                <a:solidFill>
                  <a:schemeClr val="accent5"/>
                </a:solidFill>
                <a:latin typeface="Calibri" panose="020F0502020204030204" pitchFamily="34" charset="0"/>
                <a:cs typeface="Helvetica" panose="020B0604020202020204" pitchFamily="34" charset="0"/>
              </a:rPr>
              <a:t>Cumulative Match Characteristic</a:t>
            </a:r>
          </a:p>
          <a:p>
            <a:pPr algn="ctr"/>
            <a:r>
              <a:rPr lang="en-US" sz="2000" b="1" dirty="0">
                <a:solidFill>
                  <a:schemeClr val="accent5"/>
                </a:solidFill>
                <a:latin typeface="Calibri" panose="020F0502020204030204" pitchFamily="34" charset="0"/>
                <a:cs typeface="Helvetica" panose="020B0604020202020204" pitchFamily="34" charset="0"/>
              </a:rPr>
              <a:t>(averaged over BHCP)</a:t>
            </a:r>
          </a:p>
        </p:txBody>
      </p:sp>
      <p:sp>
        <p:nvSpPr>
          <p:cNvPr id="96" name="Rectangle 95">
            <a:extLst>
              <a:ext uri="{FF2B5EF4-FFF2-40B4-BE49-F238E27FC236}">
                <a16:creationId xmlns:a16="http://schemas.microsoft.com/office/drawing/2014/main" id="{A76376D6-151E-4A07-BE6E-23D80A72017F}"/>
              </a:ext>
            </a:extLst>
          </p:cNvPr>
          <p:cNvSpPr/>
          <p:nvPr/>
        </p:nvSpPr>
        <p:spPr>
          <a:xfrm>
            <a:off x="7678520" y="1501756"/>
            <a:ext cx="2906052" cy="707886"/>
          </a:xfrm>
          <a:prstGeom prst="rect">
            <a:avLst/>
          </a:prstGeom>
        </p:spPr>
        <p:txBody>
          <a:bodyPr wrap="none">
            <a:spAutoFit/>
          </a:bodyPr>
          <a:lstStyle/>
          <a:p>
            <a:pPr algn="ctr"/>
            <a:r>
              <a:rPr lang="en-US" sz="2000" b="1" dirty="0">
                <a:solidFill>
                  <a:schemeClr val="accent5"/>
                </a:solidFill>
                <a:latin typeface="Calibri" panose="020F0502020204030204" pitchFamily="34" charset="0"/>
                <a:cs typeface="Helvetica" panose="020B0604020202020204" pitchFamily="34" charset="0"/>
              </a:rPr>
              <a:t>Correspondence accuracy</a:t>
            </a:r>
          </a:p>
          <a:p>
            <a:pPr algn="ctr"/>
            <a:r>
              <a:rPr lang="en-US" sz="2000" b="1" dirty="0">
                <a:solidFill>
                  <a:schemeClr val="accent5"/>
                </a:solidFill>
                <a:latin typeface="Calibri" panose="020F0502020204030204" pitchFamily="34" charset="0"/>
                <a:cs typeface="Helvetica" panose="020B0604020202020204" pitchFamily="34" charset="0"/>
              </a:rPr>
              <a:t>(averaged over BHCP)</a:t>
            </a:r>
          </a:p>
        </p:txBody>
      </p:sp>
      <p:sp>
        <p:nvSpPr>
          <p:cNvPr id="97" name="TextBox 96">
            <a:extLst>
              <a:ext uri="{FF2B5EF4-FFF2-40B4-BE49-F238E27FC236}">
                <a16:creationId xmlns:a16="http://schemas.microsoft.com/office/drawing/2014/main" id="{C1C51EF2-E999-4691-90EA-DE4E8F5E40A9}"/>
              </a:ext>
            </a:extLst>
          </p:cNvPr>
          <p:cNvSpPr txBox="1"/>
          <p:nvPr/>
        </p:nvSpPr>
        <p:spPr>
          <a:xfrm>
            <a:off x="1159603" y="5051967"/>
            <a:ext cx="1995633" cy="707886"/>
          </a:xfrm>
          <a:prstGeom prst="rect">
            <a:avLst/>
          </a:prstGeom>
          <a:solidFill>
            <a:schemeClr val="bg1"/>
          </a:solidFill>
          <a:ln>
            <a:noFill/>
          </a:ln>
        </p:spPr>
        <p:txBody>
          <a:bodyPr wrap="square" rtlCol="0">
            <a:spAutoFit/>
          </a:bodyPr>
          <a:lstStyle/>
          <a:p>
            <a:pPr algn="ctr"/>
            <a:r>
              <a:rPr lang="en-US" sz="2000" b="1" dirty="0">
                <a:latin typeface="Calibri" panose="020F0502020204030204" pitchFamily="34" charset="0"/>
                <a:cs typeface="Helvetica" panose="020B0604020202020204" pitchFamily="34" charset="0"/>
              </a:rPr>
              <a:t>LMVCNN</a:t>
            </a:r>
          </a:p>
          <a:p>
            <a:pPr algn="ctr"/>
            <a:r>
              <a:rPr lang="en-US" sz="2000" b="1" dirty="0">
                <a:latin typeface="Calibri" panose="020F0502020204030204" pitchFamily="34" charset="0"/>
                <a:cs typeface="Helvetica" panose="020B0604020202020204" pitchFamily="34" charset="0"/>
              </a:rPr>
              <a:t>category-specific</a:t>
            </a:r>
          </a:p>
        </p:txBody>
      </p:sp>
      <p:sp>
        <p:nvSpPr>
          <p:cNvPr id="98" name="TextBox 97">
            <a:extLst>
              <a:ext uri="{FF2B5EF4-FFF2-40B4-BE49-F238E27FC236}">
                <a16:creationId xmlns:a16="http://schemas.microsoft.com/office/drawing/2014/main" id="{B91E1F76-36D2-4643-A6EA-5F13F0F7FD56}"/>
              </a:ext>
            </a:extLst>
          </p:cNvPr>
          <p:cNvSpPr txBox="1"/>
          <p:nvPr/>
        </p:nvSpPr>
        <p:spPr>
          <a:xfrm>
            <a:off x="3802774" y="5051967"/>
            <a:ext cx="2077781" cy="1015663"/>
          </a:xfrm>
          <a:prstGeom prst="rect">
            <a:avLst/>
          </a:prstGeom>
          <a:solidFill>
            <a:schemeClr val="bg1"/>
          </a:solidFill>
          <a:ln>
            <a:noFill/>
          </a:ln>
        </p:spPr>
        <p:txBody>
          <a:bodyPr wrap="square" rtlCol="0">
            <a:spAutoFit/>
          </a:bodyPr>
          <a:lstStyle/>
          <a:p>
            <a:pPr algn="ctr"/>
            <a:r>
              <a:rPr lang="en-US" sz="2000" b="1" dirty="0">
                <a:latin typeface="Calibri" panose="020F0502020204030204" pitchFamily="34" charset="0"/>
                <a:cs typeface="Helvetica" panose="020B0604020202020204" pitchFamily="34" charset="0"/>
              </a:rPr>
              <a:t>LMVCNN</a:t>
            </a:r>
          </a:p>
          <a:p>
            <a:pPr algn="ctr"/>
            <a:r>
              <a:rPr lang="en-US" sz="2000" b="1" dirty="0">
                <a:latin typeface="Calibri" panose="020F0502020204030204" pitchFamily="34" charset="0"/>
                <a:cs typeface="Helvetica" panose="020B0604020202020204" pitchFamily="34" charset="0"/>
              </a:rPr>
              <a:t>cross-category</a:t>
            </a:r>
          </a:p>
          <a:p>
            <a:pPr algn="ctr"/>
            <a:r>
              <a:rPr lang="en-US" sz="2000" b="1" dirty="0">
                <a:latin typeface="Calibri" panose="020F0502020204030204" pitchFamily="34" charset="0"/>
                <a:cs typeface="Helvetica" panose="020B0604020202020204" pitchFamily="34" charset="0"/>
              </a:rPr>
              <a:t>excl. BHCP classes</a:t>
            </a:r>
          </a:p>
        </p:txBody>
      </p:sp>
      <p:sp>
        <p:nvSpPr>
          <p:cNvPr id="99" name="TextBox 98">
            <a:extLst>
              <a:ext uri="{FF2B5EF4-FFF2-40B4-BE49-F238E27FC236}">
                <a16:creationId xmlns:a16="http://schemas.microsoft.com/office/drawing/2014/main" id="{C1E56862-87F4-4468-A452-8C6325406D93}"/>
              </a:ext>
            </a:extLst>
          </p:cNvPr>
          <p:cNvSpPr txBox="1"/>
          <p:nvPr/>
        </p:nvSpPr>
        <p:spPr>
          <a:xfrm>
            <a:off x="6522598" y="5060811"/>
            <a:ext cx="508994" cy="400110"/>
          </a:xfrm>
          <a:prstGeom prst="rect">
            <a:avLst/>
          </a:prstGeom>
          <a:solidFill>
            <a:schemeClr val="bg1"/>
          </a:solidFill>
          <a:ln>
            <a:noFill/>
          </a:ln>
        </p:spPr>
        <p:txBody>
          <a:bodyPr wrap="square" rtlCol="0">
            <a:spAutoFit/>
          </a:bodyPr>
          <a:lstStyle/>
          <a:p>
            <a:pPr algn="ctr"/>
            <a:r>
              <a:rPr lang="en-US" sz="2000" b="1" dirty="0">
                <a:latin typeface="Calibri" panose="020F0502020204030204" pitchFamily="34" charset="0"/>
                <a:cs typeface="Helvetica" panose="020B0604020202020204" pitchFamily="34" charset="0"/>
              </a:rPr>
              <a:t>SC</a:t>
            </a:r>
          </a:p>
        </p:txBody>
      </p:sp>
      <p:pic>
        <p:nvPicPr>
          <p:cNvPr id="3" name="Picture 2">
            <a:extLst>
              <a:ext uri="{FF2B5EF4-FFF2-40B4-BE49-F238E27FC236}">
                <a16:creationId xmlns:a16="http://schemas.microsoft.com/office/drawing/2014/main" id="{21C70D17-9058-4853-B117-023F93D39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64" y="1719072"/>
            <a:ext cx="11164824" cy="3541794"/>
          </a:xfrm>
          <a:prstGeom prst="rect">
            <a:avLst/>
          </a:prstGeom>
        </p:spPr>
      </p:pic>
    </p:spTree>
    <p:extLst>
      <p:ext uri="{BB962C8B-B14F-4D97-AF65-F5344CB8AC3E}">
        <p14:creationId xmlns:p14="http://schemas.microsoft.com/office/powerpoint/2010/main" val="2771173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DFE88-19F6-4868-AC36-F35DE52BEEAA}"/>
              </a:ext>
            </a:extLst>
          </p:cNvPr>
          <p:cNvSpPr>
            <a:spLocks noGrp="1"/>
          </p:cNvSpPr>
          <p:nvPr>
            <p:ph type="title"/>
          </p:nvPr>
        </p:nvSpPr>
        <p:spPr/>
        <p:txBody>
          <a:bodyPr/>
          <a:lstStyle/>
          <a:p>
            <a:r>
              <a:rPr lang="en-US" dirty="0"/>
              <a:t>Applications: partial scan-to-shape matching  </a:t>
            </a:r>
          </a:p>
        </p:txBody>
      </p:sp>
      <p:pic>
        <p:nvPicPr>
          <p:cNvPr id="4" name="Picture 3">
            <a:extLst>
              <a:ext uri="{FF2B5EF4-FFF2-40B4-BE49-F238E27FC236}">
                <a16:creationId xmlns:a16="http://schemas.microsoft.com/office/drawing/2014/main" id="{A7C7F195-2280-46E1-8467-746B1A533180}"/>
              </a:ext>
            </a:extLst>
          </p:cNvPr>
          <p:cNvPicPr>
            <a:picLocks noChangeAspect="1"/>
          </p:cNvPicPr>
          <p:nvPr/>
        </p:nvPicPr>
        <p:blipFill>
          <a:blip r:embed="rId3"/>
          <a:stretch>
            <a:fillRect/>
          </a:stretch>
        </p:blipFill>
        <p:spPr>
          <a:xfrm>
            <a:off x="2500716" y="1661254"/>
            <a:ext cx="10237384" cy="4107892"/>
          </a:xfrm>
          <a:prstGeom prst="rect">
            <a:avLst/>
          </a:prstGeom>
        </p:spPr>
      </p:pic>
      <p:sp>
        <p:nvSpPr>
          <p:cNvPr id="5" name="Rectangle 4">
            <a:extLst>
              <a:ext uri="{FF2B5EF4-FFF2-40B4-BE49-F238E27FC236}">
                <a16:creationId xmlns:a16="http://schemas.microsoft.com/office/drawing/2014/main" id="{A5098262-8693-4325-81E0-32932EDBE205}"/>
              </a:ext>
            </a:extLst>
          </p:cNvPr>
          <p:cNvSpPr/>
          <p:nvPr/>
        </p:nvSpPr>
        <p:spPr>
          <a:xfrm>
            <a:off x="905164" y="5800526"/>
            <a:ext cx="10448636" cy="830997"/>
          </a:xfrm>
          <a:prstGeom prst="rect">
            <a:avLst/>
          </a:prstGeom>
        </p:spPr>
        <p:txBody>
          <a:bodyPr wrap="square">
            <a:spAutoFit/>
          </a:bodyPr>
          <a:lstStyle/>
          <a:p>
            <a:pPr algn="ctr"/>
            <a:r>
              <a:rPr lang="en-US" sz="2400" b="1" dirty="0">
                <a:solidFill>
                  <a:srgbClr val="0070C0"/>
                </a:solidFill>
                <a:latin typeface="Calibri" panose="020F0502020204030204" pitchFamily="34" charset="0"/>
              </a:rPr>
              <a:t>(similar colors correspond to points with similar descriptors) </a:t>
            </a:r>
          </a:p>
          <a:p>
            <a:pPr algn="ctr"/>
            <a:r>
              <a:rPr lang="en-US" sz="2400" b="1" dirty="0">
                <a:solidFill>
                  <a:srgbClr val="0070C0"/>
                </a:solidFill>
                <a:latin typeface="Calibri" panose="020F0502020204030204" pitchFamily="34" charset="0"/>
              </a:rPr>
              <a:t>Note: point clouds are rendered using a sphere per point</a:t>
            </a:r>
          </a:p>
        </p:txBody>
      </p:sp>
      <p:sp>
        <p:nvSpPr>
          <p:cNvPr id="6" name="Content Placeholder 2">
            <a:extLst>
              <a:ext uri="{FF2B5EF4-FFF2-40B4-BE49-F238E27FC236}">
                <a16:creationId xmlns:a16="http://schemas.microsoft.com/office/drawing/2014/main" id="{72CA79D7-ADBF-49F0-969F-A9EF4535ABB8}"/>
              </a:ext>
            </a:extLst>
          </p:cNvPr>
          <p:cNvSpPr>
            <a:spLocks noGrp="1"/>
          </p:cNvSpPr>
          <p:nvPr>
            <p:ph idx="1"/>
          </p:nvPr>
        </p:nvSpPr>
        <p:spPr>
          <a:xfrm>
            <a:off x="480195" y="1260444"/>
            <a:ext cx="11231608" cy="618052"/>
          </a:xfrm>
        </p:spPr>
        <p:txBody>
          <a:bodyPr>
            <a:normAutofit/>
          </a:bodyPr>
          <a:lstStyle/>
          <a:p>
            <a:pPr marL="0" indent="0" algn="ctr">
              <a:buNone/>
            </a:pPr>
            <a:r>
              <a:rPr lang="en-US" sz="2600" b="1" dirty="0">
                <a:latin typeface="Calibri" panose="020F0502020204030204" pitchFamily="34" charset="0"/>
              </a:rPr>
              <a:t>Trained on </a:t>
            </a:r>
            <a:r>
              <a:rPr lang="en-US" sz="2600" b="1" dirty="0" err="1">
                <a:latin typeface="Calibri" panose="020F0502020204030204" pitchFamily="34" charset="0"/>
              </a:rPr>
              <a:t>ShapeNet</a:t>
            </a:r>
            <a:r>
              <a:rPr lang="en-US" sz="2600" b="1" dirty="0">
                <a:latin typeface="Calibri" panose="020F0502020204030204" pitchFamily="34" charset="0"/>
              </a:rPr>
              <a:t> models =&gt; test on scans</a:t>
            </a:r>
          </a:p>
        </p:txBody>
      </p:sp>
      <p:cxnSp>
        <p:nvCxnSpPr>
          <p:cNvPr id="7" name="Straight Connector 6">
            <a:extLst>
              <a:ext uri="{FF2B5EF4-FFF2-40B4-BE49-F238E27FC236}">
                <a16:creationId xmlns:a16="http://schemas.microsoft.com/office/drawing/2014/main" id="{6EB94227-353B-45BD-A975-0E40B5E5E49C}"/>
              </a:ext>
            </a:extLst>
          </p:cNvPr>
          <p:cNvCxnSpPr>
            <a:cxnSpLocks/>
          </p:cNvCxnSpPr>
          <p:nvPr/>
        </p:nvCxnSpPr>
        <p:spPr>
          <a:xfrm>
            <a:off x="5532568" y="1718854"/>
            <a:ext cx="0" cy="392203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8F9D0A-2FCE-4131-B0D3-EB3CAC8FC2AF}"/>
              </a:ext>
            </a:extLst>
          </p:cNvPr>
          <p:cNvCxnSpPr>
            <a:cxnSpLocks/>
          </p:cNvCxnSpPr>
          <p:nvPr/>
        </p:nvCxnSpPr>
        <p:spPr>
          <a:xfrm>
            <a:off x="7762798" y="1798983"/>
            <a:ext cx="0" cy="392203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C60BD61-E9ED-4551-B833-457A2BFE096F}"/>
              </a:ext>
            </a:extLst>
          </p:cNvPr>
          <p:cNvSpPr/>
          <p:nvPr/>
        </p:nvSpPr>
        <p:spPr>
          <a:xfrm>
            <a:off x="5715000" y="1718854"/>
            <a:ext cx="6832595" cy="4018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8076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DFE88-19F6-4868-AC36-F35DE52BEEAA}"/>
              </a:ext>
            </a:extLst>
          </p:cNvPr>
          <p:cNvSpPr>
            <a:spLocks noGrp="1"/>
          </p:cNvSpPr>
          <p:nvPr>
            <p:ph type="title"/>
          </p:nvPr>
        </p:nvSpPr>
        <p:spPr/>
        <p:txBody>
          <a:bodyPr/>
          <a:lstStyle/>
          <a:p>
            <a:r>
              <a:rPr lang="en-US" dirty="0"/>
              <a:t>Applications: partial scan-to-shape matching  </a:t>
            </a:r>
          </a:p>
        </p:txBody>
      </p:sp>
      <p:cxnSp>
        <p:nvCxnSpPr>
          <p:cNvPr id="9" name="Straight Connector 8">
            <a:extLst>
              <a:ext uri="{FF2B5EF4-FFF2-40B4-BE49-F238E27FC236}">
                <a16:creationId xmlns:a16="http://schemas.microsoft.com/office/drawing/2014/main" id="{768F9D0A-2FCE-4131-B0D3-EB3CAC8FC2AF}"/>
              </a:ext>
            </a:extLst>
          </p:cNvPr>
          <p:cNvCxnSpPr>
            <a:cxnSpLocks/>
          </p:cNvCxnSpPr>
          <p:nvPr/>
        </p:nvCxnSpPr>
        <p:spPr>
          <a:xfrm>
            <a:off x="7762798" y="1798983"/>
            <a:ext cx="0" cy="392203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3A64DFF-C6BE-4576-BB41-060C6241BC43}"/>
              </a:ext>
            </a:extLst>
          </p:cNvPr>
          <p:cNvSpPr/>
          <p:nvPr/>
        </p:nvSpPr>
        <p:spPr>
          <a:xfrm>
            <a:off x="7523922" y="1750849"/>
            <a:ext cx="3690769" cy="4018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A1A3F04-6E08-4F4A-9B4C-6C486819C508}"/>
              </a:ext>
            </a:extLst>
          </p:cNvPr>
          <p:cNvSpPr/>
          <p:nvPr/>
        </p:nvSpPr>
        <p:spPr>
          <a:xfrm>
            <a:off x="905164" y="5800526"/>
            <a:ext cx="10448636" cy="830997"/>
          </a:xfrm>
          <a:prstGeom prst="rect">
            <a:avLst/>
          </a:prstGeom>
        </p:spPr>
        <p:txBody>
          <a:bodyPr wrap="square">
            <a:spAutoFit/>
          </a:bodyPr>
          <a:lstStyle/>
          <a:p>
            <a:pPr algn="ctr"/>
            <a:r>
              <a:rPr lang="en-US" sz="2400" b="1" dirty="0">
                <a:solidFill>
                  <a:srgbClr val="0070C0"/>
                </a:solidFill>
                <a:latin typeface="Calibri" panose="020F0502020204030204" pitchFamily="34" charset="0"/>
              </a:rPr>
              <a:t>(similar colors correspond to points with similar descriptors) </a:t>
            </a:r>
          </a:p>
          <a:p>
            <a:pPr algn="ctr"/>
            <a:r>
              <a:rPr lang="en-US" sz="2400" b="1" dirty="0">
                <a:solidFill>
                  <a:srgbClr val="0070C0"/>
                </a:solidFill>
                <a:latin typeface="Calibri" panose="020F0502020204030204" pitchFamily="34" charset="0"/>
              </a:rPr>
              <a:t>Note: point clouds are rendered using a sphere per point</a:t>
            </a:r>
          </a:p>
        </p:txBody>
      </p:sp>
      <p:sp>
        <p:nvSpPr>
          <p:cNvPr id="13" name="Rectangle 12">
            <a:extLst>
              <a:ext uri="{FF2B5EF4-FFF2-40B4-BE49-F238E27FC236}">
                <a16:creationId xmlns:a16="http://schemas.microsoft.com/office/drawing/2014/main" id="{83F20595-7976-4DA4-88EF-7DF51942B1C5}"/>
              </a:ext>
            </a:extLst>
          </p:cNvPr>
          <p:cNvSpPr/>
          <p:nvPr/>
        </p:nvSpPr>
        <p:spPr>
          <a:xfrm>
            <a:off x="8712202" y="1718854"/>
            <a:ext cx="3327387" cy="4018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899D786-A163-4AE7-8D1E-FC75CE112AF0}"/>
              </a:ext>
            </a:extLst>
          </p:cNvPr>
          <p:cNvPicPr>
            <a:picLocks noChangeAspect="1"/>
          </p:cNvPicPr>
          <p:nvPr/>
        </p:nvPicPr>
        <p:blipFill>
          <a:blip r:embed="rId3"/>
          <a:stretch>
            <a:fillRect/>
          </a:stretch>
        </p:blipFill>
        <p:spPr>
          <a:xfrm>
            <a:off x="2500716" y="1661254"/>
            <a:ext cx="10237384" cy="4107892"/>
          </a:xfrm>
          <a:prstGeom prst="rect">
            <a:avLst/>
          </a:prstGeom>
        </p:spPr>
      </p:pic>
      <p:cxnSp>
        <p:nvCxnSpPr>
          <p:cNvPr id="15" name="Straight Connector 14">
            <a:extLst>
              <a:ext uri="{FF2B5EF4-FFF2-40B4-BE49-F238E27FC236}">
                <a16:creationId xmlns:a16="http://schemas.microsoft.com/office/drawing/2014/main" id="{F06467E9-466E-4AA8-9A37-36D564A8617A}"/>
              </a:ext>
            </a:extLst>
          </p:cNvPr>
          <p:cNvCxnSpPr>
            <a:cxnSpLocks/>
          </p:cNvCxnSpPr>
          <p:nvPr/>
        </p:nvCxnSpPr>
        <p:spPr>
          <a:xfrm>
            <a:off x="5532568" y="1718854"/>
            <a:ext cx="0" cy="392203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E65DF41-A1D7-407B-A33D-7F91A80D08D7}"/>
              </a:ext>
            </a:extLst>
          </p:cNvPr>
          <p:cNvSpPr/>
          <p:nvPr/>
        </p:nvSpPr>
        <p:spPr>
          <a:xfrm>
            <a:off x="9220208" y="1718854"/>
            <a:ext cx="3327387" cy="4018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2EE5FBB0-8FD8-4B4A-8AF3-1A2A47E2CC30}"/>
              </a:ext>
            </a:extLst>
          </p:cNvPr>
          <p:cNvSpPr txBox="1">
            <a:spLocks/>
          </p:cNvSpPr>
          <p:nvPr/>
        </p:nvSpPr>
        <p:spPr>
          <a:xfrm>
            <a:off x="480195" y="1260444"/>
            <a:ext cx="11231608" cy="618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a:latin typeface="Calibri" panose="020F0502020204030204" pitchFamily="34" charset="0"/>
              </a:rPr>
              <a:t>Trained on ShapeNet models =&gt; test on scans</a:t>
            </a:r>
            <a:endParaRPr lang="en-US" sz="2600" b="1" dirty="0">
              <a:latin typeface="Calibri" panose="020F0502020204030204" pitchFamily="34" charset="0"/>
            </a:endParaRPr>
          </a:p>
        </p:txBody>
      </p:sp>
    </p:spTree>
    <p:extLst>
      <p:ext uri="{BB962C8B-B14F-4D97-AF65-F5344CB8AC3E}">
        <p14:creationId xmlns:p14="http://schemas.microsoft.com/office/powerpoint/2010/main" val="1427949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079543" y="1757313"/>
            <a:ext cx="9714105" cy="4930710"/>
          </a:xfrm>
          <a:prstGeom prst="rect">
            <a:avLst/>
          </a:prstGeom>
        </p:spPr>
      </p:pic>
      <p:sp>
        <p:nvSpPr>
          <p:cNvPr id="2" name="Title 1"/>
          <p:cNvSpPr>
            <a:spLocks noGrp="1"/>
          </p:cNvSpPr>
          <p:nvPr>
            <p:ph type="title"/>
          </p:nvPr>
        </p:nvSpPr>
        <p:spPr/>
        <p:txBody>
          <a:bodyPr/>
          <a:lstStyle/>
          <a:p>
            <a:r>
              <a:rPr lang="en-US" dirty="0"/>
              <a:t>Applications: predicting affordance regions</a:t>
            </a:r>
          </a:p>
        </p:txBody>
      </p:sp>
      <p:sp>
        <p:nvSpPr>
          <p:cNvPr id="6" name="TextBox 5"/>
          <p:cNvSpPr txBox="1"/>
          <p:nvPr/>
        </p:nvSpPr>
        <p:spPr>
          <a:xfrm rot="16200000">
            <a:off x="841852" y="4772695"/>
            <a:ext cx="1117640" cy="461665"/>
          </a:xfrm>
          <a:prstGeom prst="rect">
            <a:avLst/>
          </a:prstGeom>
          <a:solidFill>
            <a:schemeClr val="bg1"/>
          </a:solidFill>
        </p:spPr>
        <p:txBody>
          <a:bodyPr wrap="square" rtlCol="0">
            <a:spAutoFit/>
          </a:bodyPr>
          <a:lstStyle/>
          <a:p>
            <a:r>
              <a:rPr lang="en-US" sz="2400" b="1" dirty="0">
                <a:solidFill>
                  <a:srgbClr val="002060"/>
                </a:solidFill>
                <a:latin typeface="Calibri" panose="020F0502020204030204" pitchFamily="34" charset="0"/>
                <a:cs typeface="Helvetica" panose="020B0604020202020204" pitchFamily="34" charset="0"/>
              </a:rPr>
              <a:t>Pelvis</a:t>
            </a:r>
          </a:p>
        </p:txBody>
      </p:sp>
      <p:sp>
        <p:nvSpPr>
          <p:cNvPr id="7" name="TextBox 6"/>
          <p:cNvSpPr txBox="1"/>
          <p:nvPr/>
        </p:nvSpPr>
        <p:spPr>
          <a:xfrm rot="16200000">
            <a:off x="414159" y="2343657"/>
            <a:ext cx="1850400" cy="461665"/>
          </a:xfrm>
          <a:prstGeom prst="rect">
            <a:avLst/>
          </a:prstGeom>
          <a:solidFill>
            <a:schemeClr val="bg1"/>
          </a:solidFill>
        </p:spPr>
        <p:txBody>
          <a:bodyPr wrap="square" rtlCol="0">
            <a:spAutoFit/>
          </a:bodyPr>
          <a:lstStyle/>
          <a:p>
            <a:r>
              <a:rPr lang="en-US" sz="2400" b="1" dirty="0">
                <a:solidFill>
                  <a:srgbClr val="002060"/>
                </a:solidFill>
                <a:latin typeface="Calibri" panose="020F0502020204030204" pitchFamily="34" charset="0"/>
                <a:cs typeface="Helvetica" panose="020B0604020202020204" pitchFamily="34" charset="0"/>
              </a:rPr>
              <a:t>Palms</a:t>
            </a:r>
          </a:p>
        </p:txBody>
      </p:sp>
      <p:sp>
        <p:nvSpPr>
          <p:cNvPr id="9" name="Rectangle 8"/>
          <p:cNvSpPr/>
          <p:nvPr/>
        </p:nvSpPr>
        <p:spPr>
          <a:xfrm>
            <a:off x="937377" y="1295648"/>
            <a:ext cx="8784976" cy="461665"/>
          </a:xfrm>
          <a:prstGeom prst="rect">
            <a:avLst/>
          </a:prstGeom>
        </p:spPr>
        <p:txBody>
          <a:bodyPr wrap="square">
            <a:spAutoFit/>
          </a:bodyPr>
          <a:lstStyle/>
          <a:p>
            <a:r>
              <a:rPr lang="en-US" sz="2400" dirty="0"/>
              <a:t>Fine-tuned on [Kim et al. ’14]’s contact point dataset</a:t>
            </a:r>
          </a:p>
        </p:txBody>
      </p:sp>
    </p:spTree>
    <p:extLst>
      <p:ext uri="{BB962C8B-B14F-4D97-AF65-F5344CB8AC3E}">
        <p14:creationId xmlns:p14="http://schemas.microsoft.com/office/powerpoint/2010/main" val="670509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0335-3053-404F-AC65-5FDBA26BDA0E}"/>
              </a:ext>
            </a:extLst>
          </p:cNvPr>
          <p:cNvSpPr>
            <a:spLocks noGrp="1"/>
          </p:cNvSpPr>
          <p:nvPr>
            <p:ph type="title"/>
          </p:nvPr>
        </p:nvSpPr>
        <p:spPr/>
        <p:txBody>
          <a:bodyPr/>
          <a:lstStyle/>
          <a:p>
            <a:r>
              <a:rPr lang="en-US" altLang="en-US" dirty="0"/>
              <a:t>Summary</a:t>
            </a:r>
            <a:endParaRPr lang="en-US" dirty="0"/>
          </a:p>
        </p:txBody>
      </p:sp>
      <p:sp>
        <p:nvSpPr>
          <p:cNvPr id="3" name="Content Placeholder 2">
            <a:extLst>
              <a:ext uri="{FF2B5EF4-FFF2-40B4-BE49-F238E27FC236}">
                <a16:creationId xmlns:a16="http://schemas.microsoft.com/office/drawing/2014/main" id="{595CE734-A68E-44F3-9790-280F3D046D8A}"/>
              </a:ext>
            </a:extLst>
          </p:cNvPr>
          <p:cNvSpPr>
            <a:spLocks noGrp="1"/>
          </p:cNvSpPr>
          <p:nvPr>
            <p:ph idx="1"/>
          </p:nvPr>
        </p:nvSpPr>
        <p:spPr>
          <a:xfrm>
            <a:off x="838199" y="1579418"/>
            <a:ext cx="11128514" cy="4597545"/>
          </a:xfrm>
        </p:spPr>
        <p:txBody>
          <a:bodyPr/>
          <a:lstStyle/>
          <a:p>
            <a:r>
              <a:rPr lang="en-US" dirty="0"/>
              <a:t>Point-based descriptor learning based on a </a:t>
            </a:r>
            <a:r>
              <a:rPr lang="en-US" b="1" dirty="0"/>
              <a:t>convnet operating on </a:t>
            </a:r>
            <a:br>
              <a:rPr lang="en-US" dirty="0"/>
            </a:br>
            <a:r>
              <a:rPr lang="en-US" b="1" dirty="0"/>
              <a:t>multi-scale local surface view projections </a:t>
            </a:r>
          </a:p>
          <a:p>
            <a:pPr marL="0" indent="0">
              <a:buNone/>
            </a:pPr>
            <a:endParaRPr lang="en-US" sz="1050" b="1" dirty="0"/>
          </a:p>
          <a:p>
            <a:pPr marL="0" indent="0">
              <a:buNone/>
            </a:pPr>
            <a:endParaRPr lang="en-US" dirty="0"/>
          </a:p>
        </p:txBody>
      </p:sp>
    </p:spTree>
    <p:extLst>
      <p:ext uri="{BB962C8B-B14F-4D97-AF65-F5344CB8AC3E}">
        <p14:creationId xmlns:p14="http://schemas.microsoft.com/office/powerpoint/2010/main" val="2691955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0335-3053-404F-AC65-5FDBA26BDA0E}"/>
              </a:ext>
            </a:extLst>
          </p:cNvPr>
          <p:cNvSpPr>
            <a:spLocks noGrp="1"/>
          </p:cNvSpPr>
          <p:nvPr>
            <p:ph type="title"/>
          </p:nvPr>
        </p:nvSpPr>
        <p:spPr/>
        <p:txBody>
          <a:bodyPr/>
          <a:lstStyle/>
          <a:p>
            <a:r>
              <a:rPr lang="en-US" altLang="en-US" dirty="0"/>
              <a:t>Summary</a:t>
            </a:r>
            <a:endParaRPr lang="en-US" dirty="0"/>
          </a:p>
        </p:txBody>
      </p:sp>
      <p:sp>
        <p:nvSpPr>
          <p:cNvPr id="3" name="Content Placeholder 2">
            <a:extLst>
              <a:ext uri="{FF2B5EF4-FFF2-40B4-BE49-F238E27FC236}">
                <a16:creationId xmlns:a16="http://schemas.microsoft.com/office/drawing/2014/main" id="{595CE734-A68E-44F3-9790-280F3D046D8A}"/>
              </a:ext>
            </a:extLst>
          </p:cNvPr>
          <p:cNvSpPr>
            <a:spLocks noGrp="1"/>
          </p:cNvSpPr>
          <p:nvPr>
            <p:ph idx="1"/>
          </p:nvPr>
        </p:nvSpPr>
        <p:spPr>
          <a:xfrm>
            <a:off x="838199" y="1579418"/>
            <a:ext cx="11128514" cy="4597545"/>
          </a:xfrm>
        </p:spPr>
        <p:txBody>
          <a:bodyPr/>
          <a:lstStyle/>
          <a:p>
            <a:r>
              <a:rPr lang="en-US" dirty="0"/>
              <a:t>Point-based descriptor learning based on a </a:t>
            </a:r>
            <a:r>
              <a:rPr lang="en-US" b="1" dirty="0"/>
              <a:t>convnet operating on </a:t>
            </a:r>
            <a:br>
              <a:rPr lang="en-US" dirty="0"/>
            </a:br>
            <a:r>
              <a:rPr lang="en-US" b="1" dirty="0"/>
              <a:t>multi-scale local surface view projections </a:t>
            </a:r>
          </a:p>
          <a:p>
            <a:pPr marL="0" indent="0">
              <a:buNone/>
            </a:pPr>
            <a:endParaRPr lang="en-US" sz="1050" b="1" dirty="0"/>
          </a:p>
          <a:p>
            <a:r>
              <a:rPr lang="en-US" dirty="0"/>
              <a:t>Leverage two </a:t>
            </a:r>
            <a:r>
              <a:rPr lang="en-US" b="1" dirty="0"/>
              <a:t>massive large sources of data </a:t>
            </a:r>
            <a:r>
              <a:rPr lang="en-US" dirty="0"/>
              <a:t>to train our network (</a:t>
            </a:r>
            <a:r>
              <a:rPr lang="en-US" dirty="0" err="1"/>
              <a:t>Imagenet</a:t>
            </a:r>
            <a:r>
              <a:rPr lang="en-US" dirty="0"/>
              <a:t> &amp; correspondences we generated from segmented </a:t>
            </a:r>
            <a:r>
              <a:rPr lang="en-US" dirty="0" err="1"/>
              <a:t>ShapeNet</a:t>
            </a:r>
            <a:r>
              <a:rPr lang="en-US" dirty="0"/>
              <a:t>)</a:t>
            </a:r>
          </a:p>
          <a:p>
            <a:endParaRPr lang="en-US" dirty="0"/>
          </a:p>
        </p:txBody>
      </p:sp>
    </p:spTree>
    <p:extLst>
      <p:ext uri="{BB962C8B-B14F-4D97-AF65-F5344CB8AC3E}">
        <p14:creationId xmlns:p14="http://schemas.microsoft.com/office/powerpoint/2010/main" val="2150425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0335-3053-404F-AC65-5FDBA26BDA0E}"/>
              </a:ext>
            </a:extLst>
          </p:cNvPr>
          <p:cNvSpPr>
            <a:spLocks noGrp="1"/>
          </p:cNvSpPr>
          <p:nvPr>
            <p:ph type="title"/>
          </p:nvPr>
        </p:nvSpPr>
        <p:spPr/>
        <p:txBody>
          <a:bodyPr/>
          <a:lstStyle/>
          <a:p>
            <a:r>
              <a:rPr lang="en-US" altLang="en-US" dirty="0"/>
              <a:t>Summary</a:t>
            </a:r>
            <a:endParaRPr lang="en-US" dirty="0"/>
          </a:p>
        </p:txBody>
      </p:sp>
      <p:sp>
        <p:nvSpPr>
          <p:cNvPr id="3" name="Content Placeholder 2">
            <a:extLst>
              <a:ext uri="{FF2B5EF4-FFF2-40B4-BE49-F238E27FC236}">
                <a16:creationId xmlns:a16="http://schemas.microsoft.com/office/drawing/2014/main" id="{595CE734-A68E-44F3-9790-280F3D046D8A}"/>
              </a:ext>
            </a:extLst>
          </p:cNvPr>
          <p:cNvSpPr>
            <a:spLocks noGrp="1"/>
          </p:cNvSpPr>
          <p:nvPr>
            <p:ph idx="1"/>
          </p:nvPr>
        </p:nvSpPr>
        <p:spPr>
          <a:xfrm>
            <a:off x="838199" y="1579418"/>
            <a:ext cx="11128514" cy="4597545"/>
          </a:xfrm>
        </p:spPr>
        <p:txBody>
          <a:bodyPr/>
          <a:lstStyle/>
          <a:p>
            <a:r>
              <a:rPr lang="en-US" dirty="0"/>
              <a:t>Point-based descriptor learning based on a </a:t>
            </a:r>
            <a:r>
              <a:rPr lang="en-US" b="1" dirty="0"/>
              <a:t>convnet operating on </a:t>
            </a:r>
            <a:br>
              <a:rPr lang="en-US" dirty="0"/>
            </a:br>
            <a:r>
              <a:rPr lang="en-US" b="1" dirty="0"/>
              <a:t>multi-scale local surface view projections </a:t>
            </a:r>
          </a:p>
          <a:p>
            <a:pPr marL="0" indent="0">
              <a:buNone/>
            </a:pPr>
            <a:endParaRPr lang="en-US" sz="1050" b="1" dirty="0"/>
          </a:p>
          <a:p>
            <a:r>
              <a:rPr lang="en-US" dirty="0"/>
              <a:t>Leverage two </a:t>
            </a:r>
            <a:r>
              <a:rPr lang="en-US" b="1" dirty="0"/>
              <a:t>massive large sources of data </a:t>
            </a:r>
            <a:r>
              <a:rPr lang="en-US" dirty="0"/>
              <a:t>to train our network (</a:t>
            </a:r>
            <a:r>
              <a:rPr lang="en-US" dirty="0" err="1"/>
              <a:t>Imagenet</a:t>
            </a:r>
            <a:r>
              <a:rPr lang="en-US" dirty="0"/>
              <a:t> &amp; correspondences we generated from segmented </a:t>
            </a:r>
            <a:r>
              <a:rPr lang="en-US" dirty="0" err="1"/>
              <a:t>ShapeNet</a:t>
            </a:r>
            <a:r>
              <a:rPr lang="en-US" dirty="0"/>
              <a:t>)</a:t>
            </a:r>
          </a:p>
          <a:p>
            <a:endParaRPr lang="en-US" sz="1000" dirty="0"/>
          </a:p>
          <a:p>
            <a:r>
              <a:rPr lang="en-US" b="1" dirty="0"/>
              <a:t>Can generalize to scans </a:t>
            </a:r>
            <a:r>
              <a:rPr lang="en-US" dirty="0"/>
              <a:t>&amp; </a:t>
            </a:r>
            <a:r>
              <a:rPr lang="en-US" b="1" dirty="0"/>
              <a:t>classes not seen during training</a:t>
            </a:r>
          </a:p>
          <a:p>
            <a:pPr marL="0" indent="0">
              <a:buNone/>
            </a:pPr>
            <a:endParaRPr lang="en-US" sz="1050" dirty="0"/>
          </a:p>
          <a:p>
            <a:pPr marL="0" indent="0">
              <a:buNone/>
            </a:pPr>
            <a:endParaRPr lang="en-US" dirty="0"/>
          </a:p>
        </p:txBody>
      </p:sp>
    </p:spTree>
    <p:extLst>
      <p:ext uri="{BB962C8B-B14F-4D97-AF65-F5344CB8AC3E}">
        <p14:creationId xmlns:p14="http://schemas.microsoft.com/office/powerpoint/2010/main" val="4114142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03512" y="5341174"/>
            <a:ext cx="8784976" cy="523220"/>
          </a:xfrm>
          <a:prstGeom prst="rect">
            <a:avLst/>
          </a:prstGeom>
        </p:spPr>
        <p:txBody>
          <a:bodyPr wrap="square">
            <a:spAutoFit/>
          </a:bodyPr>
          <a:lstStyle/>
          <a:p>
            <a:pPr algn="ctr"/>
            <a:r>
              <a:rPr lang="en-US" sz="2800" b="1" dirty="0">
                <a:solidFill>
                  <a:srgbClr val="0070C0"/>
                </a:solidFill>
                <a:latin typeface="Calibri" panose="020F0502020204030204" pitchFamily="34" charset="0"/>
              </a:rPr>
              <a:t>Classify points into labeled parts based on their descriptor</a:t>
            </a:r>
          </a:p>
        </p:txBody>
      </p:sp>
      <p:pic>
        <p:nvPicPr>
          <p:cNvPr id="2" name="Picture 1"/>
          <p:cNvPicPr>
            <a:picLocks noChangeAspect="1"/>
          </p:cNvPicPr>
          <p:nvPr/>
        </p:nvPicPr>
        <p:blipFill>
          <a:blip r:embed="rId3"/>
          <a:stretch>
            <a:fillRect/>
          </a:stretch>
        </p:blipFill>
        <p:spPr>
          <a:xfrm>
            <a:off x="1870155" y="1391429"/>
            <a:ext cx="8149689" cy="3649173"/>
          </a:xfrm>
          <a:prstGeom prst="rect">
            <a:avLst/>
          </a:prstGeom>
        </p:spPr>
      </p:pic>
      <p:sp>
        <p:nvSpPr>
          <p:cNvPr id="7" name="Title 1">
            <a:extLst>
              <a:ext uri="{FF2B5EF4-FFF2-40B4-BE49-F238E27FC236}">
                <a16:creationId xmlns:a16="http://schemas.microsoft.com/office/drawing/2014/main" id="{9DBBC29D-504A-40ED-84A4-9CEAFFF75DF0}"/>
              </a:ext>
            </a:extLst>
          </p:cNvPr>
          <p:cNvSpPr>
            <a:spLocks noGrp="1"/>
          </p:cNvSpPr>
          <p:nvPr>
            <p:ph type="title"/>
          </p:nvPr>
        </p:nvSpPr>
        <p:spPr>
          <a:xfrm>
            <a:off x="967563" y="65866"/>
            <a:ext cx="11088814" cy="1325563"/>
          </a:xfrm>
        </p:spPr>
        <p:txBody>
          <a:bodyPr>
            <a:normAutofit/>
          </a:bodyPr>
          <a:lstStyle/>
          <a:p>
            <a:r>
              <a:rPr lang="en-US" sz="3300" dirty="0"/>
              <a:t>Why local shape descriptors? Shape segmentation &amp; labeling</a:t>
            </a:r>
          </a:p>
        </p:txBody>
      </p:sp>
    </p:spTree>
    <p:extLst>
      <p:ext uri="{BB962C8B-B14F-4D97-AF65-F5344CB8AC3E}">
        <p14:creationId xmlns:p14="http://schemas.microsoft.com/office/powerpoint/2010/main" val="368069736"/>
      </p:ext>
    </p:extLst>
  </p:cSld>
  <p:clrMapOvr>
    <a:masterClrMapping/>
  </p:clrMapOvr>
  <mc:AlternateContent xmlns:mc="http://schemas.openxmlformats.org/markup-compatibility/2006" xmlns:p14="http://schemas.microsoft.com/office/powerpoint/2010/main">
    <mc:Choice Requires="p14">
      <p:transition p14:dur="250" advTm="1765">
        <p:fade/>
      </p:transition>
    </mc:Choice>
    <mc:Fallback xmlns="">
      <p:transition advTm="1765">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0335-3053-404F-AC65-5FDBA26BDA0E}"/>
              </a:ext>
            </a:extLst>
          </p:cNvPr>
          <p:cNvSpPr>
            <a:spLocks noGrp="1"/>
          </p:cNvSpPr>
          <p:nvPr>
            <p:ph type="title"/>
          </p:nvPr>
        </p:nvSpPr>
        <p:spPr/>
        <p:txBody>
          <a:bodyPr/>
          <a:lstStyle/>
          <a:p>
            <a:r>
              <a:rPr lang="en-US" altLang="en-US" dirty="0"/>
              <a:t>Limitations</a:t>
            </a:r>
            <a:endParaRPr lang="en-US" dirty="0"/>
          </a:p>
        </p:txBody>
      </p:sp>
      <p:sp>
        <p:nvSpPr>
          <p:cNvPr id="3" name="Content Placeholder 2">
            <a:extLst>
              <a:ext uri="{FF2B5EF4-FFF2-40B4-BE49-F238E27FC236}">
                <a16:creationId xmlns:a16="http://schemas.microsoft.com/office/drawing/2014/main" id="{595CE734-A68E-44F3-9790-280F3D046D8A}"/>
              </a:ext>
            </a:extLst>
          </p:cNvPr>
          <p:cNvSpPr>
            <a:spLocks noGrp="1"/>
          </p:cNvSpPr>
          <p:nvPr>
            <p:ph idx="1"/>
          </p:nvPr>
        </p:nvSpPr>
        <p:spPr>
          <a:xfrm>
            <a:off x="838200" y="1579418"/>
            <a:ext cx="11085945" cy="4597545"/>
          </a:xfrm>
        </p:spPr>
        <p:txBody>
          <a:bodyPr/>
          <a:lstStyle/>
          <a:p>
            <a:r>
              <a:rPr lang="en-US" dirty="0"/>
              <a:t> </a:t>
            </a:r>
            <a:r>
              <a:rPr lang="en-US" b="1" dirty="0">
                <a:solidFill>
                  <a:srgbClr val="C00000"/>
                </a:solidFill>
              </a:rPr>
              <a:t>Surface information can be lost </a:t>
            </a:r>
            <a:r>
              <a:rPr lang="en-US" dirty="0"/>
              <a:t>in projections</a:t>
            </a:r>
          </a:p>
          <a:p>
            <a:endParaRPr lang="en-US" sz="2000" dirty="0"/>
          </a:p>
          <a:p>
            <a:pPr marL="0" indent="0">
              <a:buNone/>
            </a:pPr>
            <a:endParaRPr lang="en-US" dirty="0"/>
          </a:p>
        </p:txBody>
      </p:sp>
    </p:spTree>
    <p:extLst>
      <p:ext uri="{BB962C8B-B14F-4D97-AF65-F5344CB8AC3E}">
        <p14:creationId xmlns:p14="http://schemas.microsoft.com/office/powerpoint/2010/main" val="3183620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0335-3053-404F-AC65-5FDBA26BDA0E}"/>
              </a:ext>
            </a:extLst>
          </p:cNvPr>
          <p:cNvSpPr>
            <a:spLocks noGrp="1"/>
          </p:cNvSpPr>
          <p:nvPr>
            <p:ph type="title"/>
          </p:nvPr>
        </p:nvSpPr>
        <p:spPr/>
        <p:txBody>
          <a:bodyPr/>
          <a:lstStyle/>
          <a:p>
            <a:r>
              <a:rPr lang="en-US" altLang="en-US" dirty="0"/>
              <a:t>Limitations</a:t>
            </a:r>
            <a:endParaRPr lang="en-US" dirty="0"/>
          </a:p>
        </p:txBody>
      </p:sp>
      <p:sp>
        <p:nvSpPr>
          <p:cNvPr id="3" name="Content Placeholder 2">
            <a:extLst>
              <a:ext uri="{FF2B5EF4-FFF2-40B4-BE49-F238E27FC236}">
                <a16:creationId xmlns:a16="http://schemas.microsoft.com/office/drawing/2014/main" id="{595CE734-A68E-44F3-9790-280F3D046D8A}"/>
              </a:ext>
            </a:extLst>
          </p:cNvPr>
          <p:cNvSpPr>
            <a:spLocks noGrp="1"/>
          </p:cNvSpPr>
          <p:nvPr>
            <p:ph idx="1"/>
          </p:nvPr>
        </p:nvSpPr>
        <p:spPr>
          <a:xfrm>
            <a:off x="838200" y="1579418"/>
            <a:ext cx="11085945" cy="4597545"/>
          </a:xfrm>
        </p:spPr>
        <p:txBody>
          <a:bodyPr/>
          <a:lstStyle/>
          <a:p>
            <a:r>
              <a:rPr lang="en-US" dirty="0"/>
              <a:t> </a:t>
            </a:r>
            <a:r>
              <a:rPr lang="en-US" b="1" dirty="0">
                <a:solidFill>
                  <a:srgbClr val="C00000"/>
                </a:solidFill>
              </a:rPr>
              <a:t>Surface information can be lost </a:t>
            </a:r>
            <a:r>
              <a:rPr lang="en-US" dirty="0"/>
              <a:t>in projections</a:t>
            </a:r>
          </a:p>
          <a:p>
            <a:endParaRPr lang="en-US" sz="2000" dirty="0"/>
          </a:p>
          <a:p>
            <a:r>
              <a:rPr lang="en-US" dirty="0"/>
              <a:t> </a:t>
            </a:r>
            <a:r>
              <a:rPr lang="en-US" b="1" dirty="0">
                <a:solidFill>
                  <a:srgbClr val="C00000"/>
                </a:solidFill>
              </a:rPr>
              <a:t>Redundancy in processing </a:t>
            </a:r>
            <a:r>
              <a:rPr lang="en-US" dirty="0"/>
              <a:t>(same surface is visible from multiple views)</a:t>
            </a:r>
          </a:p>
          <a:p>
            <a:endParaRPr lang="en-US" dirty="0"/>
          </a:p>
        </p:txBody>
      </p:sp>
    </p:spTree>
    <p:extLst>
      <p:ext uri="{BB962C8B-B14F-4D97-AF65-F5344CB8AC3E}">
        <p14:creationId xmlns:p14="http://schemas.microsoft.com/office/powerpoint/2010/main" val="3407636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0335-3053-404F-AC65-5FDBA26BDA0E}"/>
              </a:ext>
            </a:extLst>
          </p:cNvPr>
          <p:cNvSpPr>
            <a:spLocks noGrp="1"/>
          </p:cNvSpPr>
          <p:nvPr>
            <p:ph type="title"/>
          </p:nvPr>
        </p:nvSpPr>
        <p:spPr/>
        <p:txBody>
          <a:bodyPr/>
          <a:lstStyle/>
          <a:p>
            <a:r>
              <a:rPr lang="en-US" altLang="en-US" dirty="0"/>
              <a:t>Limitations</a:t>
            </a:r>
            <a:endParaRPr lang="en-US" dirty="0"/>
          </a:p>
        </p:txBody>
      </p:sp>
      <p:sp>
        <p:nvSpPr>
          <p:cNvPr id="3" name="Content Placeholder 2">
            <a:extLst>
              <a:ext uri="{FF2B5EF4-FFF2-40B4-BE49-F238E27FC236}">
                <a16:creationId xmlns:a16="http://schemas.microsoft.com/office/drawing/2014/main" id="{595CE734-A68E-44F3-9790-280F3D046D8A}"/>
              </a:ext>
            </a:extLst>
          </p:cNvPr>
          <p:cNvSpPr>
            <a:spLocks noGrp="1"/>
          </p:cNvSpPr>
          <p:nvPr>
            <p:ph idx="1"/>
          </p:nvPr>
        </p:nvSpPr>
        <p:spPr>
          <a:xfrm>
            <a:off x="838200" y="1579418"/>
            <a:ext cx="11085945" cy="4597545"/>
          </a:xfrm>
        </p:spPr>
        <p:txBody>
          <a:bodyPr/>
          <a:lstStyle/>
          <a:p>
            <a:r>
              <a:rPr lang="en-US" dirty="0"/>
              <a:t> </a:t>
            </a:r>
            <a:r>
              <a:rPr lang="en-US" b="1" dirty="0">
                <a:solidFill>
                  <a:srgbClr val="C00000"/>
                </a:solidFill>
              </a:rPr>
              <a:t>Surface information can be lost </a:t>
            </a:r>
            <a:r>
              <a:rPr lang="en-US" dirty="0"/>
              <a:t>in projections   </a:t>
            </a:r>
          </a:p>
          <a:p>
            <a:endParaRPr lang="en-US" sz="2000" dirty="0"/>
          </a:p>
          <a:p>
            <a:r>
              <a:rPr lang="en-US" dirty="0"/>
              <a:t> </a:t>
            </a:r>
            <a:r>
              <a:rPr lang="en-US" b="1" dirty="0">
                <a:solidFill>
                  <a:srgbClr val="C00000"/>
                </a:solidFill>
              </a:rPr>
              <a:t>Redundancy in processing </a:t>
            </a:r>
            <a:r>
              <a:rPr lang="en-US" dirty="0"/>
              <a:t>(same surface is visible from multiple views)</a:t>
            </a:r>
          </a:p>
          <a:p>
            <a:endParaRPr lang="en-US" sz="2000" dirty="0"/>
          </a:p>
          <a:p>
            <a:r>
              <a:rPr lang="en-US" dirty="0"/>
              <a:t> </a:t>
            </a:r>
            <a:r>
              <a:rPr lang="en-US" b="1" dirty="0">
                <a:solidFill>
                  <a:srgbClr val="C00000"/>
                </a:solidFill>
              </a:rPr>
              <a:t>Max</a:t>
            </a:r>
            <a:r>
              <a:rPr lang="en-US" dirty="0"/>
              <a:t> </a:t>
            </a:r>
            <a:r>
              <a:rPr lang="en-US" b="1" dirty="0">
                <a:solidFill>
                  <a:srgbClr val="C00000"/>
                </a:solidFill>
              </a:rPr>
              <a:t>view</a:t>
            </a:r>
            <a:r>
              <a:rPr lang="en-US" dirty="0"/>
              <a:t> </a:t>
            </a:r>
            <a:r>
              <a:rPr lang="en-US" b="1" dirty="0">
                <a:solidFill>
                  <a:srgbClr val="C00000"/>
                </a:solidFill>
              </a:rPr>
              <a:t>pooling might cause some information loss</a:t>
            </a:r>
          </a:p>
          <a:p>
            <a:endParaRPr lang="en-US" dirty="0"/>
          </a:p>
        </p:txBody>
      </p:sp>
    </p:spTree>
    <p:extLst>
      <p:ext uri="{BB962C8B-B14F-4D97-AF65-F5344CB8AC3E}">
        <p14:creationId xmlns:p14="http://schemas.microsoft.com/office/powerpoint/2010/main" val="1161951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BE97AAD-E11B-4CBD-B952-70AC115F5F23}"/>
              </a:ext>
            </a:extLst>
          </p:cNvPr>
          <p:cNvPicPr>
            <a:picLocks noChangeAspect="1"/>
          </p:cNvPicPr>
          <p:nvPr/>
        </p:nvPicPr>
        <p:blipFill>
          <a:blip r:embed="rId3"/>
          <a:stretch>
            <a:fillRect/>
          </a:stretch>
        </p:blipFill>
        <p:spPr>
          <a:xfrm>
            <a:off x="5826638" y="3863608"/>
            <a:ext cx="6195238" cy="2677437"/>
          </a:xfrm>
          <a:prstGeom prst="rect">
            <a:avLst/>
          </a:prstGeom>
        </p:spPr>
      </p:pic>
      <p:sp>
        <p:nvSpPr>
          <p:cNvPr id="2" name="Title 1">
            <a:extLst>
              <a:ext uri="{FF2B5EF4-FFF2-40B4-BE49-F238E27FC236}">
                <a16:creationId xmlns:a16="http://schemas.microsoft.com/office/drawing/2014/main" id="{89710335-3053-404F-AC65-5FDBA26BDA0E}"/>
              </a:ext>
            </a:extLst>
          </p:cNvPr>
          <p:cNvSpPr>
            <a:spLocks noGrp="1"/>
          </p:cNvSpPr>
          <p:nvPr>
            <p:ph type="title"/>
          </p:nvPr>
        </p:nvSpPr>
        <p:spPr/>
        <p:txBody>
          <a:bodyPr/>
          <a:lstStyle/>
          <a:p>
            <a:r>
              <a:rPr lang="en-US" altLang="en-US" dirty="0"/>
              <a:t>Limitations</a:t>
            </a:r>
            <a:endParaRPr lang="en-US" dirty="0"/>
          </a:p>
        </p:txBody>
      </p:sp>
      <p:sp>
        <p:nvSpPr>
          <p:cNvPr id="3" name="Content Placeholder 2">
            <a:extLst>
              <a:ext uri="{FF2B5EF4-FFF2-40B4-BE49-F238E27FC236}">
                <a16:creationId xmlns:a16="http://schemas.microsoft.com/office/drawing/2014/main" id="{595CE734-A68E-44F3-9790-280F3D046D8A}"/>
              </a:ext>
            </a:extLst>
          </p:cNvPr>
          <p:cNvSpPr>
            <a:spLocks noGrp="1"/>
          </p:cNvSpPr>
          <p:nvPr>
            <p:ph idx="1"/>
          </p:nvPr>
        </p:nvSpPr>
        <p:spPr>
          <a:xfrm>
            <a:off x="838200" y="1579418"/>
            <a:ext cx="11085945" cy="4597545"/>
          </a:xfrm>
        </p:spPr>
        <p:txBody>
          <a:bodyPr/>
          <a:lstStyle/>
          <a:p>
            <a:r>
              <a:rPr lang="en-US" dirty="0"/>
              <a:t> </a:t>
            </a:r>
            <a:r>
              <a:rPr lang="en-US" b="1" dirty="0">
                <a:solidFill>
                  <a:srgbClr val="C00000"/>
                </a:solidFill>
              </a:rPr>
              <a:t>Surface information can be lost </a:t>
            </a:r>
            <a:r>
              <a:rPr lang="en-US" dirty="0"/>
              <a:t>in projections  </a:t>
            </a:r>
          </a:p>
          <a:p>
            <a:endParaRPr lang="en-US" sz="2000" dirty="0"/>
          </a:p>
          <a:p>
            <a:r>
              <a:rPr lang="en-US" dirty="0"/>
              <a:t> </a:t>
            </a:r>
            <a:r>
              <a:rPr lang="en-US" b="1" dirty="0">
                <a:solidFill>
                  <a:srgbClr val="C00000"/>
                </a:solidFill>
              </a:rPr>
              <a:t>Redundancy in processing </a:t>
            </a:r>
            <a:r>
              <a:rPr lang="en-US" dirty="0"/>
              <a:t>(same surface is visible from multiple views)</a:t>
            </a:r>
          </a:p>
          <a:p>
            <a:endParaRPr lang="en-US" sz="2000" dirty="0"/>
          </a:p>
          <a:p>
            <a:r>
              <a:rPr lang="en-US" dirty="0"/>
              <a:t> </a:t>
            </a:r>
            <a:r>
              <a:rPr lang="en-US" b="1" dirty="0">
                <a:solidFill>
                  <a:srgbClr val="C00000"/>
                </a:solidFill>
              </a:rPr>
              <a:t>Max</a:t>
            </a:r>
            <a:r>
              <a:rPr lang="en-US" dirty="0"/>
              <a:t> </a:t>
            </a:r>
            <a:r>
              <a:rPr lang="en-US" b="1" dirty="0">
                <a:solidFill>
                  <a:srgbClr val="C00000"/>
                </a:solidFill>
              </a:rPr>
              <a:t>view</a:t>
            </a:r>
            <a:r>
              <a:rPr lang="en-US" dirty="0"/>
              <a:t> </a:t>
            </a:r>
            <a:r>
              <a:rPr lang="en-US" b="1" dirty="0">
                <a:solidFill>
                  <a:srgbClr val="C00000"/>
                </a:solidFill>
              </a:rPr>
              <a:t>pooling might cause some information loss</a:t>
            </a:r>
          </a:p>
          <a:p>
            <a:endParaRPr lang="en-US" sz="2000" b="1" dirty="0">
              <a:solidFill>
                <a:srgbClr val="C00000"/>
              </a:solidFill>
            </a:endParaRPr>
          </a:p>
          <a:p>
            <a:r>
              <a:rPr lang="en-US" dirty="0"/>
              <a:t> Combine view-based with </a:t>
            </a:r>
            <a:br>
              <a:rPr lang="en-US" dirty="0"/>
            </a:br>
            <a:r>
              <a:rPr lang="en-US" dirty="0"/>
              <a:t> 3D-based nets, see </a:t>
            </a:r>
            <a:r>
              <a:rPr lang="en-US" b="1" dirty="0" err="1">
                <a:solidFill>
                  <a:srgbClr val="C00000"/>
                </a:solidFill>
              </a:rPr>
              <a:t>SplatNet</a:t>
            </a:r>
            <a:r>
              <a:rPr lang="en-US" dirty="0"/>
              <a:t>, </a:t>
            </a:r>
            <a:br>
              <a:rPr lang="en-US" dirty="0"/>
            </a:br>
            <a:r>
              <a:rPr lang="en-US" dirty="0"/>
              <a:t> </a:t>
            </a:r>
            <a:r>
              <a:rPr lang="en-US" dirty="0" err="1"/>
              <a:t>Su</a:t>
            </a:r>
            <a:r>
              <a:rPr lang="en-US" dirty="0"/>
              <a:t> et al., CVPR ‘18</a:t>
            </a:r>
          </a:p>
          <a:p>
            <a:endParaRPr lang="en-US" dirty="0"/>
          </a:p>
        </p:txBody>
      </p:sp>
    </p:spTree>
    <p:extLst>
      <p:ext uri="{BB962C8B-B14F-4D97-AF65-F5344CB8AC3E}">
        <p14:creationId xmlns:p14="http://schemas.microsoft.com/office/powerpoint/2010/main" val="1430698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Content Placeholder 2"/>
          <p:cNvSpPr txBox="1">
            <a:spLocks noGrp="1"/>
          </p:cNvSpPr>
          <p:nvPr>
            <p:ph type="body" idx="1"/>
          </p:nvPr>
        </p:nvSpPr>
        <p:spPr>
          <a:xfrm>
            <a:off x="930965" y="1540022"/>
            <a:ext cx="10330070" cy="1325563"/>
          </a:xfrm>
          <a:prstGeom prst="rect">
            <a:avLst/>
          </a:prstGeom>
        </p:spPr>
        <p:txBody>
          <a:bodyPr/>
          <a:lstStyle/>
          <a:p>
            <a:pPr marL="0" indent="0" algn="ctr">
              <a:lnSpc>
                <a:spcPct val="120000"/>
              </a:lnSpc>
              <a:buSzTx/>
              <a:buNone/>
            </a:pPr>
            <a:r>
              <a:rPr lang="en-US" i="1" dirty="0"/>
              <a:t>Our project webpage with source code </a:t>
            </a:r>
            <a:r>
              <a:rPr lang="en-US" i="1"/>
              <a:t>&amp; dataset:</a:t>
            </a:r>
            <a:endParaRPr lang="en-US" i="1" dirty="0"/>
          </a:p>
          <a:p>
            <a:pPr marL="0" indent="0" algn="ctr">
              <a:lnSpc>
                <a:spcPct val="120000"/>
              </a:lnSpc>
              <a:buSzTx/>
              <a:buNone/>
            </a:pPr>
            <a:r>
              <a:rPr lang="en-US" i="1" dirty="0">
                <a:hlinkClick r:id="rId3"/>
              </a:rPr>
              <a:t>http://people.cs.umass.edu/~hbhuang/local_mvcnn/</a:t>
            </a:r>
            <a:r>
              <a:rPr lang="en-US" i="1" dirty="0"/>
              <a:t> </a:t>
            </a:r>
            <a:endParaRPr i="1" dirty="0"/>
          </a:p>
        </p:txBody>
      </p:sp>
      <p:sp>
        <p:nvSpPr>
          <p:cNvPr id="611" name="Title 1"/>
          <p:cNvSpPr txBox="1">
            <a:spLocks noGrp="1"/>
          </p:cNvSpPr>
          <p:nvPr>
            <p:ph type="title"/>
          </p:nvPr>
        </p:nvSpPr>
        <p:spPr>
          <a:xfrm>
            <a:off x="838200" y="156403"/>
            <a:ext cx="10515600" cy="1325563"/>
          </a:xfrm>
          <a:prstGeom prst="rect">
            <a:avLst/>
          </a:prstGeom>
        </p:spPr>
        <p:txBody>
          <a:bodyPr/>
          <a:lstStyle>
            <a:lvl1pPr algn="ctr"/>
          </a:lstStyle>
          <a:p>
            <a:r>
              <a:rPr dirty="0"/>
              <a:t>Thank you!</a:t>
            </a:r>
          </a:p>
        </p:txBody>
      </p:sp>
      <p:pic>
        <p:nvPicPr>
          <p:cNvPr id="1026" name="Picture 2" descr="page51image1073674560">
            <a:extLst>
              <a:ext uri="{FF2B5EF4-FFF2-40B4-BE49-F238E27FC236}">
                <a16:creationId xmlns:a16="http://schemas.microsoft.com/office/drawing/2014/main" id="{0602E660-97FF-4745-8784-229B96D085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08" y="1298512"/>
            <a:ext cx="1567073" cy="15670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2B66BDF-8028-4C76-9AF8-BBAFD8794AA8}"/>
              </a:ext>
            </a:extLst>
          </p:cNvPr>
          <p:cNvPicPr>
            <a:picLocks noChangeAspect="1"/>
          </p:cNvPicPr>
          <p:nvPr/>
        </p:nvPicPr>
        <p:blipFill>
          <a:blip r:embed="rId5"/>
          <a:stretch>
            <a:fillRect/>
          </a:stretch>
        </p:blipFill>
        <p:spPr>
          <a:xfrm>
            <a:off x="862460" y="3008892"/>
            <a:ext cx="10467080" cy="3067050"/>
          </a:xfrm>
          <a:prstGeom prst="rect">
            <a:avLst/>
          </a:prstGeom>
        </p:spPr>
      </p:pic>
      <p:pic>
        <p:nvPicPr>
          <p:cNvPr id="7" name="Picture 6">
            <a:extLst>
              <a:ext uri="{FF2B5EF4-FFF2-40B4-BE49-F238E27FC236}">
                <a16:creationId xmlns:a16="http://schemas.microsoft.com/office/drawing/2014/main" id="{DD8A3E6D-E734-4547-BFA4-941113DE5F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4162" y="1455779"/>
            <a:ext cx="909638" cy="125253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a:xfrm>
            <a:off x="304800" y="1391429"/>
            <a:ext cx="11798300" cy="4351338"/>
          </a:xfrm>
        </p:spPr>
        <p:txBody>
          <a:bodyPr>
            <a:noAutofit/>
          </a:bodyPr>
          <a:lstStyle/>
          <a:p>
            <a:pPr marL="0" indent="0">
              <a:buNone/>
            </a:pPr>
            <a:r>
              <a:rPr lang="en-US" sz="2600" dirty="0"/>
              <a:t>Low-level geometric cues not informative enough to yield </a:t>
            </a:r>
            <a:r>
              <a:rPr lang="en-US" sz="2600" dirty="0">
                <a:solidFill>
                  <a:srgbClr val="FF0000"/>
                </a:solidFill>
              </a:rPr>
              <a:t>semantic-aware descriptors</a:t>
            </a:r>
            <a:br>
              <a:rPr lang="en-US" sz="2600" dirty="0">
                <a:solidFill>
                  <a:srgbClr val="FF0000"/>
                </a:solidFill>
              </a:rPr>
            </a:br>
            <a:endParaRPr lang="en-US" sz="2600" dirty="0">
              <a:solidFill>
                <a:srgbClr val="FF0000"/>
              </a:solidFill>
            </a:endParaRPr>
          </a:p>
          <a:p>
            <a:pPr marL="0" indent="0">
              <a:buNone/>
            </a:pPr>
            <a:endParaRPr lang="en-US" sz="2600" dirty="0">
              <a:solidFill>
                <a:srgbClr val="FF0000"/>
              </a:solidFill>
            </a:endParaRPr>
          </a:p>
        </p:txBody>
      </p:sp>
      <p:pic>
        <p:nvPicPr>
          <p:cNvPr id="7" name="Picture 6">
            <a:extLst>
              <a:ext uri="{FF2B5EF4-FFF2-40B4-BE49-F238E27FC236}">
                <a16:creationId xmlns:a16="http://schemas.microsoft.com/office/drawing/2014/main" id="{A066719C-CE66-4832-8942-75477D4D8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161" y="2101879"/>
            <a:ext cx="5857660" cy="3364692"/>
          </a:xfrm>
          <a:prstGeom prst="rect">
            <a:avLst/>
          </a:prstGeom>
        </p:spPr>
      </p:pic>
      <p:pic>
        <p:nvPicPr>
          <p:cNvPr id="9" name="Picture 8">
            <a:extLst>
              <a:ext uri="{FF2B5EF4-FFF2-40B4-BE49-F238E27FC236}">
                <a16:creationId xmlns:a16="http://schemas.microsoft.com/office/drawing/2014/main" id="{3FFB02F8-9417-4FCD-A498-56B70C382B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67" y="2451100"/>
            <a:ext cx="5263594" cy="2584438"/>
          </a:xfrm>
          <a:prstGeom prst="rect">
            <a:avLst/>
          </a:prstGeom>
        </p:spPr>
      </p:pic>
      <p:sp>
        <p:nvSpPr>
          <p:cNvPr id="5" name="Rectangle 4">
            <a:extLst>
              <a:ext uri="{FF2B5EF4-FFF2-40B4-BE49-F238E27FC236}">
                <a16:creationId xmlns:a16="http://schemas.microsoft.com/office/drawing/2014/main" id="{29690562-1AB3-4C93-99C0-B83FF5CEA156}"/>
              </a:ext>
            </a:extLst>
          </p:cNvPr>
          <p:cNvSpPr/>
          <p:nvPr/>
        </p:nvSpPr>
        <p:spPr>
          <a:xfrm>
            <a:off x="7906228" y="5335930"/>
            <a:ext cx="3638072" cy="523220"/>
          </a:xfrm>
          <a:prstGeom prst="rect">
            <a:avLst/>
          </a:prstGeom>
        </p:spPr>
        <p:txBody>
          <a:bodyPr wrap="square">
            <a:spAutoFit/>
          </a:bodyPr>
          <a:lstStyle/>
          <a:p>
            <a:pPr algn="ctr"/>
            <a:r>
              <a:rPr lang="en-US" sz="2800" b="1" dirty="0">
                <a:solidFill>
                  <a:srgbClr val="0070C0"/>
                </a:solidFill>
                <a:latin typeface="Calibri" panose="020F0502020204030204" pitchFamily="34" charset="0"/>
              </a:rPr>
              <a:t>e.g., mean curvature</a:t>
            </a:r>
          </a:p>
        </p:txBody>
      </p:sp>
    </p:spTree>
    <p:extLst>
      <p:ext uri="{BB962C8B-B14F-4D97-AF65-F5344CB8AC3E}">
        <p14:creationId xmlns:p14="http://schemas.microsoft.com/office/powerpoint/2010/main" val="1322820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a:xfrm>
            <a:off x="304800" y="1391429"/>
            <a:ext cx="11798300" cy="4351338"/>
          </a:xfrm>
        </p:spPr>
        <p:txBody>
          <a:bodyPr>
            <a:noAutofit/>
          </a:bodyPr>
          <a:lstStyle/>
          <a:p>
            <a:pPr marL="0" indent="0">
              <a:buNone/>
            </a:pPr>
            <a:r>
              <a:rPr lang="en-US" sz="2600" dirty="0"/>
              <a:t>Low-level geometric cues not informative enough to yield </a:t>
            </a:r>
            <a:r>
              <a:rPr lang="en-US" sz="2600" dirty="0">
                <a:solidFill>
                  <a:srgbClr val="FF0000"/>
                </a:solidFill>
              </a:rPr>
              <a:t>semantic-aware descriptors</a:t>
            </a:r>
            <a:br>
              <a:rPr lang="en-US" sz="2600" dirty="0">
                <a:solidFill>
                  <a:srgbClr val="FF0000"/>
                </a:solidFill>
              </a:rPr>
            </a:br>
            <a:endParaRPr lang="en-US" sz="2600" dirty="0">
              <a:solidFill>
                <a:srgbClr val="FF0000"/>
              </a:solidFill>
            </a:endParaRPr>
          </a:p>
          <a:p>
            <a:pPr marL="0" indent="0">
              <a:buNone/>
            </a:pPr>
            <a:endParaRPr lang="en-US" sz="2600" dirty="0">
              <a:solidFill>
                <a:srgbClr val="FF0000"/>
              </a:solidFill>
            </a:endParaRPr>
          </a:p>
        </p:txBody>
      </p:sp>
      <p:pic>
        <p:nvPicPr>
          <p:cNvPr id="7" name="Picture 6">
            <a:extLst>
              <a:ext uri="{FF2B5EF4-FFF2-40B4-BE49-F238E27FC236}">
                <a16:creationId xmlns:a16="http://schemas.microsoft.com/office/drawing/2014/main" id="{A066719C-CE66-4832-8942-75477D4D8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161" y="2101879"/>
            <a:ext cx="5857660" cy="3364692"/>
          </a:xfrm>
          <a:prstGeom prst="rect">
            <a:avLst/>
          </a:prstGeom>
        </p:spPr>
      </p:pic>
      <p:pic>
        <p:nvPicPr>
          <p:cNvPr id="9" name="Picture 8">
            <a:extLst>
              <a:ext uri="{FF2B5EF4-FFF2-40B4-BE49-F238E27FC236}">
                <a16:creationId xmlns:a16="http://schemas.microsoft.com/office/drawing/2014/main" id="{3FFB02F8-9417-4FCD-A498-56B70C382B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67" y="2451100"/>
            <a:ext cx="5263594" cy="2584438"/>
          </a:xfrm>
          <a:prstGeom prst="rect">
            <a:avLst/>
          </a:prstGeom>
        </p:spPr>
      </p:pic>
      <p:sp>
        <p:nvSpPr>
          <p:cNvPr id="5" name="Rectangle 4">
            <a:extLst>
              <a:ext uri="{FF2B5EF4-FFF2-40B4-BE49-F238E27FC236}">
                <a16:creationId xmlns:a16="http://schemas.microsoft.com/office/drawing/2014/main" id="{29690562-1AB3-4C93-99C0-B83FF5CEA156}"/>
              </a:ext>
            </a:extLst>
          </p:cNvPr>
          <p:cNvSpPr/>
          <p:nvPr/>
        </p:nvSpPr>
        <p:spPr>
          <a:xfrm>
            <a:off x="7906228" y="5335930"/>
            <a:ext cx="3638072" cy="523220"/>
          </a:xfrm>
          <a:prstGeom prst="rect">
            <a:avLst/>
          </a:prstGeom>
        </p:spPr>
        <p:txBody>
          <a:bodyPr wrap="square">
            <a:spAutoFit/>
          </a:bodyPr>
          <a:lstStyle/>
          <a:p>
            <a:pPr algn="ctr"/>
            <a:r>
              <a:rPr lang="en-US" sz="2800" b="1" dirty="0">
                <a:solidFill>
                  <a:srgbClr val="0070C0"/>
                </a:solidFill>
                <a:latin typeface="Calibri" panose="020F0502020204030204" pitchFamily="34" charset="0"/>
              </a:rPr>
              <a:t>e.g., mean curvature</a:t>
            </a:r>
          </a:p>
        </p:txBody>
      </p:sp>
      <p:sp>
        <p:nvSpPr>
          <p:cNvPr id="8" name="Rectangle 7">
            <a:extLst>
              <a:ext uri="{FF2B5EF4-FFF2-40B4-BE49-F238E27FC236}">
                <a16:creationId xmlns:a16="http://schemas.microsoft.com/office/drawing/2014/main" id="{BB66BAF4-8C04-4FF3-96CD-BCD6D01198D4}"/>
              </a:ext>
            </a:extLst>
          </p:cNvPr>
          <p:cNvSpPr/>
          <p:nvPr/>
        </p:nvSpPr>
        <p:spPr>
          <a:xfrm>
            <a:off x="2215722" y="3467101"/>
            <a:ext cx="476678" cy="5461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2D782AF-DFAE-42F1-B2E3-B8D64C3DE4AB}"/>
              </a:ext>
            </a:extLst>
          </p:cNvPr>
          <p:cNvSpPr txBox="1"/>
          <p:nvPr/>
        </p:nvSpPr>
        <p:spPr>
          <a:xfrm>
            <a:off x="9017001" y="3093821"/>
            <a:ext cx="445956" cy="769441"/>
          </a:xfrm>
          <a:prstGeom prst="rect">
            <a:avLst/>
          </a:prstGeom>
          <a:noFill/>
        </p:spPr>
        <p:txBody>
          <a:bodyPr wrap="none" rtlCol="0">
            <a:spAutoFit/>
          </a:bodyPr>
          <a:lstStyle/>
          <a:p>
            <a:r>
              <a:rPr lang="en-US" sz="4400" b="1" dirty="0">
                <a:solidFill>
                  <a:srgbClr val="C00000"/>
                </a:solidFill>
              </a:rPr>
              <a:t>?</a:t>
            </a:r>
          </a:p>
        </p:txBody>
      </p:sp>
      <p:sp>
        <p:nvSpPr>
          <p:cNvPr id="12" name="Rectangle 11">
            <a:extLst>
              <a:ext uri="{FF2B5EF4-FFF2-40B4-BE49-F238E27FC236}">
                <a16:creationId xmlns:a16="http://schemas.microsoft.com/office/drawing/2014/main" id="{8AC9ABFC-BEB5-4759-A67B-62A1D43862BB}"/>
              </a:ext>
            </a:extLst>
          </p:cNvPr>
          <p:cNvSpPr/>
          <p:nvPr/>
        </p:nvSpPr>
        <p:spPr>
          <a:xfrm>
            <a:off x="8540323" y="3478541"/>
            <a:ext cx="476678" cy="5461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1884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TotalTime>
  <Words>4804</Words>
  <Application>Microsoft Office PowerPoint</Application>
  <PresentationFormat>Widescreen</PresentationFormat>
  <Paragraphs>671</Paragraphs>
  <Slides>74</Slides>
  <Notes>74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0" baseType="lpstr">
      <vt:lpstr>Arial</vt:lpstr>
      <vt:lpstr>Calibri</vt:lpstr>
      <vt:lpstr>Calibri Light</vt:lpstr>
      <vt:lpstr>Helvetica</vt:lpstr>
      <vt:lpstr>Office Theme</vt:lpstr>
      <vt:lpstr>Equation</vt:lpstr>
      <vt:lpstr>Learning Local Shape Descriptors from Part Correspondences with Multi-view Convolutional Networks</vt:lpstr>
      <vt:lpstr>Goal: learn local shape descriptors</vt:lpstr>
      <vt:lpstr>Goal: learn local shape descriptors</vt:lpstr>
      <vt:lpstr>Goal: learn local shape descriptors</vt:lpstr>
      <vt:lpstr>Why local shape descriptors? Keypoint detection/correspondences</vt:lpstr>
      <vt:lpstr>Why local shape descriptors? Affordance prediction</vt:lpstr>
      <vt:lpstr>Why local shape descriptors? Shape segmentation &amp; labeling</vt:lpstr>
      <vt:lpstr>Challenges</vt:lpstr>
      <vt:lpstr>Challenges</vt:lpstr>
      <vt:lpstr>Challenges</vt:lpstr>
      <vt:lpstr>Challenges</vt:lpstr>
      <vt:lpstr>Challenges</vt:lpstr>
      <vt:lpstr>Related work</vt:lpstr>
      <vt:lpstr>Related work</vt:lpstr>
      <vt:lpstr>Related work</vt:lpstr>
      <vt:lpstr>Key Observations</vt:lpstr>
      <vt:lpstr>Key Observations</vt:lpstr>
      <vt:lpstr>Key Observations</vt:lpstr>
      <vt:lpstr>Key Ideas</vt:lpstr>
      <vt:lpstr>Key Ideas</vt:lpstr>
      <vt:lpstr>Key Ideas</vt:lpstr>
      <vt:lpstr>Pipeline</vt:lpstr>
      <vt:lpstr>Pipeline</vt:lpstr>
      <vt:lpstr>PowerPoint Presentation</vt:lpstr>
      <vt:lpstr>View Selection</vt:lpstr>
      <vt:lpstr>View Selection</vt:lpstr>
      <vt:lpstr>View Selection</vt:lpstr>
      <vt:lpstr>View Selection</vt:lpstr>
      <vt:lpstr>Rendered views</vt:lpstr>
      <vt:lpstr>Rendered views</vt:lpstr>
      <vt:lpstr>Rendered views</vt:lpstr>
      <vt:lpstr>Pipeline</vt:lpstr>
      <vt:lpstr>Network Architecture</vt:lpstr>
      <vt:lpstr>Network Architecture</vt:lpstr>
      <vt:lpstr>Network Architecture</vt:lpstr>
      <vt:lpstr>Network Architecture</vt:lpstr>
      <vt:lpstr>Network Architecture</vt:lpstr>
      <vt:lpstr>Network Architecture</vt:lpstr>
      <vt:lpstr>Network Architecture</vt:lpstr>
      <vt:lpstr>Network Architecture</vt:lpstr>
      <vt:lpstr>Network Architecture</vt:lpstr>
      <vt:lpstr>Network Architecture</vt:lpstr>
      <vt:lpstr>Training</vt:lpstr>
      <vt:lpstr>Training</vt:lpstr>
      <vt:lpstr>Training</vt:lpstr>
      <vt:lpstr>Training</vt:lpstr>
      <vt:lpstr>Training</vt:lpstr>
      <vt:lpstr>Training</vt:lpstr>
      <vt:lpstr>Training Dataset: Part Correspondences</vt:lpstr>
      <vt:lpstr>Training Dataset</vt:lpstr>
      <vt:lpstr>Training Dataset</vt:lpstr>
      <vt:lpstr>Training Dataset</vt:lpstr>
      <vt:lpstr>PowerPoint Presentation</vt:lpstr>
      <vt:lpstr>Evaluation</vt:lpstr>
      <vt:lpstr>Evaluation</vt:lpstr>
      <vt:lpstr>Evaluation</vt:lpstr>
      <vt:lpstr>Evaluation</vt:lpstr>
      <vt:lpstr>Evaluation</vt:lpstr>
      <vt:lpstr>Evaluation</vt:lpstr>
      <vt:lpstr>1. Train on one ShapeNet class /  test on corresponding BHCP class</vt:lpstr>
      <vt:lpstr>2. Train on all ShapeNet classes / test on BHCP</vt:lpstr>
      <vt:lpstr>2. Train on all ShapeNet classes / test on BHCP</vt:lpstr>
      <vt:lpstr>3. Train on ShapeNet classes different from BHCP</vt:lpstr>
      <vt:lpstr>Applications: partial scan-to-shape matching  </vt:lpstr>
      <vt:lpstr>Applications: partial scan-to-shape matching  </vt:lpstr>
      <vt:lpstr>Applications: predicting affordance regions</vt:lpstr>
      <vt:lpstr>Summary</vt:lpstr>
      <vt:lpstr>Summary</vt:lpstr>
      <vt:lpstr>Summary</vt:lpstr>
      <vt:lpstr>Limitations</vt:lpstr>
      <vt:lpstr>Limitations</vt:lpstr>
      <vt:lpstr>Limitations</vt:lpstr>
      <vt:lpstr>Limitations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Local Shape Descriptors from Part Correspondences with Multi-view Convolutional Networks</dc:title>
  <dc:creator>V</dc:creator>
  <cp:lastModifiedBy>V</cp:lastModifiedBy>
  <cp:revision>150</cp:revision>
  <dcterms:created xsi:type="dcterms:W3CDTF">2018-08-08T21:58:53Z</dcterms:created>
  <dcterms:modified xsi:type="dcterms:W3CDTF">2018-08-15T02:48:39Z</dcterms:modified>
</cp:coreProperties>
</file>