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478" r:id="rId2"/>
    <p:sldId id="326" r:id="rId3"/>
    <p:sldId id="327" r:id="rId4"/>
    <p:sldId id="377" r:id="rId5"/>
    <p:sldId id="325" r:id="rId6"/>
    <p:sldId id="328" r:id="rId7"/>
    <p:sldId id="330" r:id="rId8"/>
    <p:sldId id="444" r:id="rId9"/>
    <p:sldId id="445" r:id="rId10"/>
    <p:sldId id="479" r:id="rId11"/>
    <p:sldId id="487" r:id="rId12"/>
    <p:sldId id="477" r:id="rId13"/>
    <p:sldId id="475" r:id="rId14"/>
    <p:sldId id="331" r:id="rId15"/>
    <p:sldId id="379" r:id="rId16"/>
    <p:sldId id="383" r:id="rId17"/>
    <p:sldId id="382" r:id="rId18"/>
    <p:sldId id="332" r:id="rId19"/>
    <p:sldId id="454" r:id="rId20"/>
    <p:sldId id="448" r:id="rId21"/>
    <p:sldId id="449" r:id="rId22"/>
    <p:sldId id="451" r:id="rId23"/>
    <p:sldId id="452" r:id="rId24"/>
    <p:sldId id="463" r:id="rId25"/>
    <p:sldId id="455" r:id="rId26"/>
    <p:sldId id="453" r:id="rId27"/>
    <p:sldId id="470" r:id="rId28"/>
    <p:sldId id="339" r:id="rId29"/>
    <p:sldId id="340" r:id="rId30"/>
    <p:sldId id="341" r:id="rId31"/>
    <p:sldId id="485" r:id="rId32"/>
    <p:sldId id="334" r:id="rId33"/>
    <p:sldId id="385" r:id="rId34"/>
    <p:sldId id="467" r:id="rId35"/>
    <p:sldId id="468" r:id="rId36"/>
    <p:sldId id="469" r:id="rId37"/>
    <p:sldId id="343" r:id="rId38"/>
    <p:sldId id="486" r:id="rId39"/>
    <p:sldId id="456" r:id="rId40"/>
    <p:sldId id="457" r:id="rId41"/>
    <p:sldId id="458" r:id="rId42"/>
    <p:sldId id="460" r:id="rId43"/>
    <p:sldId id="461" r:id="rId44"/>
    <p:sldId id="473" r:id="rId45"/>
    <p:sldId id="474" r:id="rId46"/>
    <p:sldId id="462" r:id="rId47"/>
    <p:sldId id="347" r:id="rId48"/>
    <p:sldId id="348" r:id="rId49"/>
    <p:sldId id="349" r:id="rId50"/>
    <p:sldId id="350" r:id="rId51"/>
    <p:sldId id="351" r:id="rId52"/>
    <p:sldId id="480" r:id="rId53"/>
    <p:sldId id="481" r:id="rId54"/>
    <p:sldId id="482" r:id="rId55"/>
    <p:sldId id="483" r:id="rId56"/>
    <p:sldId id="484" r:id="rId57"/>
    <p:sldId id="329" r:id="rId58"/>
    <p:sldId id="442"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B460"/>
    <a:srgbClr val="52A759"/>
    <a:srgbClr val="73E6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72304" autoAdjust="0"/>
  </p:normalViewPr>
  <p:slideViewPr>
    <p:cSldViewPr snapToGrid="0">
      <p:cViewPr varScale="1">
        <p:scale>
          <a:sx n="52" d="100"/>
          <a:sy n="52" d="100"/>
        </p:scale>
        <p:origin x="18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46C52F-B14E-4EDE-8036-1DC8227C3C71}" type="datetimeFigureOut">
              <a:rPr lang="en-US" smtClean="0"/>
              <a:t>12/11/2016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EAE4D4-8B13-479D-BB98-C72A8812840F}" type="slidenum">
              <a:rPr lang="en-US" smtClean="0"/>
              <a:t>‹#›</a:t>
            </a:fld>
            <a:endParaRPr lang="en-US"/>
          </a:p>
        </p:txBody>
      </p:sp>
    </p:spTree>
    <p:extLst>
      <p:ext uri="{BB962C8B-B14F-4D97-AF65-F5344CB8AC3E}">
        <p14:creationId xmlns:p14="http://schemas.microsoft.com/office/powerpoint/2010/main" val="3199755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Hi, I am Zhaoliang Lun. Today I will present an algorithm for</a:t>
            </a:r>
            <a:r>
              <a:rPr lang="en-US" altLang="en-US" baseline="0" dirty="0"/>
              <a:t> transferring geometric style between 3D shapes.</a:t>
            </a:r>
            <a:endParaRPr lang="en-US" altLang="en-US" dirty="0"/>
          </a:p>
          <a:p>
            <a:endParaRPr lang="en-US" dirty="0"/>
          </a:p>
        </p:txBody>
      </p:sp>
      <p:sp>
        <p:nvSpPr>
          <p:cNvPr id="4" name="Slide Number Placeholder 3"/>
          <p:cNvSpPr>
            <a:spLocks noGrp="1"/>
          </p:cNvSpPr>
          <p:nvPr>
            <p:ph type="sldNum" sz="quarter" idx="10"/>
          </p:nvPr>
        </p:nvSpPr>
        <p:spPr/>
        <p:txBody>
          <a:bodyPr/>
          <a:lstStyle/>
          <a:p>
            <a:fld id="{45EAE4D4-8B13-479D-BB98-C72A8812840F}" type="slidenum">
              <a:rPr lang="en-US" smtClean="0"/>
              <a:t>1</a:t>
            </a:fld>
            <a:endParaRPr lang="en-US"/>
          </a:p>
        </p:txBody>
      </p:sp>
    </p:spTree>
    <p:extLst>
      <p:ext uri="{BB962C8B-B14F-4D97-AF65-F5344CB8AC3E}">
        <p14:creationId xmlns:p14="http://schemas.microsoft.com/office/powerpoint/2010/main" val="2587461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observations pose even more challenges, making our problem hard to solve! For example, we need to detect candidate style elements in exemplar shapes </a:t>
            </a:r>
            <a:r>
              <a:rPr lang="en-US" b="1" baseline="0" dirty="0"/>
              <a:t>[CLICK]</a:t>
            </a:r>
            <a:r>
              <a:rPr lang="en-US" baseline="0" dirty="0"/>
              <a:t>, we need to determine where exactly, in the target shapes, they should be transferred to </a:t>
            </a:r>
            <a:r>
              <a:rPr lang="en-US" b="1" baseline="0" dirty="0"/>
              <a:t>[CLICK]</a:t>
            </a:r>
            <a:r>
              <a:rPr lang="en-US" baseline="0" dirty="0"/>
              <a:t>, determine how  to transfer “shape-based” and “curve-based” elements </a:t>
            </a:r>
            <a:r>
              <a:rPr lang="en-US" b="1" baseline="0" dirty="0"/>
              <a:t>[CLICK]</a:t>
            </a:r>
            <a:r>
              <a:rPr lang="en-US" baseline="0" dirty="0"/>
              <a:t>, and finally we have to ensure that the target function will not break!</a:t>
            </a:r>
            <a:endParaRPr lang="en-US" dirty="0"/>
          </a:p>
        </p:txBody>
      </p:sp>
      <p:sp>
        <p:nvSpPr>
          <p:cNvPr id="4" name="Slide Number Placeholder 3"/>
          <p:cNvSpPr>
            <a:spLocks noGrp="1"/>
          </p:cNvSpPr>
          <p:nvPr>
            <p:ph type="sldNum" sz="quarter" idx="10"/>
          </p:nvPr>
        </p:nvSpPr>
        <p:spPr/>
        <p:txBody>
          <a:bodyPr/>
          <a:lstStyle/>
          <a:p>
            <a:fld id="{45EAE4D4-8B13-479D-BB98-C72A8812840F}" type="slidenum">
              <a:rPr lang="en-US" smtClean="0"/>
              <a:t>10</a:t>
            </a:fld>
            <a:endParaRPr lang="en-US"/>
          </a:p>
        </p:txBody>
      </p:sp>
    </p:spTree>
    <p:extLst>
      <p:ext uri="{BB962C8B-B14F-4D97-AF65-F5344CB8AC3E}">
        <p14:creationId xmlns:p14="http://schemas.microsoft.com/office/powerpoint/2010/main" val="2030971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idea of our algorithm is</a:t>
            </a:r>
            <a:r>
              <a:rPr lang="en-US" baseline="0" dirty="0"/>
              <a:t> to search for </a:t>
            </a:r>
            <a:r>
              <a:rPr lang="en-US" b="1" dirty="0">
                <a:solidFill>
                  <a:schemeClr val="accent1">
                    <a:lumMod val="75000"/>
                  </a:schemeClr>
                </a:solidFill>
              </a:rPr>
              <a:t>compatible</a:t>
            </a:r>
            <a:r>
              <a:rPr lang="en-US" b="1" dirty="0">
                <a:solidFill>
                  <a:schemeClr val="accent1"/>
                </a:solidFill>
              </a:rPr>
              <a:t> </a:t>
            </a:r>
            <a:r>
              <a:rPr lang="en-US" dirty="0"/>
              <a:t>element operations that</a:t>
            </a:r>
            <a:r>
              <a:rPr lang="en-US" baseline="0" dirty="0"/>
              <a:t> have two goals </a:t>
            </a:r>
            <a:r>
              <a:rPr lang="en-US" b="1" baseline="0" dirty="0"/>
              <a:t>(CLICK)</a:t>
            </a:r>
            <a:r>
              <a:rPr lang="en-US" baseline="0" dirty="0"/>
              <a:t> first, preserve the functionality of the target shape by maintaining its gross form and arrangement of parts </a:t>
            </a:r>
            <a:r>
              <a:rPr lang="en-US" b="1" baseline="0" dirty="0"/>
              <a:t>(CLICK)</a:t>
            </a:r>
            <a:r>
              <a:rPr lang="en-US" baseline="0" dirty="0"/>
              <a:t> second,  increase style similarity to the exemplar shape</a:t>
            </a:r>
          </a:p>
        </p:txBody>
      </p:sp>
      <p:sp>
        <p:nvSpPr>
          <p:cNvPr id="4" name="Slide Number Placeholder 3"/>
          <p:cNvSpPr>
            <a:spLocks noGrp="1"/>
          </p:cNvSpPr>
          <p:nvPr>
            <p:ph type="sldNum" sz="quarter" idx="10"/>
          </p:nvPr>
        </p:nvSpPr>
        <p:spPr/>
        <p:txBody>
          <a:bodyPr/>
          <a:lstStyle/>
          <a:p>
            <a:fld id="{45EAE4D4-8B13-479D-BB98-C72A8812840F}" type="slidenum">
              <a:rPr lang="en-US" smtClean="0"/>
              <a:t>11</a:t>
            </a:fld>
            <a:endParaRPr lang="en-US"/>
          </a:p>
        </p:txBody>
      </p:sp>
    </p:spTree>
    <p:extLst>
      <p:ext uri="{BB962C8B-B14F-4D97-AF65-F5344CB8AC3E}">
        <p14:creationId xmlns:p14="http://schemas.microsoft.com/office/powerpoint/2010/main" val="1878266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designed the following framework to implement these key ideas </a:t>
            </a:r>
            <a:r>
              <a:rPr lang="en-US" sz="1200" b="1" i="0" u="none" strike="noStrike" kern="1200" baseline="0" dirty="0">
                <a:solidFill>
                  <a:schemeClr val="tx1"/>
                </a:solidFill>
                <a:latin typeface="+mn-lt"/>
                <a:ea typeface="+mn-ea"/>
                <a:cs typeface="+mn-cs"/>
              </a:rPr>
              <a:t>(CLICK)</a:t>
            </a:r>
          </a:p>
          <a:p>
            <a:r>
              <a:rPr lang="en-US" sz="1200" b="0" i="0" u="none" strike="noStrike" kern="1200" baseline="0" dirty="0">
                <a:solidFill>
                  <a:schemeClr val="tx1"/>
                </a:solidFill>
                <a:latin typeface="+mn-lt"/>
                <a:ea typeface="+mn-ea"/>
                <a:cs typeface="+mn-cs"/>
              </a:rPr>
              <a:t>Given an exemplar shape encoding style, such as the blue table here, and a target shape encoding the desired function, such as the green chair here. </a:t>
            </a:r>
            <a:r>
              <a:rPr lang="en-US" sz="1200" b="1" i="0" u="none" strike="noStrike" kern="1200" baseline="0" dirty="0">
                <a:solidFill>
                  <a:schemeClr val="tx1"/>
                </a:solidFill>
                <a:latin typeface="+mn-lt"/>
                <a:ea typeface="+mn-ea"/>
                <a:cs typeface="+mn-cs"/>
              </a:rPr>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our first step is to extract potential geometric elements through hierarchical segmentation, </a:t>
            </a:r>
            <a:r>
              <a:rPr lang="en-US" sz="1200" b="1" i="0" u="none" strike="noStrike" kern="1200" baseline="0" dirty="0">
                <a:solidFill>
                  <a:schemeClr val="tx1"/>
                </a:solidFill>
                <a:latin typeface="+mn-lt"/>
                <a:ea typeface="+mn-ea"/>
                <a:cs typeface="+mn-cs"/>
              </a:rPr>
              <a:t>(CLICK)</a:t>
            </a:r>
            <a:r>
              <a:rPr lang="en-US" sz="1200" b="0" i="0" u="none" strike="noStrike" kern="1200" baseline="0" dirty="0">
                <a:solidFill>
                  <a:schemeClr val="tx1"/>
                </a:solidFill>
                <a:latin typeface="+mn-lt"/>
                <a:ea typeface="+mn-ea"/>
                <a:cs typeface="+mn-cs"/>
              </a:rPr>
              <a:t> and then transfer elements from the exemplar to the target shape by searching for element-level modifications such as part substitution, addition, removal and curve-based deformation. The key idea of this search is to prohibit solutions that violate target functionality and progressively find solutions that increase style similarity to the exemplar </a:t>
            </a:r>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The result of this procedure is a set of candidate solutions, such as the output chair that you see on the right. </a:t>
            </a:r>
            <a:endParaRPr lang="en-US" dirty="0"/>
          </a:p>
        </p:txBody>
      </p:sp>
      <p:sp>
        <p:nvSpPr>
          <p:cNvPr id="4" name="Slide Number Placeholder 3"/>
          <p:cNvSpPr>
            <a:spLocks noGrp="1"/>
          </p:cNvSpPr>
          <p:nvPr>
            <p:ph type="sldNum" sz="quarter" idx="10"/>
          </p:nvPr>
        </p:nvSpPr>
        <p:spPr/>
        <p:txBody>
          <a:bodyPr/>
          <a:lstStyle/>
          <a:p>
            <a:fld id="{45EAE4D4-8B13-479D-BB98-C72A8812840F}" type="slidenum">
              <a:rPr lang="en-US" smtClean="0"/>
              <a:t>12</a:t>
            </a:fld>
            <a:endParaRPr lang="en-US"/>
          </a:p>
        </p:txBody>
      </p:sp>
    </p:spTree>
    <p:extLst>
      <p:ext uri="{BB962C8B-B14F-4D97-AF65-F5344CB8AC3E}">
        <p14:creationId xmlns:p14="http://schemas.microsoft.com/office/powerpoint/2010/main" val="2373724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I mentioned before, the first step of our framework</a:t>
            </a:r>
            <a:r>
              <a:rPr lang="en-US" sz="1200" kern="1200" baseline="0" dirty="0">
                <a:solidFill>
                  <a:schemeClr val="tx1"/>
                </a:solidFill>
                <a:effectLst/>
                <a:latin typeface="+mn-lt"/>
                <a:ea typeface="+mn-ea"/>
                <a:cs typeface="+mn-cs"/>
              </a:rPr>
              <a:t> is hierarchical segmentation. We segment input shapes </a:t>
            </a:r>
            <a:r>
              <a:rPr lang="en-US" sz="1200" kern="1200" dirty="0">
                <a:solidFill>
                  <a:schemeClr val="tx1"/>
                </a:solidFill>
                <a:effectLst/>
                <a:latin typeface="+mn-lt"/>
                <a:ea typeface="+mn-ea"/>
                <a:cs typeface="+mn-cs"/>
              </a:rPr>
              <a:t>into approximately convex patches at multiple scales, as demonstrated for this table. Then</a:t>
            </a:r>
            <a:r>
              <a:rPr lang="en-US" sz="1200" kern="1200" baseline="0" dirty="0">
                <a:solidFill>
                  <a:schemeClr val="tx1"/>
                </a:solidFill>
                <a:effectLst/>
                <a:latin typeface="+mn-lt"/>
                <a:ea typeface="+mn-ea"/>
                <a:cs typeface="+mn-cs"/>
              </a:rPr>
              <a:t> for each element, we compute </a:t>
            </a:r>
            <a:r>
              <a:rPr lang="en-US" sz="1200" kern="1200" dirty="0">
                <a:solidFill>
                  <a:schemeClr val="tx1"/>
                </a:solidFill>
                <a:effectLst/>
                <a:latin typeface="+mn-lt"/>
                <a:ea typeface="+mn-ea"/>
                <a:cs typeface="+mn-cs"/>
              </a:rPr>
              <a:t>ridges and valleys as well as occluding contours</a:t>
            </a:r>
            <a:r>
              <a:rPr lang="en-US" sz="1200" kern="1200" baseline="0" dirty="0">
                <a:solidFill>
                  <a:schemeClr val="tx1"/>
                </a:solidFill>
                <a:effectLst/>
                <a:latin typeface="+mn-lt"/>
                <a:ea typeface="+mn-ea"/>
                <a:cs typeface="+mn-cs"/>
              </a:rPr>
              <a:t> that serve as candidate curve elements, as you see on the right.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8D004B-DC74-449D-BB8C-076BC5D24E9B}" type="slidenum">
              <a:rPr lang="en-US" smtClean="0"/>
              <a:t>13</a:t>
            </a:fld>
            <a:endParaRPr lang="en-US"/>
          </a:p>
        </p:txBody>
      </p:sp>
    </p:spTree>
    <p:extLst>
      <p:ext uri="{BB962C8B-B14F-4D97-AF65-F5344CB8AC3E}">
        <p14:creationId xmlns:p14="http://schemas.microsoft.com/office/powerpoint/2010/main" val="2293029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second step of our framework is to transfer elements. I now describe the compatible element-level operations we use. </a:t>
            </a:r>
            <a:endParaRPr lang="en-US" dirty="0"/>
          </a:p>
        </p:txBody>
      </p:sp>
      <p:sp>
        <p:nvSpPr>
          <p:cNvPr id="4" name="Slide Number Placeholder 3"/>
          <p:cNvSpPr>
            <a:spLocks noGrp="1"/>
          </p:cNvSpPr>
          <p:nvPr>
            <p:ph type="sldNum" sz="quarter" idx="10"/>
          </p:nvPr>
        </p:nvSpPr>
        <p:spPr/>
        <p:txBody>
          <a:bodyPr/>
          <a:lstStyle/>
          <a:p>
            <a:fld id="{098D004B-DC74-449D-BB8C-076BC5D24E9B}" type="slidenum">
              <a:rPr lang="en-US" smtClean="0"/>
              <a:t>14</a:t>
            </a:fld>
            <a:endParaRPr lang="en-US"/>
          </a:p>
        </p:txBody>
      </p:sp>
    </p:spTree>
    <p:extLst>
      <p:ext uri="{BB962C8B-B14F-4D97-AF65-F5344CB8AC3E}">
        <p14:creationId xmlns:p14="http://schemas.microsoft.com/office/powerpoint/2010/main" val="3241480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Our first type of element-level operations  is element substitution such as the substitution of the legs you see here…</a:t>
            </a:r>
            <a:endParaRPr lang="en-US" dirty="0"/>
          </a:p>
        </p:txBody>
      </p:sp>
      <p:sp>
        <p:nvSpPr>
          <p:cNvPr id="4" name="Slide Number Placeholder 3"/>
          <p:cNvSpPr>
            <a:spLocks noGrp="1"/>
          </p:cNvSpPr>
          <p:nvPr>
            <p:ph type="sldNum" sz="quarter" idx="10"/>
          </p:nvPr>
        </p:nvSpPr>
        <p:spPr/>
        <p:txBody>
          <a:bodyPr/>
          <a:lstStyle/>
          <a:p>
            <a:fld id="{098D004B-DC74-449D-BB8C-076BC5D24E9B}" type="slidenum">
              <a:rPr lang="en-US" smtClean="0"/>
              <a:t>15</a:t>
            </a:fld>
            <a:endParaRPr lang="en-US"/>
          </a:p>
        </p:txBody>
      </p:sp>
    </p:spTree>
    <p:extLst>
      <p:ext uri="{BB962C8B-B14F-4D97-AF65-F5344CB8AC3E}">
        <p14:creationId xmlns:p14="http://schemas.microsoft.com/office/powerpoint/2010/main" val="3124245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second type of operations is element addition or removal. For example, here we add the decorative part of the table, shown in green, to the chair. </a:t>
            </a:r>
            <a:endParaRPr lang="en-US" dirty="0"/>
          </a:p>
        </p:txBody>
      </p:sp>
      <p:sp>
        <p:nvSpPr>
          <p:cNvPr id="4" name="Slide Number Placeholder 3"/>
          <p:cNvSpPr>
            <a:spLocks noGrp="1"/>
          </p:cNvSpPr>
          <p:nvPr>
            <p:ph type="sldNum" sz="quarter" idx="10"/>
          </p:nvPr>
        </p:nvSpPr>
        <p:spPr/>
        <p:txBody>
          <a:bodyPr/>
          <a:lstStyle/>
          <a:p>
            <a:fld id="{098D004B-DC74-449D-BB8C-076BC5D24E9B}" type="slidenum">
              <a:rPr lang="en-US" smtClean="0"/>
              <a:t>16</a:t>
            </a:fld>
            <a:endParaRPr lang="en-US"/>
          </a:p>
        </p:txBody>
      </p:sp>
    </p:spTree>
    <p:extLst>
      <p:ext uri="{BB962C8B-B14F-4D97-AF65-F5344CB8AC3E}">
        <p14:creationId xmlns:p14="http://schemas.microsoft.com/office/powerpoint/2010/main" val="2945964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third type of element-level operations is curve-based deformation. For example, this operation makes the geometry of the seat back match the table’s feature curves</a:t>
            </a:r>
            <a:endParaRPr lang="en-US" dirty="0"/>
          </a:p>
        </p:txBody>
      </p:sp>
      <p:sp>
        <p:nvSpPr>
          <p:cNvPr id="4" name="Slide Number Placeholder 3"/>
          <p:cNvSpPr>
            <a:spLocks noGrp="1"/>
          </p:cNvSpPr>
          <p:nvPr>
            <p:ph type="sldNum" sz="quarter" idx="10"/>
          </p:nvPr>
        </p:nvSpPr>
        <p:spPr/>
        <p:txBody>
          <a:bodyPr/>
          <a:lstStyle/>
          <a:p>
            <a:fld id="{098D004B-DC74-449D-BB8C-076BC5D24E9B}" type="slidenum">
              <a:rPr lang="en-US" smtClean="0"/>
              <a:t>17</a:t>
            </a:fld>
            <a:endParaRPr lang="en-US"/>
          </a:p>
        </p:txBody>
      </p:sp>
    </p:spTree>
    <p:extLst>
      <p:ext uri="{BB962C8B-B14F-4D97-AF65-F5344CB8AC3E}">
        <p14:creationId xmlns:p14="http://schemas.microsoft.com/office/powerpoint/2010/main" val="2794027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functional</a:t>
            </a:r>
            <a:r>
              <a:rPr lang="en-US" baseline="0" dirty="0"/>
              <a:t> objects,  </a:t>
            </a:r>
            <a:r>
              <a:rPr lang="en-US" dirty="0"/>
              <a:t>element</a:t>
            </a:r>
            <a:r>
              <a:rPr lang="en-US" baseline="0" dirty="0"/>
              <a:t> operations cannot be performed in an arbitrary manner. Arbitrary element edits can easily </a:t>
            </a:r>
            <a:r>
              <a:rPr lang="en-US" dirty="0"/>
              <a:t>break the functionality of the output shape. </a:t>
            </a:r>
            <a:r>
              <a:rPr lang="en-US" b="1" dirty="0"/>
              <a:t>(CLICK)</a:t>
            </a:r>
            <a:r>
              <a:rPr lang="en-US" baseline="0" dirty="0"/>
              <a:t> For example, transferring the style of the exemplar table to the target chair without constraints yields a dysfunctional chair.</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8D004B-DC74-449D-BB8C-076BC5D24E9B}" type="slidenum">
              <a:rPr lang="en-US" smtClean="0"/>
              <a:t>18</a:t>
            </a:fld>
            <a:endParaRPr lang="en-US"/>
          </a:p>
        </p:txBody>
      </p:sp>
    </p:spTree>
    <p:extLst>
      <p:ext uri="{BB962C8B-B14F-4D97-AF65-F5344CB8AC3E}">
        <p14:creationId xmlns:p14="http://schemas.microsoft.com/office/powerpoint/2010/main" val="2333132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Instead, we need to find compatible editing operations that preserve the target functionality.</a:t>
            </a:r>
          </a:p>
        </p:txBody>
      </p:sp>
      <p:sp>
        <p:nvSpPr>
          <p:cNvPr id="4" name="Slide Number Placeholder 3"/>
          <p:cNvSpPr>
            <a:spLocks noGrp="1"/>
          </p:cNvSpPr>
          <p:nvPr>
            <p:ph type="sldNum" sz="quarter" idx="10"/>
          </p:nvPr>
        </p:nvSpPr>
        <p:spPr/>
        <p:txBody>
          <a:bodyPr/>
          <a:lstStyle/>
          <a:p>
            <a:fld id="{098D004B-DC74-449D-BB8C-076BC5D24E9B}" type="slidenum">
              <a:rPr lang="en-US" smtClean="0"/>
              <a:t>19</a:t>
            </a:fld>
            <a:endParaRPr lang="en-US"/>
          </a:p>
        </p:txBody>
      </p:sp>
    </p:spTree>
    <p:extLst>
      <p:ext uri="{BB962C8B-B14F-4D97-AF65-F5344CB8AC3E}">
        <p14:creationId xmlns:p14="http://schemas.microsoft.com/office/powerpoint/2010/main" val="1807339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Human living spaces are often populated with shapes in a similar style. However,  manually creating the underlying geometric representation of those style-coordinated objects requires lots of artistic expertise and is time consuming.  </a:t>
            </a:r>
          </a:p>
        </p:txBody>
      </p:sp>
      <p:sp>
        <p:nvSpPr>
          <p:cNvPr id="4" name="Slide Number Placeholder 3"/>
          <p:cNvSpPr>
            <a:spLocks noGrp="1"/>
          </p:cNvSpPr>
          <p:nvPr>
            <p:ph type="sldNum" sz="quarter" idx="10"/>
          </p:nvPr>
        </p:nvSpPr>
        <p:spPr/>
        <p:txBody>
          <a:bodyPr/>
          <a:lstStyle/>
          <a:p>
            <a:fld id="{098D004B-DC74-449D-BB8C-076BC5D24E9B}" type="slidenum">
              <a:rPr lang="en-US" smtClean="0"/>
              <a:t>2</a:t>
            </a:fld>
            <a:endParaRPr lang="en-US"/>
          </a:p>
        </p:txBody>
      </p:sp>
    </p:spTree>
    <p:extLst>
      <p:ext uri="{BB962C8B-B14F-4D97-AF65-F5344CB8AC3E}">
        <p14:creationId xmlns:p14="http://schemas.microsoft.com/office/powerpoint/2010/main" val="241650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We use an optimization procedure to search for compatible element-level operations that strictly maintain target functionality, while progressively increasing style similarity to the exemplar.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8D004B-DC74-449D-BB8C-076BC5D24E9B}" type="slidenum">
              <a:rPr lang="en-US" smtClean="0"/>
              <a:t>20</a:t>
            </a:fld>
            <a:endParaRPr lang="en-US"/>
          </a:p>
        </p:txBody>
      </p:sp>
    </p:spTree>
    <p:extLst>
      <p:ext uri="{BB962C8B-B14F-4D97-AF65-F5344CB8AC3E}">
        <p14:creationId xmlns:p14="http://schemas.microsoft.com/office/powerpoint/2010/main" val="3062340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Here we visualize the search tree where each branch corresponds to one operation and each node represent one intermediate result.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8D004B-DC74-449D-BB8C-076BC5D24E9B}" type="slidenum">
              <a:rPr lang="en-US" smtClean="0"/>
              <a:t>21</a:t>
            </a:fld>
            <a:endParaRPr lang="en-US"/>
          </a:p>
        </p:txBody>
      </p:sp>
    </p:spTree>
    <p:extLst>
      <p:ext uri="{BB962C8B-B14F-4D97-AF65-F5344CB8AC3E}">
        <p14:creationId xmlns:p14="http://schemas.microsoft.com/office/powerpoint/2010/main" val="3892188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At each iteration,  we use one of the element-level operations to bring the candidate shape closer to the exemplar in term of shape style similarity, while prohibiting operations which lead to functionally implausible shapes. </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8D004B-DC74-449D-BB8C-076BC5D24E9B}" type="slidenum">
              <a:rPr lang="en-US" smtClean="0"/>
              <a:t>22</a:t>
            </a:fld>
            <a:endParaRPr lang="en-US"/>
          </a:p>
        </p:txBody>
      </p:sp>
    </p:spTree>
    <p:extLst>
      <p:ext uri="{BB962C8B-B14F-4D97-AF65-F5344CB8AC3E}">
        <p14:creationId xmlns:p14="http://schemas.microsoft.com/office/powerpoint/2010/main" val="1515542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iterations continue until </a:t>
            </a:r>
            <a:r>
              <a:rPr lang="en-US" dirty="0"/>
              <a:t>no more style improvements can be performed on</a:t>
            </a:r>
            <a:r>
              <a:rPr lang="en-US" baseline="0" dirty="0"/>
              <a:t> any shapes without breaking their functionality.</a:t>
            </a:r>
            <a:endParaRPr lang="en-US" sz="1200" b="0" i="0" u="none" strike="noStrike" kern="1200" baseline="0" dirty="0">
              <a:solidFill>
                <a:schemeClr val="tx1"/>
              </a:solidFill>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8D004B-DC74-449D-BB8C-076BC5D24E9B}" type="slidenum">
              <a:rPr lang="en-US" smtClean="0"/>
              <a:t>23</a:t>
            </a:fld>
            <a:endParaRPr lang="en-US"/>
          </a:p>
        </p:txBody>
      </p:sp>
    </p:spTree>
    <p:extLst>
      <p:ext uri="{BB962C8B-B14F-4D97-AF65-F5344CB8AC3E}">
        <p14:creationId xmlns:p14="http://schemas.microsoft.com/office/powerpoint/2010/main" val="4066392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algorithm then provides the user with both the best result </a:t>
            </a:r>
          </a:p>
        </p:txBody>
      </p:sp>
      <p:sp>
        <p:nvSpPr>
          <p:cNvPr id="4" name="Slide Number Placeholder 3"/>
          <p:cNvSpPr>
            <a:spLocks noGrp="1"/>
          </p:cNvSpPr>
          <p:nvPr>
            <p:ph type="sldNum" sz="quarter" idx="10"/>
          </p:nvPr>
        </p:nvSpPr>
        <p:spPr/>
        <p:txBody>
          <a:bodyPr/>
          <a:lstStyle/>
          <a:p>
            <a:fld id="{098D004B-DC74-449D-BB8C-076BC5D24E9B}" type="slidenum">
              <a:rPr lang="en-US" smtClean="0"/>
              <a:t>24</a:t>
            </a:fld>
            <a:endParaRPr lang="en-US"/>
          </a:p>
        </p:txBody>
      </p:sp>
    </p:spTree>
    <p:extLst>
      <p:ext uri="{BB962C8B-B14F-4D97-AF65-F5344CB8AC3E}">
        <p14:creationId xmlns:p14="http://schemas.microsoft.com/office/powerpoint/2010/main" val="334463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well as a ranked list of alternatives </a:t>
            </a:r>
            <a:r>
              <a:rPr lang="en-US" sz="1200" kern="1200" baseline="0" dirty="0">
                <a:solidFill>
                  <a:schemeClr val="tx1"/>
                </a:solidFill>
                <a:effectLst/>
                <a:latin typeface="+mn-lt"/>
                <a:ea typeface="+mn-ea"/>
                <a:cs typeface="+mn-cs"/>
              </a:rPr>
              <a:t> </a:t>
            </a:r>
            <a:r>
              <a:rPr lang="en-US" sz="1200" b="0" i="0" u="none" strike="noStrike" kern="1200" baseline="0" dirty="0">
                <a:solidFill>
                  <a:schemeClr val="tx1"/>
                </a:solidFill>
                <a:latin typeface="+mn-lt"/>
                <a:ea typeface="+mn-ea"/>
                <a:cs typeface="+mn-cs"/>
              </a:rPr>
              <a:t>ranked according to style  similarity to the exemplar.</a:t>
            </a:r>
          </a:p>
        </p:txBody>
      </p:sp>
      <p:sp>
        <p:nvSpPr>
          <p:cNvPr id="4" name="Slide Number Placeholder 3"/>
          <p:cNvSpPr>
            <a:spLocks noGrp="1"/>
          </p:cNvSpPr>
          <p:nvPr>
            <p:ph type="sldNum" sz="quarter" idx="10"/>
          </p:nvPr>
        </p:nvSpPr>
        <p:spPr/>
        <p:txBody>
          <a:bodyPr/>
          <a:lstStyle/>
          <a:p>
            <a:fld id="{098D004B-DC74-449D-BB8C-076BC5D24E9B}" type="slidenum">
              <a:rPr lang="en-US" smtClean="0"/>
              <a:t>25</a:t>
            </a:fld>
            <a:endParaRPr lang="en-US"/>
          </a:p>
        </p:txBody>
      </p:sp>
    </p:spTree>
    <p:extLst>
      <p:ext uri="{BB962C8B-B14F-4D97-AF65-F5344CB8AC3E}">
        <p14:creationId xmlns:p14="http://schemas.microsoft.com/office/powerpoint/2010/main" val="1521300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execute the optimization loop, we need two measures: a measure that evaluates functional compatibility and a measure that evaluates style similarity.  Style similarity is measured based on our previous work. </a:t>
            </a:r>
            <a:r>
              <a:rPr lang="en-US" b="1" baseline="0" dirty="0"/>
              <a:t>(CLICK)</a:t>
            </a:r>
            <a:r>
              <a:rPr lang="en-US" baseline="0" dirty="0"/>
              <a:t>  In this paper,  we  introduce a new measure that estimates functional compatibility between shapes.  </a:t>
            </a:r>
            <a:r>
              <a:rPr lang="en-US" sz="1200" b="0" i="0" u="none" strike="noStrike" kern="1200" baseline="0" dirty="0">
                <a:solidFill>
                  <a:schemeClr val="tx1"/>
                </a:solidFill>
                <a:latin typeface="+mn-lt"/>
                <a:ea typeface="+mn-ea"/>
                <a:cs typeface="+mn-cs"/>
              </a:rPr>
              <a:t>Now we describe how this compatibility measure is formulated and learned.</a:t>
            </a:r>
          </a:p>
        </p:txBody>
      </p:sp>
      <p:sp>
        <p:nvSpPr>
          <p:cNvPr id="4" name="Slide Number Placeholder 3"/>
          <p:cNvSpPr>
            <a:spLocks noGrp="1"/>
          </p:cNvSpPr>
          <p:nvPr>
            <p:ph type="sldNum" sz="quarter" idx="10"/>
          </p:nvPr>
        </p:nvSpPr>
        <p:spPr/>
        <p:txBody>
          <a:bodyPr/>
          <a:lstStyle/>
          <a:p>
            <a:fld id="{45EAE4D4-8B13-479D-BB98-C72A8812840F}" type="slidenum">
              <a:rPr lang="en-US" smtClean="0"/>
              <a:t>26</a:t>
            </a:fld>
            <a:endParaRPr lang="en-US"/>
          </a:p>
        </p:txBody>
      </p:sp>
    </p:spTree>
    <p:extLst>
      <p:ext uri="{BB962C8B-B14F-4D97-AF65-F5344CB8AC3E}">
        <p14:creationId xmlns:p14="http://schemas.microsoft.com/office/powerpoint/2010/main" val="1272294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We first define the compatibility measure between elements on structurally different shapes. We use this metric to find the most compatible parts to do part substitution, such as the legs on the table and chair. We also use this element compatibility measure to define overall shape compatibility, as I will discuss later.</a:t>
            </a:r>
          </a:p>
        </p:txBody>
      </p:sp>
      <p:sp>
        <p:nvSpPr>
          <p:cNvPr id="4" name="Slide Number Placeholder 3"/>
          <p:cNvSpPr>
            <a:spLocks noGrp="1"/>
          </p:cNvSpPr>
          <p:nvPr>
            <p:ph type="sldNum" sz="quarter" idx="10"/>
          </p:nvPr>
        </p:nvSpPr>
        <p:spPr/>
        <p:txBody>
          <a:bodyPr/>
          <a:lstStyle/>
          <a:p>
            <a:fld id="{098D004B-DC74-449D-BB8C-076BC5D24E9B}" type="slidenum">
              <a:rPr lang="en-US" smtClean="0"/>
              <a:t>27</a:t>
            </a:fld>
            <a:endParaRPr lang="en-US"/>
          </a:p>
        </p:txBody>
      </p:sp>
    </p:spTree>
    <p:extLst>
      <p:ext uri="{BB962C8B-B14F-4D97-AF65-F5344CB8AC3E}">
        <p14:creationId xmlns:p14="http://schemas.microsoft.com/office/powerpoint/2010/main" val="2020412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compatibility measure between elements relies on their </a:t>
            </a:r>
            <a:r>
              <a:rPr lang="en-US" dirty="0"/>
              <a:t>context and gross shape.</a:t>
            </a:r>
            <a:r>
              <a:rPr lang="en-US" baseline="0" dirty="0"/>
              <a:t> </a:t>
            </a:r>
            <a:r>
              <a:rPr lang="en-US" b="1" baseline="0" dirty="0"/>
              <a:t>(CLICK)</a:t>
            </a:r>
            <a:r>
              <a:rPr lang="en-US" baseline="0" dirty="0"/>
              <a:t> We encode each element’s functional and contextual properties using a graph. The nodes of the graph are different elements and the edges encode adjacency, containment, and symmetry relationships between elements.</a:t>
            </a:r>
          </a:p>
        </p:txBody>
      </p:sp>
      <p:sp>
        <p:nvSpPr>
          <p:cNvPr id="4" name="Slide Number Placeholder 3"/>
          <p:cNvSpPr>
            <a:spLocks noGrp="1"/>
          </p:cNvSpPr>
          <p:nvPr>
            <p:ph type="sldNum" sz="quarter" idx="10"/>
          </p:nvPr>
        </p:nvSpPr>
        <p:spPr/>
        <p:txBody>
          <a:bodyPr/>
          <a:lstStyle/>
          <a:p>
            <a:fld id="{45EAE4D4-8B13-479D-BB98-C72A8812840F}" type="slidenum">
              <a:rPr lang="en-US" smtClean="0"/>
              <a:t>28</a:t>
            </a:fld>
            <a:endParaRPr lang="en-US"/>
          </a:p>
        </p:txBody>
      </p:sp>
    </p:spTree>
    <p:extLst>
      <p:ext uri="{BB962C8B-B14F-4D97-AF65-F5344CB8AC3E}">
        <p14:creationId xmlns:p14="http://schemas.microsoft.com/office/powerpoint/2010/main" val="2266536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The element compatibility can be recursively evaluated using graph walks. The graph walks evaluate node and edge similarity. </a:t>
            </a:r>
          </a:p>
        </p:txBody>
      </p:sp>
      <p:sp>
        <p:nvSpPr>
          <p:cNvPr id="4" name="Slide Number Placeholder 3"/>
          <p:cNvSpPr>
            <a:spLocks noGrp="1"/>
          </p:cNvSpPr>
          <p:nvPr>
            <p:ph type="sldNum" sz="quarter" idx="10"/>
          </p:nvPr>
        </p:nvSpPr>
        <p:spPr/>
        <p:txBody>
          <a:bodyPr/>
          <a:lstStyle/>
          <a:p>
            <a:fld id="{45EAE4D4-8B13-479D-BB98-C72A8812840F}" type="slidenum">
              <a:rPr lang="en-US" smtClean="0"/>
              <a:t>29</a:t>
            </a:fld>
            <a:endParaRPr lang="en-US"/>
          </a:p>
        </p:txBody>
      </p:sp>
    </p:spTree>
    <p:extLst>
      <p:ext uri="{BB962C8B-B14F-4D97-AF65-F5344CB8AC3E}">
        <p14:creationId xmlns:p14="http://schemas.microsoft.com/office/powerpoint/2010/main" val="4046525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Our goal is to automate this process. Our algorithm synthesizes shapes by transferring geometric style between man-made objects with different structure and functionality.  Users specify the desired style via an exemplar shape, </a:t>
            </a:r>
            <a:r>
              <a:rPr lang="en-US" sz="1200" b="1" i="0" u="none" strike="noStrike" kern="1200" baseline="0" dirty="0">
                <a:solidFill>
                  <a:schemeClr val="tx1"/>
                </a:solidFill>
                <a:latin typeface="+mn-lt"/>
                <a:ea typeface="+mn-ea"/>
                <a:cs typeface="+mn-cs"/>
              </a:rPr>
              <a:t>(CLICK)</a:t>
            </a:r>
            <a:r>
              <a:rPr lang="en-US" sz="1200" b="0" i="0" u="none" strike="noStrike" kern="1200" baseline="0" dirty="0">
                <a:solidFill>
                  <a:schemeClr val="tx1"/>
                </a:solidFill>
                <a:latin typeface="+mn-lt"/>
                <a:ea typeface="+mn-ea"/>
                <a:cs typeface="+mn-cs"/>
              </a:rPr>
              <a:t> such as the orange dresser here, and our method automatically transfers its style to functionally different target objects …</a:t>
            </a:r>
          </a:p>
        </p:txBody>
      </p:sp>
      <p:sp>
        <p:nvSpPr>
          <p:cNvPr id="4" name="Slide Number Placeholder 3"/>
          <p:cNvSpPr>
            <a:spLocks noGrp="1"/>
          </p:cNvSpPr>
          <p:nvPr>
            <p:ph type="sldNum" sz="quarter" idx="10"/>
          </p:nvPr>
        </p:nvSpPr>
        <p:spPr/>
        <p:txBody>
          <a:bodyPr/>
          <a:lstStyle/>
          <a:p>
            <a:fld id="{098D004B-DC74-449D-BB8C-076BC5D24E9B}" type="slidenum">
              <a:rPr lang="en-US" smtClean="0"/>
              <a:t>3</a:t>
            </a:fld>
            <a:endParaRPr lang="en-US"/>
          </a:p>
        </p:txBody>
      </p:sp>
    </p:spTree>
    <p:extLst>
      <p:ext uri="{BB962C8B-B14F-4D97-AF65-F5344CB8AC3E}">
        <p14:creationId xmlns:p14="http://schemas.microsoft.com/office/powerpoint/2010/main" val="3971435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(pointer)</a:t>
            </a:r>
            <a:r>
              <a:rPr lang="en-US" dirty="0"/>
              <a:t> The node similarity is a kernel function comparing node descriptors capturing gross shape</a:t>
            </a:r>
            <a:r>
              <a:rPr lang="en-US" baseline="0" dirty="0"/>
              <a:t>  such as the height and width of the element. </a:t>
            </a:r>
            <a:r>
              <a:rPr lang="en-US" b="1" baseline="0" dirty="0"/>
              <a:t>(CLICK)</a:t>
            </a:r>
            <a:r>
              <a:rPr lang="en-US" baseline="0" dirty="0"/>
              <a:t> Similarly, the edge similarity captures context in the form of edge descriptors such as angles between their dominant orientations, the centroid distance between elements and so on.  The impact of  all the descriptors is weighted by the parameters w1, w2, v1, v2 and so on, as you see here</a:t>
            </a:r>
          </a:p>
        </p:txBody>
      </p:sp>
      <p:sp>
        <p:nvSpPr>
          <p:cNvPr id="4" name="Slide Number Placeholder 3"/>
          <p:cNvSpPr>
            <a:spLocks noGrp="1"/>
          </p:cNvSpPr>
          <p:nvPr>
            <p:ph type="sldNum" sz="quarter" idx="10"/>
          </p:nvPr>
        </p:nvSpPr>
        <p:spPr/>
        <p:txBody>
          <a:bodyPr/>
          <a:lstStyle/>
          <a:p>
            <a:fld id="{45EAE4D4-8B13-479D-BB98-C72A8812840F}" type="slidenum">
              <a:rPr lang="en-US" smtClean="0"/>
              <a:t>30</a:t>
            </a:fld>
            <a:endParaRPr lang="en-US"/>
          </a:p>
        </p:txBody>
      </p:sp>
    </p:spTree>
    <p:extLst>
      <p:ext uri="{BB962C8B-B14F-4D97-AF65-F5344CB8AC3E}">
        <p14:creationId xmlns:p14="http://schemas.microsoft.com/office/powerpoint/2010/main" val="1316734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 leverage the impact of different graph walk lengths on the compatibility metric, the compatibility between elements is defined as a weighted combination of</a:t>
            </a:r>
            <a:r>
              <a:rPr lang="en-US" baseline="0" dirty="0"/>
              <a:t> kernel similarities defined with different length of graph walks.</a:t>
            </a:r>
          </a:p>
          <a:p>
            <a:r>
              <a:rPr lang="en-US" b="1" baseline="0" dirty="0"/>
              <a:t>(CLICK)</a:t>
            </a:r>
            <a:r>
              <a:rPr lang="en-US" baseline="0" dirty="0"/>
              <a:t> The resulting positive definite kernel similarity can then be converted to a distance measure by normalizing according to self similarity.</a:t>
            </a:r>
            <a:endParaRPr lang="en-US" dirty="0"/>
          </a:p>
        </p:txBody>
      </p:sp>
      <p:sp>
        <p:nvSpPr>
          <p:cNvPr id="4" name="Slide Number Placeholder 3"/>
          <p:cNvSpPr>
            <a:spLocks noGrp="1"/>
          </p:cNvSpPr>
          <p:nvPr>
            <p:ph type="sldNum" sz="quarter" idx="10"/>
          </p:nvPr>
        </p:nvSpPr>
        <p:spPr/>
        <p:txBody>
          <a:bodyPr/>
          <a:lstStyle/>
          <a:p>
            <a:fld id="{45EAE4D4-8B13-479D-BB98-C72A8812840F}" type="slidenum">
              <a:rPr lang="en-US" smtClean="0"/>
              <a:t>31</a:t>
            </a:fld>
            <a:endParaRPr lang="en-US"/>
          </a:p>
        </p:txBody>
      </p:sp>
    </p:spTree>
    <p:extLst>
      <p:ext uri="{BB962C8B-B14F-4D97-AF65-F5344CB8AC3E}">
        <p14:creationId xmlns:p14="http://schemas.microsoft.com/office/powerpoint/2010/main" val="1202691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All the parameters of the element compatibility measure are automatically learned from training data.</a:t>
            </a:r>
          </a:p>
        </p:txBody>
      </p:sp>
      <p:sp>
        <p:nvSpPr>
          <p:cNvPr id="4" name="Slide Number Placeholder 3"/>
          <p:cNvSpPr>
            <a:spLocks noGrp="1"/>
          </p:cNvSpPr>
          <p:nvPr>
            <p:ph type="sldNum" sz="quarter" idx="10"/>
          </p:nvPr>
        </p:nvSpPr>
        <p:spPr/>
        <p:txBody>
          <a:bodyPr/>
          <a:lstStyle/>
          <a:p>
            <a:fld id="{098D004B-DC74-449D-BB8C-076BC5D24E9B}" type="slidenum">
              <a:rPr lang="en-US" smtClean="0"/>
              <a:t>32</a:t>
            </a:fld>
            <a:endParaRPr lang="en-US"/>
          </a:p>
        </p:txBody>
      </p:sp>
    </p:spTree>
    <p:extLst>
      <p:ext uri="{BB962C8B-B14F-4D97-AF65-F5344CB8AC3E}">
        <p14:creationId xmlns:p14="http://schemas.microsoft.com/office/powerpoint/2010/main" val="1671053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training data are automatically </a:t>
            </a:r>
            <a:r>
              <a:rPr lang="en-US" baseline="0" dirty="0"/>
              <a:t>generated from scenes containing </a:t>
            </a:r>
            <a:r>
              <a:rPr lang="en-US" sz="1200" b="0" i="0" u="none" strike="noStrike" kern="1200" baseline="0" dirty="0">
                <a:solidFill>
                  <a:schemeClr val="tx1"/>
                </a:solidFill>
                <a:latin typeface="+mn-lt"/>
                <a:ea typeface="+mn-ea"/>
                <a:cs typeface="+mn-cs"/>
              </a:rPr>
              <a:t>coordinated, same style shapes downloaded from online shape databases. From those coordinated scenes, we extract elements approximately identical up to an affine transformation. By construction these elements are compatible since they can be clearly substituted without affecting shape functionality.</a:t>
            </a:r>
            <a:endParaRPr lang="en-US" dirty="0"/>
          </a:p>
        </p:txBody>
      </p:sp>
      <p:sp>
        <p:nvSpPr>
          <p:cNvPr id="4" name="Slide Number Placeholder 3"/>
          <p:cNvSpPr>
            <a:spLocks noGrp="1"/>
          </p:cNvSpPr>
          <p:nvPr>
            <p:ph type="sldNum" sz="quarter" idx="10"/>
          </p:nvPr>
        </p:nvSpPr>
        <p:spPr/>
        <p:txBody>
          <a:bodyPr/>
          <a:lstStyle/>
          <a:p>
            <a:fld id="{098D004B-DC74-449D-BB8C-076BC5D24E9B}" type="slidenum">
              <a:rPr lang="en-US" smtClean="0"/>
              <a:t>33</a:t>
            </a:fld>
            <a:endParaRPr lang="en-US"/>
          </a:p>
        </p:txBody>
      </p:sp>
    </p:spTree>
    <p:extLst>
      <p:ext uri="{BB962C8B-B14F-4D97-AF65-F5344CB8AC3E}">
        <p14:creationId xmlns:p14="http://schemas.microsoft.com/office/powerpoint/2010/main" val="3954964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Given these training pairs, the goal of parameter learning is to compute the set of parameters with which our compatibility function will, on average, deem the pair A</a:t>
            </a:r>
            <a:r>
              <a:rPr lang="en-US" baseline="0" dirty="0"/>
              <a:t> and B, more compatible than the pair A and C where C is a randomly selected element.</a:t>
            </a:r>
            <a:endParaRPr lang="en-US" dirty="0"/>
          </a:p>
        </p:txBody>
      </p:sp>
      <p:sp>
        <p:nvSpPr>
          <p:cNvPr id="4" name="Slide Number Placeholder 3"/>
          <p:cNvSpPr>
            <a:spLocks noGrp="1"/>
          </p:cNvSpPr>
          <p:nvPr>
            <p:ph type="sldNum" sz="quarter" idx="10"/>
          </p:nvPr>
        </p:nvSpPr>
        <p:spPr/>
        <p:txBody>
          <a:bodyPr/>
          <a:lstStyle/>
          <a:p>
            <a:fld id="{45EAE4D4-8B13-479D-BB98-C72A8812840F}" type="slidenum">
              <a:rPr lang="en-US" smtClean="0"/>
              <a:t>34</a:t>
            </a:fld>
            <a:endParaRPr lang="en-US"/>
          </a:p>
        </p:txBody>
      </p:sp>
    </p:spTree>
    <p:extLst>
      <p:ext uri="{BB962C8B-B14F-4D97-AF65-F5344CB8AC3E}">
        <p14:creationId xmlns:p14="http://schemas.microsoft.com/office/powerpoint/2010/main" val="3213636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 handle such relative comparisons, we use a probabilistic framework.</a:t>
            </a:r>
            <a:r>
              <a:rPr lang="en-US" baseline="0" dirty="0"/>
              <a:t> The compatibility difference is converted into a probability using the sigmoid function.</a:t>
            </a:r>
            <a:endParaRPr lang="en-US" dirty="0"/>
          </a:p>
        </p:txBody>
      </p:sp>
      <p:sp>
        <p:nvSpPr>
          <p:cNvPr id="4" name="Slide Number Placeholder 3"/>
          <p:cNvSpPr>
            <a:spLocks noGrp="1"/>
          </p:cNvSpPr>
          <p:nvPr>
            <p:ph type="sldNum" sz="quarter" idx="10"/>
          </p:nvPr>
        </p:nvSpPr>
        <p:spPr/>
        <p:txBody>
          <a:bodyPr/>
          <a:lstStyle/>
          <a:p>
            <a:fld id="{45EAE4D4-8B13-479D-BB98-C72A8812840F}" type="slidenum">
              <a:rPr lang="en-US" smtClean="0"/>
              <a:t>35</a:t>
            </a:fld>
            <a:endParaRPr lang="en-US"/>
          </a:p>
        </p:txBody>
      </p:sp>
    </p:spTree>
    <p:extLst>
      <p:ext uri="{BB962C8B-B14F-4D97-AF65-F5344CB8AC3E}">
        <p14:creationId xmlns:p14="http://schemas.microsoft.com/office/powerpoint/2010/main" val="72041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goal of the learning procedure is to maximize a likelihood function describing the probability</a:t>
            </a:r>
            <a:r>
              <a:rPr lang="en-US" baseline="0" dirty="0"/>
              <a:t> of training data with respect to the unknown parameters.  </a:t>
            </a:r>
            <a:r>
              <a:rPr lang="en-US" b="1" baseline="0" dirty="0"/>
              <a:t>(CLICK)</a:t>
            </a:r>
            <a:r>
              <a:rPr lang="en-US" baseline="0" dirty="0"/>
              <a:t> We also include an L-1 regularization term to promote sparsity in the learned weights.</a:t>
            </a:r>
            <a:endParaRPr lang="en-US" dirty="0"/>
          </a:p>
        </p:txBody>
      </p:sp>
      <p:sp>
        <p:nvSpPr>
          <p:cNvPr id="4" name="Slide Number Placeholder 3"/>
          <p:cNvSpPr>
            <a:spLocks noGrp="1"/>
          </p:cNvSpPr>
          <p:nvPr>
            <p:ph type="sldNum" sz="quarter" idx="10"/>
          </p:nvPr>
        </p:nvSpPr>
        <p:spPr/>
        <p:txBody>
          <a:bodyPr/>
          <a:lstStyle/>
          <a:p>
            <a:fld id="{45EAE4D4-8B13-479D-BB98-C72A8812840F}" type="slidenum">
              <a:rPr lang="en-US" smtClean="0"/>
              <a:t>36</a:t>
            </a:fld>
            <a:endParaRPr lang="en-US"/>
          </a:p>
        </p:txBody>
      </p:sp>
    </p:spTree>
    <p:extLst>
      <p:ext uri="{BB962C8B-B14F-4D97-AF65-F5344CB8AC3E}">
        <p14:creationId xmlns:p14="http://schemas.microsoft.com/office/powerpoint/2010/main" val="1987881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far we have defined the compatibility measure between elements. The shape compatibility measure can be defined as the maximal compatibility distance between corresponding elements on the two shapes,</a:t>
            </a:r>
            <a:r>
              <a:rPr lang="en-US" baseline="0" dirty="0"/>
              <a:t> representing </a:t>
            </a:r>
            <a:r>
              <a:rPr lang="en-US" sz="1200" kern="1200" dirty="0">
                <a:solidFill>
                  <a:schemeClr val="tx1"/>
                </a:solidFill>
                <a:effectLst/>
                <a:latin typeface="+mn-lt"/>
                <a:ea typeface="+mn-ea"/>
                <a:cs typeface="+mn-cs"/>
              </a:rPr>
              <a:t>the worst-case influence  of an element</a:t>
            </a:r>
            <a:r>
              <a:rPr lang="en-US" sz="1200" kern="1200" baseline="0" dirty="0">
                <a:solidFill>
                  <a:schemeClr val="tx1"/>
                </a:solidFill>
                <a:effectLst/>
                <a:latin typeface="+mn-lt"/>
                <a:ea typeface="+mn-ea"/>
                <a:cs typeface="+mn-cs"/>
              </a:rPr>
              <a:t> operati</a:t>
            </a:r>
            <a:r>
              <a:rPr lang="en-US" sz="1200" kern="1200" dirty="0">
                <a:solidFill>
                  <a:schemeClr val="tx1"/>
                </a:solidFill>
                <a:effectLst/>
                <a:latin typeface="+mn-lt"/>
                <a:ea typeface="+mn-ea"/>
                <a:cs typeface="+mn-cs"/>
              </a:rPr>
              <a:t>on </a:t>
            </a:r>
            <a:r>
              <a:rPr lang="en-US" sz="1200" kern="1200" baseline="0" dirty="0">
                <a:solidFill>
                  <a:schemeClr val="tx1"/>
                </a:solidFill>
                <a:effectLst/>
                <a:latin typeface="+mn-lt"/>
                <a:ea typeface="+mn-ea"/>
                <a:cs typeface="+mn-cs"/>
              </a:rPr>
              <a:t> on </a:t>
            </a:r>
            <a:r>
              <a:rPr lang="en-US" sz="1200" kern="1200" dirty="0">
                <a:solidFill>
                  <a:schemeClr val="tx1"/>
                </a:solidFill>
                <a:effectLst/>
                <a:latin typeface="+mn-lt"/>
                <a:ea typeface="+mn-ea"/>
                <a:cs typeface="+mn-cs"/>
              </a:rPr>
              <a:t>shape compatibility:</a:t>
            </a:r>
          </a:p>
          <a:p>
            <a:endParaRPr lang="en-US" dirty="0"/>
          </a:p>
          <a:p>
            <a:endParaRPr lang="en-US" dirty="0"/>
          </a:p>
        </p:txBody>
      </p:sp>
      <p:sp>
        <p:nvSpPr>
          <p:cNvPr id="4" name="Slide Number Placeholder 3"/>
          <p:cNvSpPr>
            <a:spLocks noGrp="1"/>
          </p:cNvSpPr>
          <p:nvPr>
            <p:ph type="sldNum" sz="quarter" idx="10"/>
          </p:nvPr>
        </p:nvSpPr>
        <p:spPr/>
        <p:txBody>
          <a:bodyPr/>
          <a:lstStyle/>
          <a:p>
            <a:fld id="{45EAE4D4-8B13-479D-BB98-C72A8812840F}" type="slidenum">
              <a:rPr lang="en-US" smtClean="0"/>
              <a:t>37</a:t>
            </a:fld>
            <a:endParaRPr lang="en-US"/>
          </a:p>
        </p:txBody>
      </p:sp>
    </p:spTree>
    <p:extLst>
      <p:ext uri="{BB962C8B-B14F-4D97-AF65-F5344CB8AC3E}">
        <p14:creationId xmlns:p14="http://schemas.microsoft.com/office/powerpoint/2010/main" val="36651454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shape compatibility</a:t>
            </a:r>
            <a:r>
              <a:rPr lang="en-US" baseline="0" dirty="0"/>
              <a:t> measure prevents us from performing operations that largely violate the functionality of the target shape. </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8D004B-DC74-449D-BB8C-076BC5D24E9B}" type="slidenum">
              <a:rPr lang="en-US" smtClean="0"/>
              <a:t>38</a:t>
            </a:fld>
            <a:endParaRPr lang="en-US"/>
          </a:p>
        </p:txBody>
      </p:sp>
    </p:spTree>
    <p:extLst>
      <p:ext uri="{BB962C8B-B14F-4D97-AF65-F5344CB8AC3E}">
        <p14:creationId xmlns:p14="http://schemas.microsoft.com/office/powerpoint/2010/main" val="29882533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All the operations executed during our optimization loop  are designed to preserve shape connectivity.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8D004B-DC74-449D-BB8C-076BC5D24E9B}" type="slidenum">
              <a:rPr lang="en-US" smtClean="0"/>
              <a:t>39</a:t>
            </a:fld>
            <a:endParaRPr lang="en-US"/>
          </a:p>
        </p:txBody>
      </p:sp>
    </p:spTree>
    <p:extLst>
      <p:ext uri="{BB962C8B-B14F-4D97-AF65-F5344CB8AC3E}">
        <p14:creationId xmlns:p14="http://schemas.microsoft.com/office/powerpoint/2010/main" val="1677879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such as the cabinet, coffee table, side table, and desk … It similarly transfers the style of the love-seat to the sofa and armchair … and the style of the sugar pot to the rest of the coffee set.</a:t>
            </a:r>
          </a:p>
          <a:p>
            <a:endParaRPr lang="en-US" sz="24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8D004B-DC74-449D-BB8C-076BC5D24E9B}" type="slidenum">
              <a:rPr lang="en-US" smtClean="0"/>
              <a:t>4</a:t>
            </a:fld>
            <a:endParaRPr lang="en-US"/>
          </a:p>
        </p:txBody>
      </p:sp>
    </p:spTree>
    <p:extLst>
      <p:ext uri="{BB962C8B-B14F-4D97-AF65-F5344CB8AC3E}">
        <p14:creationId xmlns:p14="http://schemas.microsoft.com/office/powerpoint/2010/main" val="42810211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Specifically, substitution and addition operations require alignment of slots, or  attachment areas between the newly added-in and pre-existing elements.</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8D004B-DC74-449D-BB8C-076BC5D24E9B}" type="slidenum">
              <a:rPr lang="en-US" smtClean="0"/>
              <a:t>40</a:t>
            </a:fld>
            <a:endParaRPr lang="en-US"/>
          </a:p>
        </p:txBody>
      </p:sp>
    </p:spTree>
    <p:extLst>
      <p:ext uri="{BB962C8B-B14F-4D97-AF65-F5344CB8AC3E}">
        <p14:creationId xmlns:p14="http://schemas.microsoft.com/office/powerpoint/2010/main" val="3361246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alignment step seeks to both preserve output functionality and minimally change element shape</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8D004B-DC74-449D-BB8C-076BC5D24E9B}" type="slidenum">
              <a:rPr lang="en-US" smtClean="0"/>
              <a:t>41</a:t>
            </a:fld>
            <a:endParaRPr lang="en-US"/>
          </a:p>
        </p:txBody>
      </p:sp>
    </p:spTree>
    <p:extLst>
      <p:ext uri="{BB962C8B-B14F-4D97-AF65-F5344CB8AC3E}">
        <p14:creationId xmlns:p14="http://schemas.microsoft.com/office/powerpoint/2010/main" val="17716600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Curve-based element deformation operations modify the feature and contour curves on the output model to be more similar to their exemplar counterparts.</a:t>
            </a:r>
          </a:p>
        </p:txBody>
      </p:sp>
      <p:sp>
        <p:nvSpPr>
          <p:cNvPr id="4" name="Slide Number Placeholder 3"/>
          <p:cNvSpPr>
            <a:spLocks noGrp="1"/>
          </p:cNvSpPr>
          <p:nvPr>
            <p:ph type="sldNum" sz="quarter" idx="10"/>
          </p:nvPr>
        </p:nvSpPr>
        <p:spPr/>
        <p:txBody>
          <a:bodyPr/>
          <a:lstStyle/>
          <a:p>
            <a:fld id="{098D004B-DC74-449D-BB8C-076BC5D24E9B}" type="slidenum">
              <a:rPr lang="en-US" smtClean="0"/>
              <a:t>42</a:t>
            </a:fld>
            <a:endParaRPr lang="en-US"/>
          </a:p>
        </p:txBody>
      </p:sp>
    </p:spTree>
    <p:extLst>
      <p:ext uri="{BB962C8B-B14F-4D97-AF65-F5344CB8AC3E}">
        <p14:creationId xmlns:p14="http://schemas.microsoft.com/office/powerpoint/2010/main" val="8996514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We perform As-Rigid-As-Possible volumetric deformation to transfer curves.</a:t>
            </a:r>
          </a:p>
        </p:txBody>
      </p:sp>
      <p:sp>
        <p:nvSpPr>
          <p:cNvPr id="4" name="Slide Number Placeholder 3"/>
          <p:cNvSpPr>
            <a:spLocks noGrp="1"/>
          </p:cNvSpPr>
          <p:nvPr>
            <p:ph type="sldNum" sz="quarter" idx="10"/>
          </p:nvPr>
        </p:nvSpPr>
        <p:spPr/>
        <p:txBody>
          <a:bodyPr/>
          <a:lstStyle/>
          <a:p>
            <a:fld id="{098D004B-DC74-449D-BB8C-076BC5D24E9B}" type="slidenum">
              <a:rPr lang="en-US" smtClean="0"/>
              <a:t>43</a:t>
            </a:fld>
            <a:endParaRPr lang="en-US"/>
          </a:p>
        </p:txBody>
      </p:sp>
    </p:spTree>
    <p:extLst>
      <p:ext uri="{BB962C8B-B14F-4D97-AF65-F5344CB8AC3E}">
        <p14:creationId xmlns:p14="http://schemas.microsoft.com/office/powerpoint/2010/main" val="5138224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degree</a:t>
            </a:r>
            <a:r>
              <a:rPr lang="en-US" baseline="0" dirty="0"/>
              <a:t> of style similarity between the output and the exemplar is affected by the structure of the original target model. Users may </a:t>
            </a:r>
            <a:r>
              <a:rPr lang="en-US" dirty="0"/>
              <a:t>provide a specific target shape for style transfer</a:t>
            </a:r>
          </a:p>
        </p:txBody>
      </p:sp>
      <p:sp>
        <p:nvSpPr>
          <p:cNvPr id="4" name="Slide Number Placeholder 3"/>
          <p:cNvSpPr>
            <a:spLocks noGrp="1"/>
          </p:cNvSpPr>
          <p:nvPr>
            <p:ph type="sldNum" sz="quarter" idx="10"/>
          </p:nvPr>
        </p:nvSpPr>
        <p:spPr/>
        <p:txBody>
          <a:bodyPr/>
          <a:lstStyle/>
          <a:p>
            <a:fld id="{45EAE4D4-8B13-479D-BB98-C72A8812840F}" type="slidenum">
              <a:rPr lang="en-US" smtClean="0"/>
              <a:t>44</a:t>
            </a:fld>
            <a:endParaRPr lang="en-US"/>
          </a:p>
        </p:txBody>
      </p:sp>
    </p:spTree>
    <p:extLst>
      <p:ext uri="{BB962C8B-B14F-4D97-AF65-F5344CB8AC3E}">
        <p14:creationId xmlns:p14="http://schemas.microsoft.com/office/powerpoint/2010/main" val="23229648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or have our learned compatibility metric to automatically return the most compatible target shape given a database of shapes in a specified class.</a:t>
            </a:r>
            <a:endParaRPr lang="en-US" dirty="0"/>
          </a:p>
        </p:txBody>
      </p:sp>
      <p:sp>
        <p:nvSpPr>
          <p:cNvPr id="4" name="Slide Number Placeholder 3"/>
          <p:cNvSpPr>
            <a:spLocks noGrp="1"/>
          </p:cNvSpPr>
          <p:nvPr>
            <p:ph type="sldNum" sz="quarter" idx="10"/>
          </p:nvPr>
        </p:nvSpPr>
        <p:spPr/>
        <p:txBody>
          <a:bodyPr/>
          <a:lstStyle/>
          <a:p>
            <a:fld id="{45EAE4D4-8B13-479D-BB98-C72A8812840F}" type="slidenum">
              <a:rPr lang="en-US" smtClean="0"/>
              <a:t>45</a:t>
            </a:fld>
            <a:endParaRPr lang="en-US"/>
          </a:p>
        </p:txBody>
      </p:sp>
    </p:spTree>
    <p:extLst>
      <p:ext uri="{BB962C8B-B14F-4D97-AF65-F5344CB8AC3E}">
        <p14:creationId xmlns:p14="http://schemas.microsoft.com/office/powerpoint/2010/main" val="36920132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now  discuss the validation of our method.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5EAE4D4-8B13-479D-BB98-C72A8812840F}" type="slidenum">
              <a:rPr lang="en-US" smtClean="0"/>
              <a:t>46</a:t>
            </a:fld>
            <a:endParaRPr lang="en-US"/>
          </a:p>
        </p:txBody>
      </p:sp>
    </p:spTree>
    <p:extLst>
      <p:ext uri="{BB962C8B-B14F-4D97-AF65-F5344CB8AC3E}">
        <p14:creationId xmlns:p14="http://schemas.microsoft.com/office/powerpoint/2010/main" val="2260683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evaluate our method by synthesizing more than a hundred new shapes  covering four broad categories of everyday objects: furniture, lamps, </a:t>
            </a:r>
            <a:r>
              <a:rPr lang="en-US" sz="1200" b="0" i="0" u="none" strike="noStrike" kern="1200" baseline="0" dirty="0">
                <a:solidFill>
                  <a:schemeClr val="tx1"/>
                </a:solidFill>
                <a:latin typeface="+mn-lt"/>
                <a:ea typeface="+mn-ea"/>
                <a:cs typeface="+mn-cs"/>
              </a:rPr>
              <a:t>cutlery,  coffee and tea sets</a:t>
            </a:r>
            <a:r>
              <a:rPr lang="en-US" b="1" baseline="0" dirty="0"/>
              <a:t>. </a:t>
            </a:r>
            <a:r>
              <a:rPr lang="en-US" baseline="0" dirty="0"/>
              <a:t>We validate the key properties of our method via several user studies.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098D004B-DC74-449D-BB8C-076BC5D24E9B}" type="slidenum">
              <a:rPr lang="en-US" smtClean="0"/>
              <a:t>47</a:t>
            </a:fld>
            <a:endParaRPr lang="en-US"/>
          </a:p>
        </p:txBody>
      </p:sp>
    </p:spTree>
    <p:extLst>
      <p:ext uri="{BB962C8B-B14F-4D97-AF65-F5344CB8AC3E}">
        <p14:creationId xmlns:p14="http://schemas.microsoft.com/office/powerpoint/2010/main" val="20577264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first user study evaluates</a:t>
            </a:r>
            <a:r>
              <a:rPr lang="en-US" baseline="0" dirty="0"/>
              <a:t> </a:t>
            </a:r>
            <a:r>
              <a:rPr lang="en-US" dirty="0"/>
              <a:t>style similarity between our output</a:t>
            </a:r>
            <a:r>
              <a:rPr lang="en-US" baseline="0" dirty="0"/>
              <a:t> shapes</a:t>
            </a:r>
            <a:r>
              <a:rPr lang="en-US" dirty="0"/>
              <a:t> and the exemplars.</a:t>
            </a:r>
            <a:r>
              <a:rPr lang="en-US" baseline="0" dirty="0"/>
              <a:t>  </a:t>
            </a:r>
            <a:r>
              <a:rPr lang="en-US" sz="1200" b="0" i="0" u="none" strike="noStrike" kern="1200" baseline="0" dirty="0">
                <a:solidFill>
                  <a:schemeClr val="tx1"/>
                </a:solidFill>
                <a:latin typeface="+mn-lt"/>
                <a:ea typeface="+mn-ea"/>
                <a:cs typeface="+mn-cs"/>
              </a:rPr>
              <a:t>We asked participants to compare style similarity between the exemplar model </a:t>
            </a:r>
            <a:r>
              <a:rPr lang="en-US" sz="1200" b="1" i="0" u="none" strike="noStrike" kern="1200" baseline="0" dirty="0">
                <a:solidFill>
                  <a:schemeClr val="tx1"/>
                </a:solidFill>
                <a:latin typeface="+mn-lt"/>
                <a:ea typeface="+mn-ea"/>
                <a:cs typeface="+mn-cs"/>
              </a:rPr>
              <a:t>(CLICK)</a:t>
            </a:r>
            <a:r>
              <a:rPr lang="en-US" sz="1200" b="0" i="0" u="none" strike="noStrike" kern="1200" baseline="0" dirty="0">
                <a:solidFill>
                  <a:schemeClr val="tx1"/>
                </a:solidFill>
                <a:latin typeface="+mn-lt"/>
                <a:ea typeface="+mn-ea"/>
                <a:cs typeface="+mn-cs"/>
              </a:rPr>
              <a:t> and our top-ranked output </a:t>
            </a:r>
            <a:r>
              <a:rPr lang="en-US" sz="1200" b="1" i="0" u="none" strike="noStrike" kern="1200" baseline="0" dirty="0">
                <a:solidFill>
                  <a:schemeClr val="tx1"/>
                </a:solidFill>
                <a:latin typeface="+mn-lt"/>
                <a:ea typeface="+mn-ea"/>
                <a:cs typeface="+mn-cs"/>
              </a:rPr>
              <a:t>(CLICK)</a:t>
            </a:r>
            <a:r>
              <a:rPr lang="en-US" sz="1200" b="0" i="0" u="none" strike="noStrike" kern="1200" baseline="0" dirty="0">
                <a:solidFill>
                  <a:schemeClr val="tx1"/>
                </a:solidFill>
                <a:latin typeface="+mn-lt"/>
                <a:ea typeface="+mn-ea"/>
                <a:cs typeface="+mn-cs"/>
              </a:rPr>
              <a:t>, against other alternatives, </a:t>
            </a:r>
            <a:r>
              <a:rPr lang="en-US" sz="1200" b="1" i="0" u="none" strike="noStrike" kern="1200" baseline="0" dirty="0">
                <a:solidFill>
                  <a:schemeClr val="tx1"/>
                </a:solidFill>
                <a:latin typeface="+mn-lt"/>
                <a:ea typeface="+mn-ea"/>
                <a:cs typeface="+mn-cs"/>
              </a:rPr>
              <a:t>(CLICK)</a:t>
            </a:r>
            <a:r>
              <a:rPr lang="en-US" sz="1200" b="0" i="0" u="none" strike="noStrike" kern="1200" baseline="0" dirty="0">
                <a:solidFill>
                  <a:schemeClr val="tx1"/>
                </a:solidFill>
                <a:latin typeface="+mn-lt"/>
                <a:ea typeface="+mn-ea"/>
                <a:cs typeface="+mn-cs"/>
              </a:rPr>
              <a:t> such as the shapes found in the same style-coordinated scenes, which are manually created by modelers and should be perceived as stylistically similar to the exemplar shape. Note that our output is randomly placed as option B or as option C so that participants are not biased. </a:t>
            </a:r>
            <a:endParaRPr lang="en-US" sz="1200" b="1"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8D004B-DC74-449D-BB8C-076BC5D24E9B}" type="slidenum">
              <a:rPr lang="en-US" smtClean="0"/>
              <a:t>48</a:t>
            </a:fld>
            <a:endParaRPr lang="en-US"/>
          </a:p>
        </p:txBody>
      </p:sp>
    </p:spTree>
    <p:extLst>
      <p:ext uri="{BB962C8B-B14F-4D97-AF65-F5344CB8AC3E}">
        <p14:creationId xmlns:p14="http://schemas.microsoft.com/office/powerpoint/2010/main" val="26668773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Participants perceived our synthesized shapes as at least as similar style-wise to the exemplars as these manually created shapes.</a:t>
            </a:r>
            <a:endParaRPr lang="en-US" sz="1200" b="1"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8D004B-DC74-449D-BB8C-076BC5D24E9B}" type="slidenum">
              <a:rPr lang="en-US" smtClean="0"/>
              <a:t>49</a:t>
            </a:fld>
            <a:endParaRPr lang="en-US"/>
          </a:p>
        </p:txBody>
      </p:sp>
    </p:spTree>
    <p:extLst>
      <p:ext uri="{BB962C8B-B14F-4D97-AF65-F5344CB8AC3E}">
        <p14:creationId xmlns:p14="http://schemas.microsoft.com/office/powerpoint/2010/main" val="968278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main challenge of this</a:t>
            </a:r>
            <a:r>
              <a:rPr lang="en-US" baseline="0" dirty="0"/>
              <a:t> problem is to separate shape style from function. The output shape should be stylistically as close as possible to the exemplar shape, while strictly maintaining the functionality encoded in the target shape.</a:t>
            </a:r>
            <a:endParaRPr lang="en-US" dirty="0"/>
          </a:p>
        </p:txBody>
      </p:sp>
      <p:sp>
        <p:nvSpPr>
          <p:cNvPr id="4" name="Slide Number Placeholder 3"/>
          <p:cNvSpPr>
            <a:spLocks noGrp="1"/>
          </p:cNvSpPr>
          <p:nvPr>
            <p:ph type="sldNum" sz="quarter" idx="10"/>
          </p:nvPr>
        </p:nvSpPr>
        <p:spPr/>
        <p:txBody>
          <a:bodyPr/>
          <a:lstStyle/>
          <a:p>
            <a:fld id="{45EAE4D4-8B13-479D-BB98-C72A8812840F}" type="slidenum">
              <a:rPr lang="en-US" smtClean="0"/>
              <a:t>5</a:t>
            </a:fld>
            <a:endParaRPr lang="en-US"/>
          </a:p>
        </p:txBody>
      </p:sp>
    </p:spTree>
    <p:extLst>
      <p:ext uri="{BB962C8B-B14F-4D97-AF65-F5344CB8AC3E}">
        <p14:creationId xmlns:p14="http://schemas.microsoft.com/office/powerpoint/2010/main" val="4251990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second study evaluated the functionality of the output shapes, against </a:t>
            </a:r>
            <a:r>
              <a:rPr lang="en-US" sz="1200" b="0" i="0" u="none" strike="noStrike" kern="1200" baseline="0" dirty="0">
                <a:solidFill>
                  <a:schemeClr val="tx1"/>
                </a:solidFill>
                <a:latin typeface="+mn-lt"/>
                <a:ea typeface="+mn-ea"/>
                <a:cs typeface="+mn-cs"/>
              </a:rPr>
              <a:t>other alternatives, such as</a:t>
            </a:r>
            <a:r>
              <a:rPr lang="en-US" baseline="0" dirty="0"/>
              <a:t> the </a:t>
            </a:r>
            <a:r>
              <a:rPr lang="en-US" sz="1200" b="0" i="0" u="none" strike="noStrike" kern="1200" baseline="0" dirty="0">
                <a:solidFill>
                  <a:schemeClr val="tx1"/>
                </a:solidFill>
                <a:latin typeface="+mn-lt"/>
                <a:ea typeface="+mn-ea"/>
                <a:cs typeface="+mn-cs"/>
              </a:rPr>
              <a:t>original ground-truth target shapes</a:t>
            </a:r>
            <a:endParaRPr lang="en-US" sz="1200" b="1"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8D004B-DC74-449D-BB8C-076BC5D24E9B}" type="slidenum">
              <a:rPr lang="en-US" smtClean="0"/>
              <a:t>50</a:t>
            </a:fld>
            <a:endParaRPr lang="en-US"/>
          </a:p>
        </p:txBody>
      </p:sp>
    </p:spTree>
    <p:extLst>
      <p:ext uri="{BB962C8B-B14F-4D97-AF65-F5344CB8AC3E}">
        <p14:creationId xmlns:p14="http://schemas.microsoft.com/office/powerpoint/2010/main" val="5944618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a:r>
              <a:rPr lang="en-US" baseline="0" dirty="0"/>
              <a:t>Our outputs are deemed functional at nearly the same rate as </a:t>
            </a:r>
            <a:r>
              <a:rPr lang="en-US" sz="1200" b="0" i="0" u="none" strike="noStrike" kern="1200" baseline="0" dirty="0">
                <a:solidFill>
                  <a:schemeClr val="tx1"/>
                </a:solidFill>
                <a:latin typeface="+mn-lt"/>
                <a:ea typeface="+mn-ea"/>
                <a:cs typeface="+mn-cs"/>
              </a:rPr>
              <a:t>the ground truth shapes.</a:t>
            </a:r>
          </a:p>
        </p:txBody>
      </p:sp>
      <p:sp>
        <p:nvSpPr>
          <p:cNvPr id="4" name="Slide Number Placeholder 3"/>
          <p:cNvSpPr>
            <a:spLocks noGrp="1"/>
          </p:cNvSpPr>
          <p:nvPr>
            <p:ph type="sldNum" sz="quarter" idx="10"/>
          </p:nvPr>
        </p:nvSpPr>
        <p:spPr/>
        <p:txBody>
          <a:bodyPr/>
          <a:lstStyle/>
          <a:p>
            <a:fld id="{098D004B-DC74-449D-BB8C-076BC5D24E9B}" type="slidenum">
              <a:rPr lang="en-US" smtClean="0"/>
              <a:t>51</a:t>
            </a:fld>
            <a:endParaRPr lang="en-US"/>
          </a:p>
        </p:txBody>
      </p:sp>
    </p:spTree>
    <p:extLst>
      <p:ext uri="{BB962C8B-B14F-4D97-AF65-F5344CB8AC3E}">
        <p14:creationId xmlns:p14="http://schemas.microsoft.com/office/powerpoint/2010/main" val="5499195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now show more style transfer</a:t>
            </a:r>
            <a:r>
              <a:rPr lang="en-US" baseline="0" dirty="0"/>
              <a:t> results based on our method for furniture. Here the stylistic legs, arm rests and seat back of the chair are transferred to the wide sofa. </a:t>
            </a:r>
            <a:r>
              <a:rPr lang="en-US" b="1" baseline="0" dirty="0"/>
              <a:t>(CLICK)</a:t>
            </a:r>
            <a:r>
              <a:rPr lang="en-US" baseline="0" dirty="0"/>
              <a:t> Here our algorithm successfully identified legs as functional compatible elements for style transfer.</a:t>
            </a:r>
            <a:endParaRPr lang="en-US" dirty="0"/>
          </a:p>
        </p:txBody>
      </p:sp>
      <p:sp>
        <p:nvSpPr>
          <p:cNvPr id="4" name="Slide Number Placeholder 3"/>
          <p:cNvSpPr>
            <a:spLocks noGrp="1"/>
          </p:cNvSpPr>
          <p:nvPr>
            <p:ph type="sldNum" sz="quarter" idx="10"/>
          </p:nvPr>
        </p:nvSpPr>
        <p:spPr/>
        <p:txBody>
          <a:bodyPr/>
          <a:lstStyle/>
          <a:p>
            <a:fld id="{098D004B-DC74-449D-BB8C-076BC5D24E9B}" type="slidenum">
              <a:rPr lang="en-US" smtClean="0"/>
              <a:t>52</a:t>
            </a:fld>
            <a:endParaRPr lang="en-US"/>
          </a:p>
        </p:txBody>
      </p:sp>
    </p:spTree>
    <p:extLst>
      <p:ext uri="{BB962C8B-B14F-4D97-AF65-F5344CB8AC3E}">
        <p14:creationId xmlns:p14="http://schemas.microsoft.com/office/powerpoint/2010/main" val="37863825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Here</a:t>
            </a:r>
            <a:r>
              <a:rPr lang="en-US" baseline="0" dirty="0"/>
              <a:t> are the results involving part substitution and curve-based deformation. Here, legs are substituted, while curve deformation is used to carve the sofa armrests, chair back, and cabinet body according to exemplar feature curves.</a:t>
            </a:r>
          </a:p>
        </p:txBody>
      </p:sp>
      <p:sp>
        <p:nvSpPr>
          <p:cNvPr id="4" name="Slide Number Placeholder 3"/>
          <p:cNvSpPr>
            <a:spLocks noGrp="1"/>
          </p:cNvSpPr>
          <p:nvPr>
            <p:ph type="sldNum" sz="quarter" idx="10"/>
          </p:nvPr>
        </p:nvSpPr>
        <p:spPr/>
        <p:txBody>
          <a:bodyPr/>
          <a:lstStyle/>
          <a:p>
            <a:fld id="{098D004B-DC74-449D-BB8C-076BC5D24E9B}" type="slidenum">
              <a:rPr lang="en-US" smtClean="0"/>
              <a:t>53</a:t>
            </a:fld>
            <a:endParaRPr lang="en-US"/>
          </a:p>
        </p:txBody>
      </p:sp>
    </p:spTree>
    <p:extLst>
      <p:ext uri="{BB962C8B-B14F-4D97-AF65-F5344CB8AC3E}">
        <p14:creationId xmlns:p14="http://schemas.microsoft.com/office/powerpoint/2010/main" val="37561270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Here we show results for lamps.</a:t>
            </a:r>
            <a:r>
              <a:rPr lang="en-US" baseline="0" dirty="0"/>
              <a:t> Element substitutions are used to transfer the exemplar style. </a:t>
            </a:r>
            <a:endParaRPr lang="en-US" dirty="0"/>
          </a:p>
        </p:txBody>
      </p:sp>
      <p:sp>
        <p:nvSpPr>
          <p:cNvPr id="4" name="Slide Number Placeholder 3"/>
          <p:cNvSpPr>
            <a:spLocks noGrp="1"/>
          </p:cNvSpPr>
          <p:nvPr>
            <p:ph type="sldNum" sz="quarter" idx="10"/>
          </p:nvPr>
        </p:nvSpPr>
        <p:spPr/>
        <p:txBody>
          <a:bodyPr/>
          <a:lstStyle/>
          <a:p>
            <a:fld id="{098D004B-DC74-449D-BB8C-076BC5D24E9B}" type="slidenum">
              <a:rPr lang="en-US" smtClean="0"/>
              <a:t>54</a:t>
            </a:fld>
            <a:endParaRPr lang="en-US"/>
          </a:p>
        </p:txBody>
      </p:sp>
    </p:spTree>
    <p:extLst>
      <p:ext uri="{BB962C8B-B14F-4D97-AF65-F5344CB8AC3E}">
        <p14:creationId xmlns:p14="http://schemas.microsoft.com/office/powerpoint/2010/main" val="7813857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Here are results for cutlery,</a:t>
            </a:r>
            <a:r>
              <a:rPr lang="en-US" baseline="0" dirty="0"/>
              <a:t> again done through element substitutions. </a:t>
            </a:r>
            <a:endParaRPr lang="en-US" dirty="0"/>
          </a:p>
        </p:txBody>
      </p:sp>
      <p:sp>
        <p:nvSpPr>
          <p:cNvPr id="4" name="Slide Number Placeholder 3"/>
          <p:cNvSpPr>
            <a:spLocks noGrp="1"/>
          </p:cNvSpPr>
          <p:nvPr>
            <p:ph type="sldNum" sz="quarter" idx="10"/>
          </p:nvPr>
        </p:nvSpPr>
        <p:spPr/>
        <p:txBody>
          <a:bodyPr/>
          <a:lstStyle/>
          <a:p>
            <a:fld id="{098D004B-DC74-449D-BB8C-076BC5D24E9B}" type="slidenum">
              <a:rPr lang="en-US" smtClean="0"/>
              <a:t>55</a:t>
            </a:fld>
            <a:endParaRPr lang="en-US"/>
          </a:p>
        </p:txBody>
      </p:sp>
    </p:spTree>
    <p:extLst>
      <p:ext uri="{BB962C8B-B14F-4D97-AF65-F5344CB8AC3E}">
        <p14:creationId xmlns:p14="http://schemas.microsoft.com/office/powerpoint/2010/main" val="15116353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and results for coffee sets –</a:t>
            </a:r>
            <a:r>
              <a:rPr lang="en-US" baseline="0" dirty="0"/>
              <a:t> please see our paper, supplementary material and video for more results.</a:t>
            </a:r>
            <a:endParaRPr lang="en-US" dirty="0"/>
          </a:p>
        </p:txBody>
      </p:sp>
      <p:sp>
        <p:nvSpPr>
          <p:cNvPr id="4" name="Slide Number Placeholder 3"/>
          <p:cNvSpPr>
            <a:spLocks noGrp="1"/>
          </p:cNvSpPr>
          <p:nvPr>
            <p:ph type="sldNum" sz="quarter" idx="10"/>
          </p:nvPr>
        </p:nvSpPr>
        <p:spPr/>
        <p:txBody>
          <a:bodyPr/>
          <a:lstStyle/>
          <a:p>
            <a:fld id="{098D004B-DC74-449D-BB8C-076BC5D24E9B}" type="slidenum">
              <a:rPr lang="en-US" smtClean="0"/>
              <a:t>56</a:t>
            </a:fld>
            <a:endParaRPr lang="en-US"/>
          </a:p>
        </p:txBody>
      </p:sp>
    </p:spTree>
    <p:extLst>
      <p:ext uri="{BB962C8B-B14F-4D97-AF65-F5344CB8AC3E}">
        <p14:creationId xmlns:p14="http://schemas.microsoft.com/office/powerpoint/2010/main" val="13012517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 summarize, we have described the</a:t>
            </a:r>
            <a:r>
              <a:rPr lang="en-US" baseline="0" dirty="0"/>
              <a:t> first algorithm for synthesizing shapes by transferring style between man-made objects with different structure and functionality. The key component of our algorithm is a learned metric designed to assess element compatibility across shapes with different structure and function. Our method is demonstrated to successfully generate functional, plausible, similar-style models in a wide range of shape classes.</a:t>
            </a:r>
            <a:endParaRPr lang="en-US" dirty="0"/>
          </a:p>
        </p:txBody>
      </p:sp>
      <p:sp>
        <p:nvSpPr>
          <p:cNvPr id="4" name="Slide Number Placeholder 3"/>
          <p:cNvSpPr>
            <a:spLocks noGrp="1"/>
          </p:cNvSpPr>
          <p:nvPr>
            <p:ph type="sldNum" sz="quarter" idx="10"/>
          </p:nvPr>
        </p:nvSpPr>
        <p:spPr/>
        <p:txBody>
          <a:bodyPr/>
          <a:lstStyle/>
          <a:p>
            <a:fld id="{45EAE4D4-8B13-479D-BB98-C72A8812840F}" type="slidenum">
              <a:rPr lang="en-US" smtClean="0"/>
              <a:t>57</a:t>
            </a:fld>
            <a:endParaRPr lang="en-US"/>
          </a:p>
        </p:txBody>
      </p:sp>
    </p:spTree>
    <p:extLst>
      <p:ext uri="{BB962C8B-B14F-4D97-AF65-F5344CB8AC3E}">
        <p14:creationId xmlns:p14="http://schemas.microsoft.com/office/powerpoint/2010/main" val="18195103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143000" y="685800"/>
            <a:ext cx="4572000" cy="3429000"/>
          </a:xfrm>
        </p:spPr>
      </p:sp>
      <p:sp>
        <p:nvSpPr>
          <p:cNvPr id="101379" name="Notes Placeholder 2"/>
          <p:cNvSpPr>
            <a:spLocks noGrp="1" noChangeArrowheads="1"/>
          </p:cNvSpPr>
          <p:nvPr>
            <p:ph type="body" idx="1"/>
          </p:nvPr>
        </p:nvSpPr>
        <p:spPr>
          <a:noFill/>
        </p:spPr>
        <p:txBody>
          <a:bodyPr anchor="t"/>
          <a:lstStyle/>
          <a:p>
            <a:pPr eaLnBrk="1" hangingPunct="1">
              <a:spcBef>
                <a:spcPct val="0"/>
              </a:spcBef>
            </a:pPr>
            <a:r>
              <a:rPr lang="en-US" altLang="en-US" dirty="0"/>
              <a:t>Thank you for your attention! We show here our project page that includes source code</a:t>
            </a:r>
            <a:r>
              <a:rPr lang="en-US" altLang="en-US" baseline="0" dirty="0"/>
              <a:t> </a:t>
            </a:r>
            <a:r>
              <a:rPr lang="en-US" altLang="en-US" dirty="0"/>
              <a:t>and results.</a:t>
            </a:r>
          </a:p>
        </p:txBody>
      </p:sp>
      <p:sp>
        <p:nvSpPr>
          <p:cNvPr id="101380" name="Slide Number Placeholder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buFont typeface="Arial" panose="020B0604020202020204" pitchFamily="34" charset="0"/>
              <a:buNone/>
            </a:pPr>
            <a:fld id="{4E8C6C82-00CC-4D64-BC68-6DF6B652ED9A}" type="slidenum">
              <a:rPr lang="en-US" altLang="en-US" sz="1200"/>
              <a:pPr algn="r" eaLnBrk="1" hangingPunct="1">
                <a:buFont typeface="Arial" panose="020B0604020202020204" pitchFamily="34" charset="0"/>
                <a:buNone/>
              </a:pPr>
              <a:t>58</a:t>
            </a:fld>
            <a:endParaRPr lang="en-US" altLang="en-US" sz="1200"/>
          </a:p>
        </p:txBody>
      </p:sp>
    </p:spTree>
    <p:extLst>
      <p:ext uri="{BB962C8B-B14F-4D97-AF65-F5344CB8AC3E}">
        <p14:creationId xmlns:p14="http://schemas.microsoft.com/office/powerpoint/2010/main" val="2975959072"/>
      </p:ext>
    </p:extLst>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There are a few previous works</a:t>
            </a:r>
            <a:r>
              <a:rPr lang="en-US" baseline="0" dirty="0"/>
              <a:t> attempting to achieve this goal. However, they addressed only very narrow special cases of 3D style transfer, either by transferring part scales across co-segmented shapes, or employing an extra source model as input for analogy-based style transfer. Instead, our algorithm is much more general than these approaches and requires less user input.</a:t>
            </a:r>
            <a:endParaRPr lang="en-US" dirty="0"/>
          </a:p>
        </p:txBody>
      </p:sp>
      <p:sp>
        <p:nvSpPr>
          <p:cNvPr id="4" name="Slide Number Placeholder 3"/>
          <p:cNvSpPr>
            <a:spLocks noGrp="1"/>
          </p:cNvSpPr>
          <p:nvPr>
            <p:ph type="sldNum" sz="quarter" idx="10"/>
          </p:nvPr>
        </p:nvSpPr>
        <p:spPr/>
        <p:txBody>
          <a:bodyPr/>
          <a:lstStyle/>
          <a:p>
            <a:fld id="{45EAE4D4-8B13-479D-BB98-C72A8812840F}" type="slidenum">
              <a:rPr lang="en-US" smtClean="0"/>
              <a:t>6</a:t>
            </a:fld>
            <a:endParaRPr lang="en-US"/>
          </a:p>
        </p:txBody>
      </p:sp>
    </p:spTree>
    <p:extLst>
      <p:ext uri="{BB962C8B-B14F-4D97-AF65-F5344CB8AC3E}">
        <p14:creationId xmlns:p14="http://schemas.microsoft.com/office/powerpoint/2010/main" val="3221034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algorithm is motivated by observations about human perception of style in art history literature.</a:t>
            </a:r>
            <a:endParaRPr lang="en-US" sz="1200" b="0" i="0" u="none" strike="noStrike" kern="1200" baseline="0" dirty="0">
              <a:solidFill>
                <a:schemeClr val="tx1"/>
              </a:solidFill>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8D004B-DC74-449D-BB8C-076BC5D24E9B}" type="slidenum">
              <a:rPr lang="en-US" smtClean="0"/>
              <a:t>7</a:t>
            </a:fld>
            <a:endParaRPr lang="en-US"/>
          </a:p>
        </p:txBody>
      </p:sp>
    </p:spTree>
    <p:extLst>
      <p:ext uri="{BB962C8B-B14F-4D97-AF65-F5344CB8AC3E}">
        <p14:creationId xmlns:p14="http://schemas.microsoft.com/office/powerpoint/2010/main" val="2504778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Same style objects frequently have similarly shaped elements such as the legs highlighted in green color here…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8D004B-DC74-449D-BB8C-076BC5D24E9B}" type="slidenum">
              <a:rPr lang="en-US" smtClean="0"/>
              <a:t>8</a:t>
            </a:fld>
            <a:endParaRPr lang="en-US"/>
          </a:p>
        </p:txBody>
      </p:sp>
    </p:spTree>
    <p:extLst>
      <p:ext uri="{BB962C8B-B14F-4D97-AF65-F5344CB8AC3E}">
        <p14:creationId xmlns:p14="http://schemas.microsoft.com/office/powerpoint/2010/main" val="4138419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as well as similar dominant curves such as the blue contour lines along the right side of the shapes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8D004B-DC74-449D-BB8C-076BC5D24E9B}" type="slidenum">
              <a:rPr lang="en-US" smtClean="0"/>
              <a:t>9</a:t>
            </a:fld>
            <a:endParaRPr lang="en-US"/>
          </a:p>
        </p:txBody>
      </p:sp>
    </p:spTree>
    <p:extLst>
      <p:ext uri="{BB962C8B-B14F-4D97-AF65-F5344CB8AC3E}">
        <p14:creationId xmlns:p14="http://schemas.microsoft.com/office/powerpoint/2010/main" val="3240017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A95568-0037-4997-9234-2F8D7D5135C3}" type="datetime1">
              <a:rPr lang="en-US" smtClean="0"/>
              <a:t>12/11/2016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600" b="1">
                <a:solidFill>
                  <a:schemeClr val="accent1"/>
                </a:solidFill>
              </a:defRPr>
            </a:lvl1pPr>
          </a:lstStyle>
          <a:p>
            <a:fld id="{2E342A10-5BE7-49E0-9D1C-1ECDA0EF7325}" type="slidenum">
              <a:rPr lang="en-US" smtClean="0"/>
              <a:pPr/>
              <a:t>‹#›</a:t>
            </a:fld>
            <a:endParaRPr lang="en-US" dirty="0"/>
          </a:p>
        </p:txBody>
      </p:sp>
    </p:spTree>
    <p:extLst>
      <p:ext uri="{BB962C8B-B14F-4D97-AF65-F5344CB8AC3E}">
        <p14:creationId xmlns:p14="http://schemas.microsoft.com/office/powerpoint/2010/main" val="2551617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10D29F-6178-45FE-BC3F-5B8E8641FC2C}" type="datetime1">
              <a:rPr lang="en-US" smtClean="0"/>
              <a:t>12/11/2016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a:defRPr lang="en-US" sz="1600" b="1" smtClean="0">
                <a:solidFill>
                  <a:schemeClr val="accent1"/>
                </a:solidFill>
              </a:defRPr>
            </a:lvl1pPr>
          </a:lstStyle>
          <a:p>
            <a:fld id="{2E342A10-5BE7-49E0-9D1C-1ECDA0EF7325}" type="slidenum">
              <a:rPr lang="en-US" smtClean="0"/>
              <a:pPr/>
              <a:t>‹#›</a:t>
            </a:fld>
            <a:endParaRPr lang="en-US"/>
          </a:p>
        </p:txBody>
      </p:sp>
    </p:spTree>
    <p:extLst>
      <p:ext uri="{BB962C8B-B14F-4D97-AF65-F5344CB8AC3E}">
        <p14:creationId xmlns:p14="http://schemas.microsoft.com/office/powerpoint/2010/main" val="425232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3A9C62-1B81-4924-A641-743F6FF9E408}" type="datetime1">
              <a:rPr lang="en-US" smtClean="0"/>
              <a:t>12/11/2016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a:defRPr lang="en-US" sz="1600" b="1" smtClean="0">
                <a:solidFill>
                  <a:schemeClr val="accent1"/>
                </a:solidFill>
              </a:defRPr>
            </a:lvl1pPr>
          </a:lstStyle>
          <a:p>
            <a:fld id="{2E342A10-5BE7-49E0-9D1C-1ECDA0EF7325}" type="slidenum">
              <a:rPr lang="en-US" smtClean="0"/>
              <a:pPr/>
              <a:t>‹#›</a:t>
            </a:fld>
            <a:endParaRPr lang="en-US"/>
          </a:p>
        </p:txBody>
      </p:sp>
    </p:spTree>
    <p:extLst>
      <p:ext uri="{BB962C8B-B14F-4D97-AF65-F5344CB8AC3E}">
        <p14:creationId xmlns:p14="http://schemas.microsoft.com/office/powerpoint/2010/main" val="202046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7526E0-F0C6-46E3-853C-7A12641ED5AD}" type="datetime1">
              <a:rPr lang="en-US" smtClean="0"/>
              <a:t>12/11/2016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a:defRPr lang="en-US" sz="1600" b="1" smtClean="0">
                <a:solidFill>
                  <a:schemeClr val="accent1"/>
                </a:solidFill>
              </a:defRPr>
            </a:lvl1pPr>
          </a:lstStyle>
          <a:p>
            <a:fld id="{2E342A10-5BE7-49E0-9D1C-1ECDA0EF7325}" type="slidenum">
              <a:rPr lang="en-US" smtClean="0"/>
              <a:pPr/>
              <a:t>‹#›</a:t>
            </a:fld>
            <a:endParaRPr lang="en-US"/>
          </a:p>
        </p:txBody>
      </p:sp>
    </p:spTree>
    <p:extLst>
      <p:ext uri="{BB962C8B-B14F-4D97-AF65-F5344CB8AC3E}">
        <p14:creationId xmlns:p14="http://schemas.microsoft.com/office/powerpoint/2010/main" val="187406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419EF24-50C5-4FC5-B298-98DA65482821}" type="datetime1">
              <a:rPr lang="en-US" smtClean="0"/>
              <a:t>12/11/2016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a:defRPr lang="en-US" sz="1600" b="1" smtClean="0">
                <a:solidFill>
                  <a:schemeClr val="accent1"/>
                </a:solidFill>
              </a:defRPr>
            </a:lvl1pPr>
          </a:lstStyle>
          <a:p>
            <a:fld id="{2E342A10-5BE7-49E0-9D1C-1ECDA0EF7325}" type="slidenum">
              <a:rPr lang="en-US" smtClean="0"/>
              <a:pPr/>
              <a:t>‹#›</a:t>
            </a:fld>
            <a:endParaRPr lang="en-US"/>
          </a:p>
        </p:txBody>
      </p:sp>
    </p:spTree>
    <p:extLst>
      <p:ext uri="{BB962C8B-B14F-4D97-AF65-F5344CB8AC3E}">
        <p14:creationId xmlns:p14="http://schemas.microsoft.com/office/powerpoint/2010/main" val="2033638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29D443-C034-4AFD-93D9-8424C138F925}" type="datetime1">
              <a:rPr lang="en-US" smtClean="0"/>
              <a:t>12/11/2016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vert="horz" lIns="91440" tIns="45720" rIns="91440" bIns="45720" rtlCol="0" anchor="ctr"/>
          <a:lstStyle>
            <a:lvl1pPr>
              <a:defRPr lang="en-US" sz="1600" b="1" smtClean="0">
                <a:solidFill>
                  <a:schemeClr val="accent1"/>
                </a:solidFill>
              </a:defRPr>
            </a:lvl1pPr>
          </a:lstStyle>
          <a:p>
            <a:fld id="{2E342A10-5BE7-49E0-9D1C-1ECDA0EF7325}" type="slidenum">
              <a:rPr lang="en-US" smtClean="0"/>
              <a:pPr/>
              <a:t>‹#›</a:t>
            </a:fld>
            <a:endParaRPr lang="en-US"/>
          </a:p>
        </p:txBody>
      </p:sp>
    </p:spTree>
    <p:extLst>
      <p:ext uri="{BB962C8B-B14F-4D97-AF65-F5344CB8AC3E}">
        <p14:creationId xmlns:p14="http://schemas.microsoft.com/office/powerpoint/2010/main" val="4246371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43CE5F-5F02-4F3F-9B56-DF86EC7ECF18}" type="datetime1">
              <a:rPr lang="en-US" smtClean="0"/>
              <a:t>12/11/2016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vert="horz" lIns="91440" tIns="45720" rIns="91440" bIns="45720" rtlCol="0" anchor="ctr"/>
          <a:lstStyle>
            <a:lvl1pPr>
              <a:defRPr lang="en-US" sz="1600" b="1" smtClean="0">
                <a:solidFill>
                  <a:schemeClr val="accent1"/>
                </a:solidFill>
              </a:defRPr>
            </a:lvl1pPr>
          </a:lstStyle>
          <a:p>
            <a:fld id="{2E342A10-5BE7-49E0-9D1C-1ECDA0EF7325}" type="slidenum">
              <a:rPr lang="en-US" smtClean="0"/>
              <a:pPr/>
              <a:t>‹#›</a:t>
            </a:fld>
            <a:endParaRPr lang="en-US"/>
          </a:p>
        </p:txBody>
      </p:sp>
    </p:spTree>
    <p:extLst>
      <p:ext uri="{BB962C8B-B14F-4D97-AF65-F5344CB8AC3E}">
        <p14:creationId xmlns:p14="http://schemas.microsoft.com/office/powerpoint/2010/main" val="2756590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66096C-E37F-4D0B-9FF6-C078B224E699}" type="datetime1">
              <a:rPr lang="en-US" smtClean="0"/>
              <a:t>12/11/2016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vert="horz" lIns="91440" tIns="45720" rIns="91440" bIns="45720" rtlCol="0" anchor="ctr"/>
          <a:lstStyle>
            <a:lvl1pPr>
              <a:defRPr lang="en-US" sz="1600" b="1" smtClean="0">
                <a:solidFill>
                  <a:schemeClr val="accent1"/>
                </a:solidFill>
              </a:defRPr>
            </a:lvl1pPr>
          </a:lstStyle>
          <a:p>
            <a:fld id="{2E342A10-5BE7-49E0-9D1C-1ECDA0EF7325}" type="slidenum">
              <a:rPr lang="en-US" smtClean="0"/>
              <a:pPr/>
              <a:t>‹#›</a:t>
            </a:fld>
            <a:endParaRPr lang="en-US"/>
          </a:p>
        </p:txBody>
      </p:sp>
    </p:spTree>
    <p:extLst>
      <p:ext uri="{BB962C8B-B14F-4D97-AF65-F5344CB8AC3E}">
        <p14:creationId xmlns:p14="http://schemas.microsoft.com/office/powerpoint/2010/main" val="986388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B2790A-97B4-431B-B4B5-621DF325BD5B}" type="datetime1">
              <a:rPr lang="en-US" smtClean="0"/>
              <a:t>12/11/2016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vert="horz" lIns="91440" tIns="45720" rIns="91440" bIns="45720" rtlCol="0" anchor="ctr"/>
          <a:lstStyle>
            <a:lvl1pPr>
              <a:defRPr lang="en-US" sz="1600" b="1" smtClean="0">
                <a:solidFill>
                  <a:schemeClr val="accent1"/>
                </a:solidFill>
              </a:defRPr>
            </a:lvl1pPr>
          </a:lstStyle>
          <a:p>
            <a:fld id="{2E342A10-5BE7-49E0-9D1C-1ECDA0EF7325}" type="slidenum">
              <a:rPr lang="en-US" smtClean="0"/>
              <a:pPr/>
              <a:t>‹#›</a:t>
            </a:fld>
            <a:endParaRPr lang="en-US"/>
          </a:p>
        </p:txBody>
      </p:sp>
    </p:spTree>
    <p:extLst>
      <p:ext uri="{BB962C8B-B14F-4D97-AF65-F5344CB8AC3E}">
        <p14:creationId xmlns:p14="http://schemas.microsoft.com/office/powerpoint/2010/main" val="1434432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26E74C-E7CA-4860-A6D2-DE589F39B416}" type="datetime1">
              <a:rPr lang="en-US" smtClean="0"/>
              <a:t>12/11/2016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vert="horz" lIns="91440" tIns="45720" rIns="91440" bIns="45720" rtlCol="0" anchor="ctr"/>
          <a:lstStyle>
            <a:lvl1pPr>
              <a:defRPr lang="en-US" sz="1600" b="1" smtClean="0">
                <a:solidFill>
                  <a:schemeClr val="accent1"/>
                </a:solidFill>
              </a:defRPr>
            </a:lvl1pPr>
          </a:lstStyle>
          <a:p>
            <a:fld id="{2E342A10-5BE7-49E0-9D1C-1ECDA0EF7325}" type="slidenum">
              <a:rPr lang="en-US" smtClean="0"/>
              <a:pPr/>
              <a:t>‹#›</a:t>
            </a:fld>
            <a:endParaRPr lang="en-US"/>
          </a:p>
        </p:txBody>
      </p:sp>
    </p:spTree>
    <p:extLst>
      <p:ext uri="{BB962C8B-B14F-4D97-AF65-F5344CB8AC3E}">
        <p14:creationId xmlns:p14="http://schemas.microsoft.com/office/powerpoint/2010/main" val="1725094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8DF28B-81C9-442E-8CB0-74E5812DEB5A}" type="datetime1">
              <a:rPr lang="en-US" smtClean="0"/>
              <a:t>12/11/2016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vert="horz" lIns="91440" tIns="45720" rIns="91440" bIns="45720" rtlCol="0" anchor="ctr"/>
          <a:lstStyle>
            <a:lvl1pPr>
              <a:defRPr lang="en-US" sz="1600" b="1" smtClean="0">
                <a:solidFill>
                  <a:schemeClr val="accent1"/>
                </a:solidFill>
              </a:defRPr>
            </a:lvl1pPr>
          </a:lstStyle>
          <a:p>
            <a:fld id="{2E342A10-5BE7-49E0-9D1C-1ECDA0EF7325}" type="slidenum">
              <a:rPr lang="en-US" smtClean="0"/>
              <a:pPr/>
              <a:t>‹#›</a:t>
            </a:fld>
            <a:endParaRPr lang="en-US"/>
          </a:p>
        </p:txBody>
      </p:sp>
    </p:spTree>
    <p:extLst>
      <p:ext uri="{BB962C8B-B14F-4D97-AF65-F5344CB8AC3E}">
        <p14:creationId xmlns:p14="http://schemas.microsoft.com/office/powerpoint/2010/main" val="3429198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7BAB0-D6BA-4346-AD25-8956AFC69D16}" type="datetime1">
              <a:rPr lang="en-US" smtClean="0"/>
              <a:t>12/11/2016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42A10-5BE7-49E0-9D1C-1ECDA0EF7325}" type="slidenum">
              <a:rPr lang="en-US" smtClean="0"/>
              <a:t>‹#›</a:t>
            </a:fld>
            <a:endParaRPr lang="en-US"/>
          </a:p>
        </p:txBody>
      </p:sp>
    </p:spTree>
    <p:extLst>
      <p:ext uri="{BB962C8B-B14F-4D97-AF65-F5344CB8AC3E}">
        <p14:creationId xmlns:p14="http://schemas.microsoft.com/office/powerpoint/2010/main" val="4246993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2.png"/><Relationship Id="rId7"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5.png"/><Relationship Id="rId7"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5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9.png"/><Relationship Id="rId4" Type="http://schemas.openxmlformats.org/officeDocument/2006/relationships/image" Target="../media/image100.png"/><Relationship Id="rId9" Type="http://schemas.openxmlformats.org/officeDocument/2006/relationships/image" Target="../media/image104.png"/></Relationships>
</file>

<file path=ppt/slides/_rels/slide5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people.cs.umass.edu/~zlun/papers/StyleTransfer"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idx="4294967295"/>
          </p:nvPr>
        </p:nvSpPr>
        <p:spPr>
          <a:xfrm>
            <a:off x="661307" y="685799"/>
            <a:ext cx="7805057" cy="702129"/>
          </a:xfrm>
        </p:spPr>
        <p:txBody>
          <a:bodyPr anchor="b">
            <a:normAutofit/>
          </a:bodyPr>
          <a:lstStyle/>
          <a:p>
            <a:pPr algn="ctr" eaLnBrk="1" hangingPunct="1">
              <a:defRPr/>
            </a:pPr>
            <a:r>
              <a:rPr lang="en-US" altLang="en-US" sz="3200" dirty="0">
                <a:latin typeface="+mn-lt"/>
              </a:rPr>
              <a:t>Functionality Preserving Shape Style Transfer</a:t>
            </a:r>
          </a:p>
        </p:txBody>
      </p:sp>
      <p:sp>
        <p:nvSpPr>
          <p:cNvPr id="7" name="Subtitle 2"/>
          <p:cNvSpPr>
            <a:spLocks noGrp="1"/>
          </p:cNvSpPr>
          <p:nvPr>
            <p:ph type="subTitle" idx="4294967295"/>
          </p:nvPr>
        </p:nvSpPr>
        <p:spPr>
          <a:xfrm>
            <a:off x="555170" y="4440465"/>
            <a:ext cx="8017329" cy="817336"/>
          </a:xfrm>
        </p:spPr>
        <p:txBody>
          <a:bodyPr>
            <a:normAutofit/>
          </a:bodyPr>
          <a:lstStyle/>
          <a:p>
            <a:pPr marL="0" indent="0" algn="ctr">
              <a:buNone/>
            </a:pPr>
            <a:r>
              <a:rPr lang="sv-SE" altLang="en-US" sz="1800" dirty="0"/>
              <a:t>Zhaoliang Lun</a:t>
            </a:r>
            <a:r>
              <a:rPr lang="sv-SE" altLang="en-US" sz="1800" baseline="30000" dirty="0"/>
              <a:t>1</a:t>
            </a:r>
            <a:r>
              <a:rPr lang="sv-SE" altLang="en-US" sz="1800" dirty="0"/>
              <a:t>          Evangelos Kalogerakis</a:t>
            </a:r>
            <a:r>
              <a:rPr lang="sv-SE" altLang="en-US" sz="1800" baseline="30000" dirty="0"/>
              <a:t>1</a:t>
            </a:r>
            <a:r>
              <a:rPr lang="sv-SE" altLang="en-US" sz="1800" dirty="0"/>
              <a:t>          Rui Wang</a:t>
            </a:r>
            <a:r>
              <a:rPr lang="sv-SE" altLang="en-US" sz="1800" baseline="30000" dirty="0"/>
              <a:t>1</a:t>
            </a:r>
            <a:r>
              <a:rPr lang="sv-SE" altLang="en-US" sz="1800" dirty="0"/>
              <a:t>          Alla Sheffer</a:t>
            </a:r>
            <a:r>
              <a:rPr lang="sv-SE" altLang="en-US" sz="1800" baseline="30000" dirty="0"/>
              <a:t>2</a:t>
            </a:r>
          </a:p>
          <a:p>
            <a:pPr marL="0" indent="0" algn="ctr">
              <a:buNone/>
            </a:pPr>
            <a:r>
              <a:rPr lang="en-US" altLang="en-US" sz="1800" baseline="30000" dirty="0"/>
              <a:t>1</a:t>
            </a:r>
            <a:r>
              <a:rPr lang="en-US" altLang="en-US" sz="1800" dirty="0"/>
              <a:t>University of Massachusetts Amherst           </a:t>
            </a:r>
            <a:r>
              <a:rPr lang="en-US" altLang="en-US" sz="1800" baseline="30000" dirty="0"/>
              <a:t>2</a:t>
            </a:r>
            <a:r>
              <a:rPr lang="en-US" altLang="en-US" sz="1800" dirty="0"/>
              <a:t>University of British Columbia</a:t>
            </a:r>
          </a:p>
        </p:txBody>
      </p:sp>
      <p:pic>
        <p:nvPicPr>
          <p:cNvPr id="8" name="Picture 2" descr="teas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652" y="1782312"/>
            <a:ext cx="7360366" cy="1891616"/>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fld id="{2E342A10-5BE7-49E0-9D1C-1ECDA0EF7325}" type="slidenum">
              <a:rPr lang="en-US" smtClean="0"/>
              <a:t>1</a:t>
            </a:fld>
            <a:endParaRPr lang="en-US" dirty="0"/>
          </a:p>
        </p:txBody>
      </p:sp>
    </p:spTree>
    <p:extLst>
      <p:ext uri="{BB962C8B-B14F-4D97-AF65-F5344CB8AC3E}">
        <p14:creationId xmlns:p14="http://schemas.microsoft.com/office/powerpoint/2010/main" val="134531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challenges!</a:t>
            </a:r>
          </a:p>
        </p:txBody>
      </p:sp>
      <p:sp>
        <p:nvSpPr>
          <p:cNvPr id="3" name="Slide Number Placeholder 2"/>
          <p:cNvSpPr>
            <a:spLocks noGrp="1"/>
          </p:cNvSpPr>
          <p:nvPr>
            <p:ph type="sldNum" sz="quarter" idx="12"/>
          </p:nvPr>
        </p:nvSpPr>
        <p:spPr/>
        <p:txBody>
          <a:bodyPr/>
          <a:lstStyle/>
          <a:p>
            <a:fld id="{2E342A10-5BE7-49E0-9D1C-1ECDA0EF7325}" type="slidenum">
              <a:rPr lang="en-US" smtClean="0"/>
              <a:pPr/>
              <a:t>10</a:t>
            </a:fld>
            <a:endParaRPr lang="en-US"/>
          </a:p>
        </p:txBody>
      </p:sp>
      <p:sp>
        <p:nvSpPr>
          <p:cNvPr id="4" name="Content Placeholder 2"/>
          <p:cNvSpPr txBox="1">
            <a:spLocks/>
          </p:cNvSpPr>
          <p:nvPr/>
        </p:nvSpPr>
        <p:spPr>
          <a:xfrm>
            <a:off x="628650" y="1825625"/>
            <a:ext cx="78867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400"/>
              </a:spcBef>
            </a:pPr>
            <a:r>
              <a:rPr lang="en-US" b="1" dirty="0"/>
              <a:t>Which style elements </a:t>
            </a:r>
            <a:r>
              <a:rPr lang="en-US" dirty="0"/>
              <a:t>should be transferred?</a:t>
            </a:r>
          </a:p>
          <a:p>
            <a:pPr>
              <a:lnSpc>
                <a:spcPct val="100000"/>
              </a:lnSpc>
              <a:spcBef>
                <a:spcPts val="2400"/>
              </a:spcBef>
            </a:pPr>
            <a:r>
              <a:rPr lang="en-US" b="1" dirty="0"/>
              <a:t>Where</a:t>
            </a:r>
            <a:r>
              <a:rPr lang="en-US" dirty="0"/>
              <a:t> should they be transferred to?</a:t>
            </a:r>
            <a:endParaRPr lang="en-US" b="1" dirty="0"/>
          </a:p>
          <a:p>
            <a:pPr>
              <a:lnSpc>
                <a:spcPct val="100000"/>
              </a:lnSpc>
              <a:spcBef>
                <a:spcPts val="2400"/>
              </a:spcBef>
            </a:pPr>
            <a:r>
              <a:rPr lang="en-US" b="1" dirty="0"/>
              <a:t>How </a:t>
            </a:r>
            <a:r>
              <a:rPr lang="en-US" dirty="0"/>
              <a:t>do we transfer</a:t>
            </a:r>
            <a:r>
              <a:rPr lang="en-US" b="1" dirty="0"/>
              <a:t> </a:t>
            </a:r>
            <a:r>
              <a:rPr lang="en-US" dirty="0"/>
              <a:t>shape/curve elements? </a:t>
            </a:r>
          </a:p>
          <a:p>
            <a:pPr>
              <a:lnSpc>
                <a:spcPct val="100000"/>
              </a:lnSpc>
              <a:spcBef>
                <a:spcPts val="2400"/>
              </a:spcBef>
            </a:pPr>
            <a:r>
              <a:rPr lang="en-US" b="1" dirty="0"/>
              <a:t>Preserve target function</a:t>
            </a:r>
            <a:r>
              <a:rPr lang="el-GR" dirty="0"/>
              <a:t>?</a:t>
            </a:r>
            <a:endParaRPr lang="en-US" dirty="0"/>
          </a:p>
          <a:p>
            <a:pPr>
              <a:lnSpc>
                <a:spcPct val="100000"/>
              </a:lnSpc>
              <a:spcBef>
                <a:spcPts val="2400"/>
              </a:spcBef>
            </a:pPr>
            <a:endParaRPr lang="en-US" dirty="0"/>
          </a:p>
          <a:p>
            <a:pPr marL="0" indent="0">
              <a:lnSpc>
                <a:spcPct val="100000"/>
              </a:lnSpc>
              <a:spcBef>
                <a:spcPts val="2400"/>
              </a:spcBef>
              <a:buNone/>
            </a:pPr>
            <a:endParaRPr lang="en-US" dirty="0"/>
          </a:p>
          <a:p>
            <a:pPr>
              <a:lnSpc>
                <a:spcPct val="100000"/>
              </a:lnSpc>
              <a:spcBef>
                <a:spcPts val="2400"/>
              </a:spcBef>
            </a:pPr>
            <a:endParaRPr lang="en-US" dirty="0"/>
          </a:p>
        </p:txBody>
      </p:sp>
    </p:spTree>
    <p:extLst>
      <p:ext uri="{BB962C8B-B14F-4D97-AF65-F5344CB8AC3E}">
        <p14:creationId xmlns:p14="http://schemas.microsoft.com/office/powerpoint/2010/main" val="66458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5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25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25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a:t>
            </a:r>
          </a:p>
        </p:txBody>
      </p:sp>
      <p:sp>
        <p:nvSpPr>
          <p:cNvPr id="3" name="Slide Number Placeholder 2"/>
          <p:cNvSpPr>
            <a:spLocks noGrp="1"/>
          </p:cNvSpPr>
          <p:nvPr>
            <p:ph type="sldNum" sz="quarter" idx="12"/>
          </p:nvPr>
        </p:nvSpPr>
        <p:spPr/>
        <p:txBody>
          <a:bodyPr/>
          <a:lstStyle/>
          <a:p>
            <a:fld id="{2E342A10-5BE7-49E0-9D1C-1ECDA0EF7325}" type="slidenum">
              <a:rPr lang="en-US" smtClean="0"/>
              <a:pPr/>
              <a:t>11</a:t>
            </a:fld>
            <a:endParaRPr lang="en-US"/>
          </a:p>
        </p:txBody>
      </p:sp>
      <p:sp>
        <p:nvSpPr>
          <p:cNvPr id="4" name="Content Placeholder 2"/>
          <p:cNvSpPr txBox="1">
            <a:spLocks/>
          </p:cNvSpPr>
          <p:nvPr/>
        </p:nvSpPr>
        <p:spPr>
          <a:xfrm>
            <a:off x="628650" y="1825625"/>
            <a:ext cx="8242217"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400"/>
              </a:spcBef>
              <a:buNone/>
            </a:pPr>
            <a:r>
              <a:rPr lang="en-US" dirty="0"/>
              <a:t>Search for </a:t>
            </a:r>
            <a:r>
              <a:rPr lang="en-US" b="1" dirty="0">
                <a:solidFill>
                  <a:schemeClr val="accent1">
                    <a:lumMod val="75000"/>
                  </a:schemeClr>
                </a:solidFill>
              </a:rPr>
              <a:t>compatible</a:t>
            </a:r>
            <a:r>
              <a:rPr lang="en-US" b="1" dirty="0">
                <a:solidFill>
                  <a:schemeClr val="accent1"/>
                </a:solidFill>
              </a:rPr>
              <a:t> </a:t>
            </a:r>
            <a:r>
              <a:rPr lang="en-US" dirty="0"/>
              <a:t>element operations that</a:t>
            </a:r>
            <a:r>
              <a:rPr lang="en-US" b="1" dirty="0"/>
              <a:t>:</a:t>
            </a:r>
          </a:p>
          <a:p>
            <a:pPr marL="0" indent="0">
              <a:lnSpc>
                <a:spcPct val="100000"/>
              </a:lnSpc>
              <a:spcBef>
                <a:spcPts val="2400"/>
              </a:spcBef>
              <a:buNone/>
            </a:pPr>
            <a:endParaRPr lang="en-US" sz="800" b="1" dirty="0"/>
          </a:p>
          <a:p>
            <a:r>
              <a:rPr lang="en-US" b="1" dirty="0"/>
              <a:t>Maintain gross form &amp; part structure of target shape </a:t>
            </a:r>
            <a:r>
              <a:rPr lang="en-US" dirty="0"/>
              <a:t>=&gt; </a:t>
            </a:r>
            <a:r>
              <a:rPr lang="en-US" b="1" dirty="0">
                <a:solidFill>
                  <a:srgbClr val="0070C0"/>
                </a:solidFill>
              </a:rPr>
              <a:t>functionality preservation</a:t>
            </a:r>
          </a:p>
          <a:p>
            <a:endParaRPr lang="en-US" sz="1050" b="1" dirty="0">
              <a:solidFill>
                <a:srgbClr val="0070C0"/>
              </a:solidFill>
            </a:endParaRPr>
          </a:p>
          <a:p>
            <a:pPr>
              <a:lnSpc>
                <a:spcPct val="100000"/>
              </a:lnSpc>
              <a:spcBef>
                <a:spcPts val="2400"/>
              </a:spcBef>
            </a:pPr>
            <a:r>
              <a:rPr lang="en-US" b="1" dirty="0"/>
              <a:t>Increase style similarity to exemplar </a:t>
            </a:r>
            <a:br>
              <a:rPr lang="en-US" b="1" dirty="0"/>
            </a:br>
            <a:r>
              <a:rPr lang="en-US" dirty="0"/>
              <a:t>=&gt;</a:t>
            </a:r>
            <a:r>
              <a:rPr lang="en-US" b="1" dirty="0">
                <a:solidFill>
                  <a:srgbClr val="0070C0"/>
                </a:solidFill>
              </a:rPr>
              <a:t> style transfer</a:t>
            </a:r>
          </a:p>
          <a:p>
            <a:pPr marL="0" indent="0">
              <a:lnSpc>
                <a:spcPct val="100000"/>
              </a:lnSpc>
              <a:spcBef>
                <a:spcPts val="2400"/>
              </a:spcBef>
              <a:buNone/>
            </a:pPr>
            <a:endParaRPr lang="en-US" b="1" dirty="0"/>
          </a:p>
          <a:p>
            <a:pPr marL="0" indent="0">
              <a:lnSpc>
                <a:spcPct val="100000"/>
              </a:lnSpc>
              <a:spcBef>
                <a:spcPts val="2400"/>
              </a:spcBef>
              <a:buNone/>
            </a:pPr>
            <a:endParaRPr lang="en-US" dirty="0"/>
          </a:p>
          <a:p>
            <a:pPr>
              <a:lnSpc>
                <a:spcPct val="100000"/>
              </a:lnSpc>
              <a:spcBef>
                <a:spcPts val="2400"/>
              </a:spcBef>
            </a:pPr>
            <a:endParaRPr lang="en-US" dirty="0"/>
          </a:p>
          <a:p>
            <a:pPr marL="0" indent="0">
              <a:lnSpc>
                <a:spcPct val="100000"/>
              </a:lnSpc>
              <a:spcBef>
                <a:spcPts val="2400"/>
              </a:spcBef>
              <a:buNone/>
            </a:pPr>
            <a:endParaRPr lang="en-US" dirty="0"/>
          </a:p>
          <a:p>
            <a:pPr>
              <a:lnSpc>
                <a:spcPct val="100000"/>
              </a:lnSpc>
              <a:spcBef>
                <a:spcPts val="2400"/>
              </a:spcBef>
            </a:pPr>
            <a:endParaRPr lang="en-US" dirty="0"/>
          </a:p>
        </p:txBody>
      </p:sp>
    </p:spTree>
    <p:extLst>
      <p:ext uri="{BB962C8B-B14F-4D97-AF65-F5344CB8AC3E}">
        <p14:creationId xmlns:p14="http://schemas.microsoft.com/office/powerpoint/2010/main" val="320913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25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25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Framework overview</a:t>
            </a:r>
          </a:p>
        </p:txBody>
      </p:sp>
      <p:sp>
        <p:nvSpPr>
          <p:cNvPr id="7" name="Right Arrow 6"/>
          <p:cNvSpPr/>
          <p:nvPr/>
        </p:nvSpPr>
        <p:spPr>
          <a:xfrm>
            <a:off x="1611596" y="3301961"/>
            <a:ext cx="275191" cy="274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a:p>
        </p:txBody>
      </p:sp>
      <p:sp>
        <p:nvSpPr>
          <p:cNvPr id="13" name="Right Arrow 12"/>
          <p:cNvSpPr/>
          <p:nvPr/>
        </p:nvSpPr>
        <p:spPr>
          <a:xfrm>
            <a:off x="3326961" y="3301961"/>
            <a:ext cx="301964" cy="274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a:p>
        </p:txBody>
      </p:sp>
      <p:grpSp>
        <p:nvGrpSpPr>
          <p:cNvPr id="24" name="Group 23"/>
          <p:cNvGrpSpPr/>
          <p:nvPr/>
        </p:nvGrpSpPr>
        <p:grpSpPr>
          <a:xfrm>
            <a:off x="1645681" y="1759990"/>
            <a:ext cx="1922386" cy="3936158"/>
            <a:chOff x="1726491" y="1704395"/>
            <a:chExt cx="1922386" cy="3936158"/>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1342" y="1916535"/>
              <a:ext cx="1106847" cy="746943"/>
            </a:xfrm>
            <a:prstGeom prst="rect">
              <a:avLst/>
            </a:prstGeom>
          </p:spPr>
        </p:pic>
        <p:sp>
          <p:nvSpPr>
            <p:cNvPr id="10" name="TextBox 9"/>
            <p:cNvSpPr txBox="1"/>
            <p:nvPr/>
          </p:nvSpPr>
          <p:spPr>
            <a:xfrm>
              <a:off x="1726491" y="5178888"/>
              <a:ext cx="1922386" cy="461665"/>
            </a:xfrm>
            <a:prstGeom prst="rect">
              <a:avLst/>
            </a:prstGeom>
            <a:noFill/>
          </p:spPr>
          <p:txBody>
            <a:bodyPr wrap="none" rtlCol="0">
              <a:spAutoFit/>
            </a:bodyPr>
            <a:lstStyle/>
            <a:p>
              <a:r>
                <a:rPr lang="en-US" sz="2400" dirty="0"/>
                <a:t>Segmentation</a:t>
              </a:r>
            </a:p>
          </p:txBody>
        </p:sp>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47984" y="3520686"/>
              <a:ext cx="644456" cy="1169630"/>
            </a:xfrm>
            <a:prstGeom prst="rect">
              <a:avLst/>
            </a:prstGeom>
          </p:spPr>
        </p:pic>
        <p:sp>
          <p:nvSpPr>
            <p:cNvPr id="15" name="Rectangle 14"/>
            <p:cNvSpPr/>
            <p:nvPr/>
          </p:nvSpPr>
          <p:spPr>
            <a:xfrm>
              <a:off x="2020196" y="1704395"/>
              <a:ext cx="1334977" cy="329184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a:p>
          </p:txBody>
        </p:sp>
      </p:grpSp>
      <p:grpSp>
        <p:nvGrpSpPr>
          <p:cNvPr id="23" name="Group 22"/>
          <p:cNvGrpSpPr/>
          <p:nvPr/>
        </p:nvGrpSpPr>
        <p:grpSpPr>
          <a:xfrm>
            <a:off x="222362" y="1759990"/>
            <a:ext cx="1336637" cy="3936158"/>
            <a:chOff x="222362" y="1759990"/>
            <a:chExt cx="1336637" cy="3936158"/>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295" y="1977744"/>
              <a:ext cx="1151121" cy="779792"/>
            </a:xfrm>
            <a:prstGeom prst="rect">
              <a:avLst/>
            </a:prstGeom>
          </p:spPr>
        </p:pic>
        <p:pic>
          <p:nvPicPr>
            <p:cNvPr id="5" name="Picture 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264" y="3496187"/>
              <a:ext cx="639829" cy="1159690"/>
            </a:xfrm>
            <a:prstGeom prst="rect">
              <a:avLst/>
            </a:prstGeom>
          </p:spPr>
        </p:pic>
        <p:sp>
          <p:nvSpPr>
            <p:cNvPr id="8" name="TextBox 7"/>
            <p:cNvSpPr txBox="1"/>
            <p:nvPr/>
          </p:nvSpPr>
          <p:spPr>
            <a:xfrm>
              <a:off x="591515" y="2868747"/>
              <a:ext cx="621324" cy="369332"/>
            </a:xfrm>
            <a:prstGeom prst="rect">
              <a:avLst/>
            </a:prstGeom>
            <a:noFill/>
          </p:spPr>
          <p:txBody>
            <a:bodyPr wrap="none" rtlCol="0">
              <a:spAutoFit/>
            </a:bodyPr>
            <a:lstStyle/>
            <a:p>
              <a:r>
                <a:rPr lang="en-US" dirty="0">
                  <a:solidFill>
                    <a:schemeClr val="accent1"/>
                  </a:solidFill>
                </a:rPr>
                <a:t>style</a:t>
              </a:r>
            </a:p>
          </p:txBody>
        </p:sp>
        <p:sp>
          <p:nvSpPr>
            <p:cNvPr id="9" name="TextBox 8"/>
            <p:cNvSpPr txBox="1"/>
            <p:nvPr/>
          </p:nvSpPr>
          <p:spPr>
            <a:xfrm>
              <a:off x="405611" y="4622473"/>
              <a:ext cx="970137" cy="369332"/>
            </a:xfrm>
            <a:prstGeom prst="rect">
              <a:avLst/>
            </a:prstGeom>
            <a:noFill/>
          </p:spPr>
          <p:txBody>
            <a:bodyPr wrap="none" rtlCol="0">
              <a:spAutoFit/>
            </a:bodyPr>
            <a:lstStyle/>
            <a:p>
              <a:r>
                <a:rPr lang="en-US" dirty="0">
                  <a:solidFill>
                    <a:schemeClr val="accent1"/>
                  </a:solidFill>
                </a:rPr>
                <a:t>function</a:t>
              </a:r>
            </a:p>
          </p:txBody>
        </p:sp>
        <p:sp>
          <p:nvSpPr>
            <p:cNvPr id="16" name="TextBox 15"/>
            <p:cNvSpPr txBox="1"/>
            <p:nvPr/>
          </p:nvSpPr>
          <p:spPr>
            <a:xfrm>
              <a:off x="495627" y="5234483"/>
              <a:ext cx="849913" cy="461665"/>
            </a:xfrm>
            <a:prstGeom prst="rect">
              <a:avLst/>
            </a:prstGeom>
            <a:noFill/>
          </p:spPr>
          <p:txBody>
            <a:bodyPr wrap="none" rtlCol="0">
              <a:spAutoFit/>
            </a:bodyPr>
            <a:lstStyle/>
            <a:p>
              <a:r>
                <a:rPr lang="en-US" sz="2400" dirty="0"/>
                <a:t>Input</a:t>
              </a:r>
              <a:endParaRPr lang="en-US" sz="1600" dirty="0"/>
            </a:p>
          </p:txBody>
        </p:sp>
        <p:sp>
          <p:nvSpPr>
            <p:cNvPr id="17" name="Rectangle 16"/>
            <p:cNvSpPr/>
            <p:nvPr/>
          </p:nvSpPr>
          <p:spPr>
            <a:xfrm>
              <a:off x="222362" y="1759990"/>
              <a:ext cx="1336637" cy="329184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a:p>
          </p:txBody>
        </p:sp>
      </p:grpSp>
      <p:sp>
        <p:nvSpPr>
          <p:cNvPr id="18" name="Right Arrow 17"/>
          <p:cNvSpPr/>
          <p:nvPr/>
        </p:nvSpPr>
        <p:spPr>
          <a:xfrm>
            <a:off x="7566688" y="3301961"/>
            <a:ext cx="281778" cy="274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a:p>
        </p:txBody>
      </p:sp>
      <p:grpSp>
        <p:nvGrpSpPr>
          <p:cNvPr id="26" name="Group 25"/>
          <p:cNvGrpSpPr/>
          <p:nvPr/>
        </p:nvGrpSpPr>
        <p:grpSpPr>
          <a:xfrm>
            <a:off x="7894478" y="1759990"/>
            <a:ext cx="1079142" cy="3936158"/>
            <a:chOff x="7656428" y="1690688"/>
            <a:chExt cx="1079142" cy="3936158"/>
          </a:xfrm>
        </p:grpSpPr>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9025" y="2603629"/>
              <a:ext cx="958835" cy="1634511"/>
            </a:xfrm>
            <a:prstGeom prst="rect">
              <a:avLst/>
            </a:prstGeom>
          </p:spPr>
        </p:pic>
        <p:sp>
          <p:nvSpPr>
            <p:cNvPr id="19" name="TextBox 18"/>
            <p:cNvSpPr txBox="1"/>
            <p:nvPr/>
          </p:nvSpPr>
          <p:spPr>
            <a:xfrm>
              <a:off x="7656428" y="5165181"/>
              <a:ext cx="1079142" cy="461665"/>
            </a:xfrm>
            <a:prstGeom prst="rect">
              <a:avLst/>
            </a:prstGeom>
            <a:noFill/>
          </p:spPr>
          <p:txBody>
            <a:bodyPr wrap="none" rtlCol="0">
              <a:spAutoFit/>
            </a:bodyPr>
            <a:lstStyle/>
            <a:p>
              <a:r>
                <a:rPr lang="en-US" sz="2400" dirty="0"/>
                <a:t>Output</a:t>
              </a:r>
            </a:p>
          </p:txBody>
        </p:sp>
        <p:sp>
          <p:nvSpPr>
            <p:cNvPr id="20" name="Rectangle 19"/>
            <p:cNvSpPr/>
            <p:nvPr/>
          </p:nvSpPr>
          <p:spPr>
            <a:xfrm>
              <a:off x="7656428" y="1690688"/>
              <a:ext cx="1057444" cy="329184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a:p>
          </p:txBody>
        </p:sp>
      </p:grpSp>
      <p:grpSp>
        <p:nvGrpSpPr>
          <p:cNvPr id="25" name="Group 24"/>
          <p:cNvGrpSpPr/>
          <p:nvPr/>
        </p:nvGrpSpPr>
        <p:grpSpPr>
          <a:xfrm>
            <a:off x="3674937" y="1759990"/>
            <a:ext cx="3839154" cy="3936158"/>
            <a:chOff x="3540186" y="1659787"/>
            <a:chExt cx="3839154" cy="3936158"/>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2350" y="1690689"/>
              <a:ext cx="3766990" cy="3246120"/>
            </a:xfrm>
            <a:prstGeom prst="rect">
              <a:avLst/>
            </a:prstGeom>
            <a:ln w="76200">
              <a:noFill/>
              <a:miter lim="800000"/>
            </a:ln>
          </p:spPr>
        </p:pic>
        <p:sp>
          <p:nvSpPr>
            <p:cNvPr id="14" name="TextBox 13"/>
            <p:cNvSpPr txBox="1"/>
            <p:nvPr/>
          </p:nvSpPr>
          <p:spPr>
            <a:xfrm>
              <a:off x="4692898" y="5134280"/>
              <a:ext cx="1688604" cy="461665"/>
            </a:xfrm>
            <a:prstGeom prst="rect">
              <a:avLst/>
            </a:prstGeom>
            <a:noFill/>
          </p:spPr>
          <p:txBody>
            <a:bodyPr wrap="none" rtlCol="0">
              <a:spAutoFit/>
            </a:bodyPr>
            <a:lstStyle/>
            <a:p>
              <a:r>
                <a:rPr lang="en-US" sz="2400" dirty="0" err="1"/>
                <a:t>Tabu</a:t>
              </a:r>
              <a:r>
                <a:rPr lang="en-US" sz="2400" dirty="0"/>
                <a:t> Search</a:t>
              </a:r>
            </a:p>
          </p:txBody>
        </p:sp>
        <p:sp>
          <p:nvSpPr>
            <p:cNvPr id="22" name="Rectangle 21"/>
            <p:cNvSpPr/>
            <p:nvPr/>
          </p:nvSpPr>
          <p:spPr>
            <a:xfrm>
              <a:off x="3540186" y="1659787"/>
              <a:ext cx="3839154" cy="329184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a:p>
          </p:txBody>
        </p:sp>
      </p:grpSp>
      <p:sp>
        <p:nvSpPr>
          <p:cNvPr id="28" name="Slide Number Placeholder 27"/>
          <p:cNvSpPr>
            <a:spLocks noGrp="1"/>
          </p:cNvSpPr>
          <p:nvPr>
            <p:ph type="sldNum" sz="quarter" idx="12"/>
          </p:nvPr>
        </p:nvSpPr>
        <p:spPr/>
        <p:txBody>
          <a:bodyPr/>
          <a:lstStyle/>
          <a:p>
            <a:fld id="{2E342A10-5BE7-49E0-9D1C-1ECDA0EF7325}" type="slidenum">
              <a:rPr lang="en-US" smtClean="0"/>
              <a:t>12</a:t>
            </a:fld>
            <a:endParaRPr lang="en-US"/>
          </a:p>
        </p:txBody>
      </p:sp>
    </p:spTree>
    <p:extLst>
      <p:ext uri="{BB962C8B-B14F-4D97-AF65-F5344CB8AC3E}">
        <p14:creationId xmlns:p14="http://schemas.microsoft.com/office/powerpoint/2010/main" val="327838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4"/>
                                        </p:tgtEl>
                                        <p:attrNameLst>
                                          <p:attrName>style.opacity</p:attrName>
                                        </p:attrNameLst>
                                      </p:cBhvr>
                                      <p:to>
                                        <p:strVal val="0.5"/>
                                      </p:to>
                                    </p:set>
                                    <p:animEffect filter="image" prLst="opacity: 0.5">
                                      <p:cBhvr rctx="IE">
                                        <p:cTn id="7" dur="indefinite"/>
                                        <p:tgtEl>
                                          <p:spTgt spid="24"/>
                                        </p:tgtEl>
                                      </p:cBhvr>
                                    </p:animEffect>
                                  </p:childTnLst>
                                </p:cTn>
                              </p:par>
                              <p:par>
                                <p:cTn id="8" presetID="9" presetClass="emph" presetSubtype="0" nodeType="withEffect">
                                  <p:stCondLst>
                                    <p:cond delay="0"/>
                                  </p:stCondLst>
                                  <p:childTnLst>
                                    <p:set>
                                      <p:cBhvr rctx="PPT">
                                        <p:cTn id="9" dur="indefinite"/>
                                        <p:tgtEl>
                                          <p:spTgt spid="25"/>
                                        </p:tgtEl>
                                        <p:attrNameLst>
                                          <p:attrName>style.opacity</p:attrName>
                                        </p:attrNameLst>
                                      </p:cBhvr>
                                      <p:to>
                                        <p:strVal val="0.5"/>
                                      </p:to>
                                    </p:set>
                                    <p:animEffect filter="image" prLst="opacity: 0.5">
                                      <p:cBhvr rctx="IE">
                                        <p:cTn id="10" dur="indefinite"/>
                                        <p:tgtEl>
                                          <p:spTgt spid="25"/>
                                        </p:tgtEl>
                                      </p:cBhvr>
                                    </p:animEffect>
                                  </p:childTnLst>
                                </p:cTn>
                              </p:par>
                              <p:par>
                                <p:cTn id="11" presetID="9" presetClass="emph" presetSubtype="0" nodeType="withEffect">
                                  <p:stCondLst>
                                    <p:cond delay="0"/>
                                  </p:stCondLst>
                                  <p:childTnLst>
                                    <p:set>
                                      <p:cBhvr rctx="PPT">
                                        <p:cTn id="12" dur="indefinite"/>
                                        <p:tgtEl>
                                          <p:spTgt spid="26"/>
                                        </p:tgtEl>
                                        <p:attrNameLst>
                                          <p:attrName>style.opacity</p:attrName>
                                        </p:attrNameLst>
                                      </p:cBhvr>
                                      <p:to>
                                        <p:strVal val="0.5"/>
                                      </p:to>
                                    </p:set>
                                    <p:animEffect filter="image" prLst="opacity: 0.5">
                                      <p:cBhvr rctx="IE">
                                        <p:cTn id="13" dur="indefinite"/>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rctx="PPT">
                                        <p:cTn id="17" dur="indefinite"/>
                                        <p:tgtEl>
                                          <p:spTgt spid="23"/>
                                        </p:tgtEl>
                                        <p:attrNameLst>
                                          <p:attrName>style.opacity</p:attrName>
                                        </p:attrNameLst>
                                      </p:cBhvr>
                                      <p:to>
                                        <p:strVal val="0.5"/>
                                      </p:to>
                                    </p:set>
                                    <p:animEffect filter="image" prLst="opacity: 0.5">
                                      <p:cBhvr rctx="IE">
                                        <p:cTn id="18" dur="indefinite"/>
                                        <p:tgtEl>
                                          <p:spTgt spid="23"/>
                                        </p:tgtEl>
                                      </p:cBhvr>
                                    </p:animEffect>
                                  </p:childTnLst>
                                </p:cTn>
                              </p:par>
                              <p:par>
                                <p:cTn id="19" presetID="9" presetClass="emph" presetSubtype="0" nodeType="withEffect">
                                  <p:stCondLst>
                                    <p:cond delay="0"/>
                                  </p:stCondLst>
                                  <p:childTnLst>
                                    <p:set>
                                      <p:cBhvr rctx="PPT">
                                        <p:cTn id="20" dur="indefinite"/>
                                        <p:tgtEl>
                                          <p:spTgt spid="24"/>
                                        </p:tgtEl>
                                        <p:attrNameLst>
                                          <p:attrName>style.opacity</p:attrName>
                                        </p:attrNameLst>
                                      </p:cBhvr>
                                      <p:to>
                                        <p:strVal val="1"/>
                                      </p:to>
                                    </p:set>
                                    <p:animEffect filter="image" prLst="opacity: 1">
                                      <p:cBhvr rctx="IE">
                                        <p:cTn id="21" dur="indefinite"/>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rctx="PPT">
                                        <p:cTn id="25" dur="indefinite"/>
                                        <p:tgtEl>
                                          <p:spTgt spid="24"/>
                                        </p:tgtEl>
                                        <p:attrNameLst>
                                          <p:attrName>style.opacity</p:attrName>
                                        </p:attrNameLst>
                                      </p:cBhvr>
                                      <p:to>
                                        <p:strVal val="0.5"/>
                                      </p:to>
                                    </p:set>
                                    <p:animEffect filter="image" prLst="opacity: 0.5">
                                      <p:cBhvr rctx="IE">
                                        <p:cTn id="26" dur="indefinite"/>
                                        <p:tgtEl>
                                          <p:spTgt spid="24"/>
                                        </p:tgtEl>
                                      </p:cBhvr>
                                    </p:animEffect>
                                  </p:childTnLst>
                                </p:cTn>
                              </p:par>
                              <p:par>
                                <p:cTn id="27" presetID="9" presetClass="emph" presetSubtype="0" nodeType="withEffect">
                                  <p:stCondLst>
                                    <p:cond delay="0"/>
                                  </p:stCondLst>
                                  <p:childTnLst>
                                    <p:set>
                                      <p:cBhvr rctx="PPT">
                                        <p:cTn id="28" dur="indefinite"/>
                                        <p:tgtEl>
                                          <p:spTgt spid="25"/>
                                        </p:tgtEl>
                                        <p:attrNameLst>
                                          <p:attrName>style.opacity</p:attrName>
                                        </p:attrNameLst>
                                      </p:cBhvr>
                                      <p:to>
                                        <p:strVal val="1"/>
                                      </p:to>
                                    </p:set>
                                    <p:animEffect filter="image" prLst="opacity: 1">
                                      <p:cBhvr rctx="IE">
                                        <p:cTn id="29" dur="indefinite"/>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childTnLst>
                                    <p:set>
                                      <p:cBhvr rctx="PPT">
                                        <p:cTn id="33" dur="indefinite"/>
                                        <p:tgtEl>
                                          <p:spTgt spid="25"/>
                                        </p:tgtEl>
                                        <p:attrNameLst>
                                          <p:attrName>style.opacity</p:attrName>
                                        </p:attrNameLst>
                                      </p:cBhvr>
                                      <p:to>
                                        <p:strVal val="0.5"/>
                                      </p:to>
                                    </p:set>
                                    <p:animEffect filter="image" prLst="opacity: 0.5">
                                      <p:cBhvr rctx="IE">
                                        <p:cTn id="34" dur="indefinite"/>
                                        <p:tgtEl>
                                          <p:spTgt spid="25"/>
                                        </p:tgtEl>
                                      </p:cBhvr>
                                    </p:animEffect>
                                  </p:childTnLst>
                                </p:cTn>
                              </p:par>
                              <p:par>
                                <p:cTn id="35" presetID="9" presetClass="emph" presetSubtype="0" nodeType="withEffect">
                                  <p:stCondLst>
                                    <p:cond delay="0"/>
                                  </p:stCondLst>
                                  <p:childTnLst>
                                    <p:set>
                                      <p:cBhvr rctx="PPT">
                                        <p:cTn id="36" dur="indefinite"/>
                                        <p:tgtEl>
                                          <p:spTgt spid="26"/>
                                        </p:tgtEl>
                                        <p:attrNameLst>
                                          <p:attrName>style.opacity</p:attrName>
                                        </p:attrNameLst>
                                      </p:cBhvr>
                                      <p:to>
                                        <p:strVal val="1"/>
                                      </p:to>
                                    </p:set>
                                    <p:animEffect filter="image" prLst="opacity: 1">
                                      <p:cBhvr rctx="IE">
                                        <p:cTn id="37" dur="indefinite"/>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Hierarchical segmentation and extracted curves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026" y="2487281"/>
            <a:ext cx="1946973" cy="201328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6867" y="2487281"/>
            <a:ext cx="1946973" cy="201328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5708" y="2487281"/>
            <a:ext cx="1946973" cy="201328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4548" y="2498714"/>
            <a:ext cx="1944686" cy="2001849"/>
          </a:xfrm>
          <a:prstGeom prst="rect">
            <a:avLst/>
          </a:prstGeom>
        </p:spPr>
      </p:pic>
      <p:sp>
        <p:nvSpPr>
          <p:cNvPr id="8" name="Slide Number Placeholder 7"/>
          <p:cNvSpPr>
            <a:spLocks noGrp="1"/>
          </p:cNvSpPr>
          <p:nvPr>
            <p:ph type="sldNum" sz="quarter" idx="12"/>
          </p:nvPr>
        </p:nvSpPr>
        <p:spPr/>
        <p:txBody>
          <a:bodyPr/>
          <a:lstStyle/>
          <a:p>
            <a:fld id="{2E342A10-5BE7-49E0-9D1C-1ECDA0EF7325}" type="slidenum">
              <a:rPr lang="en-US" smtClean="0"/>
              <a:t>13</a:t>
            </a:fld>
            <a:endParaRPr lang="en-US"/>
          </a:p>
        </p:txBody>
      </p:sp>
    </p:spTree>
    <p:extLst>
      <p:ext uri="{BB962C8B-B14F-4D97-AF65-F5344CB8AC3E}">
        <p14:creationId xmlns:p14="http://schemas.microsoft.com/office/powerpoint/2010/main" val="10877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Element-level operations</a:t>
            </a:r>
          </a:p>
        </p:txBody>
      </p:sp>
      <p:sp>
        <p:nvSpPr>
          <p:cNvPr id="5" name="Slide Number Placeholder 4"/>
          <p:cNvSpPr>
            <a:spLocks noGrp="1"/>
          </p:cNvSpPr>
          <p:nvPr>
            <p:ph type="sldNum" sz="quarter" idx="12"/>
          </p:nvPr>
        </p:nvSpPr>
        <p:spPr/>
        <p:txBody>
          <a:bodyPr/>
          <a:lstStyle/>
          <a:p>
            <a:fld id="{2E342A10-5BE7-49E0-9D1C-1ECDA0EF7325}" type="slidenum">
              <a:rPr lang="en-US" smtClean="0"/>
              <a:t>14</a:t>
            </a:fld>
            <a:endParaRPr lang="en-US"/>
          </a:p>
        </p:txBody>
      </p:sp>
      <p:grpSp>
        <p:nvGrpSpPr>
          <p:cNvPr id="12" name="Group 11"/>
          <p:cNvGrpSpPr/>
          <p:nvPr/>
        </p:nvGrpSpPr>
        <p:grpSpPr>
          <a:xfrm>
            <a:off x="0" y="2743200"/>
            <a:ext cx="9054438" cy="3566310"/>
            <a:chOff x="0" y="1828800"/>
            <a:chExt cx="9054438" cy="356631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0"/>
              <a:ext cx="4143263" cy="310911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828800"/>
              <a:ext cx="4482438" cy="3361829"/>
            </a:xfrm>
            <a:prstGeom prst="rect">
              <a:avLst/>
            </a:prstGeom>
          </p:spPr>
        </p:pic>
        <p:sp>
          <p:nvSpPr>
            <p:cNvPr id="11" name="Right Arrow 10"/>
            <p:cNvSpPr/>
            <p:nvPr/>
          </p:nvSpPr>
          <p:spPr>
            <a:xfrm>
              <a:off x="3657600" y="3291840"/>
              <a:ext cx="1828800" cy="609600"/>
            </a:xfrm>
            <a:prstGeom prst="rightArrow">
              <a:avLst>
                <a:gd name="adj1" fmla="val 40909"/>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477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Element-level operations</a:t>
            </a:r>
          </a:p>
        </p:txBody>
      </p:sp>
      <p:grpSp>
        <p:nvGrpSpPr>
          <p:cNvPr id="11" name="Group 10"/>
          <p:cNvGrpSpPr/>
          <p:nvPr/>
        </p:nvGrpSpPr>
        <p:grpSpPr>
          <a:xfrm>
            <a:off x="0" y="2743200"/>
            <a:ext cx="9054438" cy="3566310"/>
            <a:chOff x="0" y="1828800"/>
            <a:chExt cx="9054438" cy="356631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0"/>
              <a:ext cx="4143263" cy="310911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828800"/>
              <a:ext cx="4482438" cy="3361829"/>
            </a:xfrm>
            <a:prstGeom prst="rect">
              <a:avLst/>
            </a:prstGeom>
          </p:spPr>
        </p:pic>
        <p:sp>
          <p:nvSpPr>
            <p:cNvPr id="9" name="Right Arrow 8"/>
            <p:cNvSpPr/>
            <p:nvPr/>
          </p:nvSpPr>
          <p:spPr>
            <a:xfrm>
              <a:off x="3657600" y="3291840"/>
              <a:ext cx="1828800" cy="609600"/>
            </a:xfrm>
            <a:prstGeom prst="rightArrow">
              <a:avLst>
                <a:gd name="adj1" fmla="val 40909"/>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429006" y="2743200"/>
              <a:ext cx="2234714" cy="584775"/>
            </a:xfrm>
            <a:prstGeom prst="rect">
              <a:avLst/>
            </a:prstGeom>
            <a:noFill/>
          </p:spPr>
          <p:txBody>
            <a:bodyPr wrap="none" rtlCol="0">
              <a:spAutoFit/>
            </a:bodyPr>
            <a:lstStyle/>
            <a:p>
              <a:pPr algn="ctr"/>
              <a:r>
                <a:rPr lang="en-US" sz="3200" b="1" dirty="0">
                  <a:solidFill>
                    <a:schemeClr val="accent1"/>
                  </a:solidFill>
                </a:rPr>
                <a:t>substitution</a:t>
              </a:r>
            </a:p>
          </p:txBody>
        </p:sp>
      </p:grpSp>
      <p:sp>
        <p:nvSpPr>
          <p:cNvPr id="8" name="Slide Number Placeholder 7"/>
          <p:cNvSpPr>
            <a:spLocks noGrp="1"/>
          </p:cNvSpPr>
          <p:nvPr>
            <p:ph type="sldNum" sz="quarter" idx="12"/>
          </p:nvPr>
        </p:nvSpPr>
        <p:spPr/>
        <p:txBody>
          <a:bodyPr/>
          <a:lstStyle/>
          <a:p>
            <a:fld id="{2E342A10-5BE7-49E0-9D1C-1ECDA0EF7325}" type="slidenum">
              <a:rPr lang="en-US" smtClean="0"/>
              <a:t>15</a:t>
            </a:fld>
            <a:endParaRPr lang="en-US"/>
          </a:p>
        </p:txBody>
      </p:sp>
      <p:sp>
        <p:nvSpPr>
          <p:cNvPr id="10" name="TextBox 9"/>
          <p:cNvSpPr txBox="1"/>
          <p:nvPr/>
        </p:nvSpPr>
        <p:spPr>
          <a:xfrm>
            <a:off x="628650" y="1388179"/>
            <a:ext cx="2555380"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solidFill>
                  <a:schemeClr val="accent1"/>
                </a:solidFill>
              </a:rPr>
              <a:t>part substitution</a:t>
            </a:r>
          </a:p>
        </p:txBody>
      </p:sp>
    </p:spTree>
    <p:extLst>
      <p:ext uri="{BB962C8B-B14F-4D97-AF65-F5344CB8AC3E}">
        <p14:creationId xmlns:p14="http://schemas.microsoft.com/office/powerpoint/2010/main" val="335182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Element-level operations</a:t>
            </a:r>
          </a:p>
        </p:txBody>
      </p:sp>
      <p:grpSp>
        <p:nvGrpSpPr>
          <p:cNvPr id="8" name="Group 7"/>
          <p:cNvGrpSpPr/>
          <p:nvPr/>
        </p:nvGrpSpPr>
        <p:grpSpPr>
          <a:xfrm>
            <a:off x="0" y="2743200"/>
            <a:ext cx="9054439" cy="3566310"/>
            <a:chOff x="0" y="1828800"/>
            <a:chExt cx="9054439" cy="356631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828800"/>
              <a:ext cx="4482439" cy="336182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86000"/>
              <a:ext cx="4143263" cy="3109110"/>
            </a:xfrm>
            <a:prstGeom prst="rect">
              <a:avLst/>
            </a:prstGeom>
          </p:spPr>
        </p:pic>
        <p:sp>
          <p:nvSpPr>
            <p:cNvPr id="9" name="Right Arrow 8"/>
            <p:cNvSpPr/>
            <p:nvPr/>
          </p:nvSpPr>
          <p:spPr>
            <a:xfrm>
              <a:off x="3657600" y="3291840"/>
              <a:ext cx="1828800" cy="609600"/>
            </a:xfrm>
            <a:prstGeom prst="rightArrow">
              <a:avLst>
                <a:gd name="adj1" fmla="val 40909"/>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657600" y="2743200"/>
              <a:ext cx="1611339" cy="584775"/>
            </a:xfrm>
            <a:prstGeom prst="rect">
              <a:avLst/>
            </a:prstGeom>
            <a:noFill/>
          </p:spPr>
          <p:txBody>
            <a:bodyPr wrap="none" rtlCol="0">
              <a:spAutoFit/>
            </a:bodyPr>
            <a:lstStyle/>
            <a:p>
              <a:pPr algn="ctr"/>
              <a:r>
                <a:rPr lang="en-US" sz="3200" b="1" dirty="0">
                  <a:solidFill>
                    <a:schemeClr val="accent1"/>
                  </a:solidFill>
                </a:rPr>
                <a:t>addition</a:t>
              </a:r>
            </a:p>
          </p:txBody>
        </p:sp>
      </p:grpSp>
      <p:sp>
        <p:nvSpPr>
          <p:cNvPr id="6" name="Slide Number Placeholder 5"/>
          <p:cNvSpPr>
            <a:spLocks noGrp="1"/>
          </p:cNvSpPr>
          <p:nvPr>
            <p:ph type="sldNum" sz="quarter" idx="12"/>
          </p:nvPr>
        </p:nvSpPr>
        <p:spPr/>
        <p:txBody>
          <a:bodyPr/>
          <a:lstStyle/>
          <a:p>
            <a:fld id="{2E342A10-5BE7-49E0-9D1C-1ECDA0EF7325}" type="slidenum">
              <a:rPr lang="en-US" smtClean="0"/>
              <a:t>16</a:t>
            </a:fld>
            <a:endParaRPr lang="en-US"/>
          </a:p>
        </p:txBody>
      </p:sp>
      <p:sp>
        <p:nvSpPr>
          <p:cNvPr id="10" name="TextBox 9"/>
          <p:cNvSpPr txBox="1"/>
          <p:nvPr/>
        </p:nvSpPr>
        <p:spPr>
          <a:xfrm>
            <a:off x="628650" y="1388179"/>
            <a:ext cx="3372783"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a:solidFill>
                  <a:schemeClr val="accent1"/>
                </a:solidFill>
              </a:rPr>
              <a:t>part substitution</a:t>
            </a:r>
          </a:p>
          <a:p>
            <a:pPr marL="285750" indent="-285750">
              <a:buFont typeface="Arial" panose="020B0604020202020204" pitchFamily="34" charset="0"/>
              <a:buChar char="•"/>
            </a:pPr>
            <a:r>
              <a:rPr lang="en-US" sz="2400" dirty="0">
                <a:solidFill>
                  <a:schemeClr val="accent1"/>
                </a:solidFill>
              </a:rPr>
              <a:t>part addition / removal</a:t>
            </a:r>
          </a:p>
        </p:txBody>
      </p:sp>
    </p:spTree>
    <p:extLst>
      <p:ext uri="{BB962C8B-B14F-4D97-AF65-F5344CB8AC3E}">
        <p14:creationId xmlns:p14="http://schemas.microsoft.com/office/powerpoint/2010/main" val="279348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Element-level operations</a:t>
            </a:r>
          </a:p>
        </p:txBody>
      </p:sp>
      <p:grpSp>
        <p:nvGrpSpPr>
          <p:cNvPr id="12" name="Group 11"/>
          <p:cNvGrpSpPr/>
          <p:nvPr/>
        </p:nvGrpSpPr>
        <p:grpSpPr>
          <a:xfrm>
            <a:off x="0" y="2743200"/>
            <a:ext cx="9054438" cy="3566311"/>
            <a:chOff x="0" y="1828799"/>
            <a:chExt cx="9054438" cy="3566311"/>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7104" y="1828799"/>
              <a:ext cx="4487334" cy="336550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86000"/>
              <a:ext cx="4143263" cy="3109110"/>
            </a:xfrm>
            <a:prstGeom prst="rect">
              <a:avLst/>
            </a:prstGeom>
          </p:spPr>
        </p:pic>
        <p:sp>
          <p:nvSpPr>
            <p:cNvPr id="9" name="Right Arrow 8"/>
            <p:cNvSpPr/>
            <p:nvPr/>
          </p:nvSpPr>
          <p:spPr>
            <a:xfrm>
              <a:off x="3657600" y="3291840"/>
              <a:ext cx="1828800" cy="609600"/>
            </a:xfrm>
            <a:prstGeom prst="rightArrow">
              <a:avLst>
                <a:gd name="adj1" fmla="val 40909"/>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94197" y="2726618"/>
              <a:ext cx="2314864" cy="584775"/>
            </a:xfrm>
            <a:prstGeom prst="rect">
              <a:avLst/>
            </a:prstGeom>
            <a:noFill/>
          </p:spPr>
          <p:txBody>
            <a:bodyPr wrap="none" rtlCol="0">
              <a:spAutoFit/>
            </a:bodyPr>
            <a:lstStyle/>
            <a:p>
              <a:pPr algn="ctr"/>
              <a:r>
                <a:rPr lang="en-US" sz="3200" b="1" dirty="0">
                  <a:solidFill>
                    <a:schemeClr val="accent1"/>
                  </a:solidFill>
                </a:rPr>
                <a:t>deformation</a:t>
              </a:r>
            </a:p>
          </p:txBody>
        </p:sp>
        <p:sp>
          <p:nvSpPr>
            <p:cNvPr id="4" name="Freeform 3"/>
            <p:cNvSpPr>
              <a:spLocks noChangeAspect="1"/>
            </p:cNvSpPr>
            <p:nvPr/>
          </p:nvSpPr>
          <p:spPr>
            <a:xfrm>
              <a:off x="3351150" y="3291840"/>
              <a:ext cx="118141" cy="877163"/>
            </a:xfrm>
            <a:custGeom>
              <a:avLst/>
              <a:gdLst>
                <a:gd name="connsiteX0" fmla="*/ 167211 w 168134"/>
                <a:gd name="connsiteY0" fmla="*/ 0 h 1068185"/>
                <a:gd name="connsiteX1" fmla="*/ 158898 w 168134"/>
                <a:gd name="connsiteY1" fmla="*/ 324196 h 1068185"/>
                <a:gd name="connsiteX2" fmla="*/ 100709 w 168134"/>
                <a:gd name="connsiteY2" fmla="*/ 532014 h 1068185"/>
                <a:gd name="connsiteX3" fmla="*/ 956 w 168134"/>
                <a:gd name="connsiteY3" fmla="*/ 781396 h 1068185"/>
                <a:gd name="connsiteX4" fmla="*/ 59146 w 168134"/>
                <a:gd name="connsiteY4" fmla="*/ 1068185 h 1068185"/>
                <a:gd name="connsiteX0" fmla="*/ 140244 w 141167"/>
                <a:gd name="connsiteY0" fmla="*/ 0 h 1068185"/>
                <a:gd name="connsiteX1" fmla="*/ 131931 w 141167"/>
                <a:gd name="connsiteY1" fmla="*/ 324196 h 1068185"/>
                <a:gd name="connsiteX2" fmla="*/ 73742 w 141167"/>
                <a:gd name="connsiteY2" fmla="*/ 532014 h 1068185"/>
                <a:gd name="connsiteX3" fmla="*/ 3083 w 141167"/>
                <a:gd name="connsiteY3" fmla="*/ 781396 h 1068185"/>
                <a:gd name="connsiteX4" fmla="*/ 32179 w 141167"/>
                <a:gd name="connsiteY4" fmla="*/ 1068185 h 1068185"/>
                <a:gd name="connsiteX0" fmla="*/ 137274 w 138197"/>
                <a:gd name="connsiteY0" fmla="*/ 0 h 1068185"/>
                <a:gd name="connsiteX1" fmla="*/ 128961 w 138197"/>
                <a:gd name="connsiteY1" fmla="*/ 324196 h 1068185"/>
                <a:gd name="connsiteX2" fmla="*/ 70772 w 138197"/>
                <a:gd name="connsiteY2" fmla="*/ 532014 h 1068185"/>
                <a:gd name="connsiteX3" fmla="*/ 113 w 138197"/>
                <a:gd name="connsiteY3" fmla="*/ 781396 h 1068185"/>
                <a:gd name="connsiteX4" fmla="*/ 58303 w 138197"/>
                <a:gd name="connsiteY4" fmla="*/ 1068185 h 1068185"/>
                <a:gd name="connsiteX0" fmla="*/ 137495 w 138418"/>
                <a:gd name="connsiteY0" fmla="*/ 0 h 1068185"/>
                <a:gd name="connsiteX1" fmla="*/ 129182 w 138418"/>
                <a:gd name="connsiteY1" fmla="*/ 324196 h 1068185"/>
                <a:gd name="connsiteX2" fmla="*/ 70993 w 138418"/>
                <a:gd name="connsiteY2" fmla="*/ 532014 h 1068185"/>
                <a:gd name="connsiteX3" fmla="*/ 334 w 138418"/>
                <a:gd name="connsiteY3" fmla="*/ 781396 h 1068185"/>
                <a:gd name="connsiteX4" fmla="*/ 58524 w 138418"/>
                <a:gd name="connsiteY4" fmla="*/ 1068185 h 1068185"/>
                <a:gd name="connsiteX0" fmla="*/ 137187 w 138110"/>
                <a:gd name="connsiteY0" fmla="*/ 0 h 1068185"/>
                <a:gd name="connsiteX1" fmla="*/ 128874 w 138110"/>
                <a:gd name="connsiteY1" fmla="*/ 324196 h 1068185"/>
                <a:gd name="connsiteX2" fmla="*/ 70685 w 138110"/>
                <a:gd name="connsiteY2" fmla="*/ 532014 h 1068185"/>
                <a:gd name="connsiteX3" fmla="*/ 26 w 138110"/>
                <a:gd name="connsiteY3" fmla="*/ 781396 h 1068185"/>
                <a:gd name="connsiteX4" fmla="*/ 66529 w 138110"/>
                <a:gd name="connsiteY4" fmla="*/ 1068185 h 1068185"/>
                <a:gd name="connsiteX0" fmla="*/ 137216 w 138139"/>
                <a:gd name="connsiteY0" fmla="*/ 0 h 1068185"/>
                <a:gd name="connsiteX1" fmla="*/ 128903 w 138139"/>
                <a:gd name="connsiteY1" fmla="*/ 324196 h 1068185"/>
                <a:gd name="connsiteX2" fmla="*/ 70714 w 138139"/>
                <a:gd name="connsiteY2" fmla="*/ 532014 h 1068185"/>
                <a:gd name="connsiteX3" fmla="*/ 55 w 138139"/>
                <a:gd name="connsiteY3" fmla="*/ 781396 h 1068185"/>
                <a:gd name="connsiteX4" fmla="*/ 66558 w 138139"/>
                <a:gd name="connsiteY4" fmla="*/ 1068185 h 1068185"/>
                <a:gd name="connsiteX0" fmla="*/ 139712 w 140635"/>
                <a:gd name="connsiteY0" fmla="*/ 0 h 1068185"/>
                <a:gd name="connsiteX1" fmla="*/ 131399 w 140635"/>
                <a:gd name="connsiteY1" fmla="*/ 324196 h 1068185"/>
                <a:gd name="connsiteX2" fmla="*/ 73210 w 140635"/>
                <a:gd name="connsiteY2" fmla="*/ 532014 h 1068185"/>
                <a:gd name="connsiteX3" fmla="*/ 2551 w 140635"/>
                <a:gd name="connsiteY3" fmla="*/ 781396 h 1068185"/>
                <a:gd name="connsiteX4" fmla="*/ 69054 w 140635"/>
                <a:gd name="connsiteY4" fmla="*/ 1068185 h 1068185"/>
                <a:gd name="connsiteX0" fmla="*/ 139700 w 140623"/>
                <a:gd name="connsiteY0" fmla="*/ 0 h 1034934"/>
                <a:gd name="connsiteX1" fmla="*/ 131387 w 140623"/>
                <a:gd name="connsiteY1" fmla="*/ 324196 h 1034934"/>
                <a:gd name="connsiteX2" fmla="*/ 73198 w 140623"/>
                <a:gd name="connsiteY2" fmla="*/ 532014 h 1034934"/>
                <a:gd name="connsiteX3" fmla="*/ 2539 w 140623"/>
                <a:gd name="connsiteY3" fmla="*/ 781396 h 1034934"/>
                <a:gd name="connsiteX4" fmla="*/ 52416 w 140623"/>
                <a:gd name="connsiteY4" fmla="*/ 1034934 h 1034934"/>
                <a:gd name="connsiteX0" fmla="*/ 137908 w 138831"/>
                <a:gd name="connsiteY0" fmla="*/ 0 h 1030778"/>
                <a:gd name="connsiteX1" fmla="*/ 129595 w 138831"/>
                <a:gd name="connsiteY1" fmla="*/ 324196 h 1030778"/>
                <a:gd name="connsiteX2" fmla="*/ 71406 w 138831"/>
                <a:gd name="connsiteY2" fmla="*/ 532014 h 1030778"/>
                <a:gd name="connsiteX3" fmla="*/ 747 w 138831"/>
                <a:gd name="connsiteY3" fmla="*/ 781396 h 1030778"/>
                <a:gd name="connsiteX4" fmla="*/ 58937 w 138831"/>
                <a:gd name="connsiteY4" fmla="*/ 1030778 h 103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31" h="1030778">
                  <a:moveTo>
                    <a:pt x="137908" y="0"/>
                  </a:moveTo>
                  <a:cubicBezTo>
                    <a:pt x="139293" y="117763"/>
                    <a:pt x="140679" y="235527"/>
                    <a:pt x="129595" y="324196"/>
                  </a:cubicBezTo>
                  <a:cubicBezTo>
                    <a:pt x="118511" y="412865"/>
                    <a:pt x="92881" y="455814"/>
                    <a:pt x="71406" y="532014"/>
                  </a:cubicBezTo>
                  <a:cubicBezTo>
                    <a:pt x="49931" y="608214"/>
                    <a:pt x="2825" y="698269"/>
                    <a:pt x="747" y="781396"/>
                  </a:cubicBezTo>
                  <a:cubicBezTo>
                    <a:pt x="-1331" y="864523"/>
                    <a:pt x="-3408" y="1004455"/>
                    <a:pt x="58937" y="1030778"/>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a:spLocks noChangeAspect="1"/>
            </p:cNvSpPr>
            <p:nvPr/>
          </p:nvSpPr>
          <p:spPr>
            <a:xfrm>
              <a:off x="7478084" y="2274826"/>
              <a:ext cx="194756" cy="1286505"/>
            </a:xfrm>
            <a:custGeom>
              <a:avLst/>
              <a:gdLst>
                <a:gd name="connsiteX0" fmla="*/ 229579 w 231278"/>
                <a:gd name="connsiteY0" fmla="*/ 0 h 1562793"/>
                <a:gd name="connsiteX1" fmla="*/ 217110 w 231278"/>
                <a:gd name="connsiteY1" fmla="*/ 536171 h 1562793"/>
                <a:gd name="connsiteX2" fmla="*/ 125670 w 231278"/>
                <a:gd name="connsiteY2" fmla="*/ 802178 h 1562793"/>
                <a:gd name="connsiteX3" fmla="*/ 5135 w 231278"/>
                <a:gd name="connsiteY3" fmla="*/ 1130531 h 1562793"/>
                <a:gd name="connsiteX4" fmla="*/ 38386 w 231278"/>
                <a:gd name="connsiteY4" fmla="*/ 1562793 h 1562793"/>
                <a:gd name="connsiteX0" fmla="*/ 228750 w 230449"/>
                <a:gd name="connsiteY0" fmla="*/ 0 h 1533698"/>
                <a:gd name="connsiteX1" fmla="*/ 216281 w 230449"/>
                <a:gd name="connsiteY1" fmla="*/ 536171 h 1533698"/>
                <a:gd name="connsiteX2" fmla="*/ 124841 w 230449"/>
                <a:gd name="connsiteY2" fmla="*/ 802178 h 1533698"/>
                <a:gd name="connsiteX3" fmla="*/ 4306 w 230449"/>
                <a:gd name="connsiteY3" fmla="*/ 1130531 h 1533698"/>
                <a:gd name="connsiteX4" fmla="*/ 41713 w 230449"/>
                <a:gd name="connsiteY4" fmla="*/ 1533698 h 1533698"/>
                <a:gd name="connsiteX0" fmla="*/ 230478 w 232177"/>
                <a:gd name="connsiteY0" fmla="*/ 0 h 1533698"/>
                <a:gd name="connsiteX1" fmla="*/ 218009 w 232177"/>
                <a:gd name="connsiteY1" fmla="*/ 536171 h 1533698"/>
                <a:gd name="connsiteX2" fmla="*/ 126569 w 232177"/>
                <a:gd name="connsiteY2" fmla="*/ 802178 h 1533698"/>
                <a:gd name="connsiteX3" fmla="*/ 6034 w 232177"/>
                <a:gd name="connsiteY3" fmla="*/ 1130531 h 1533698"/>
                <a:gd name="connsiteX4" fmla="*/ 43441 w 232177"/>
                <a:gd name="connsiteY4" fmla="*/ 1533698 h 1533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77" h="1533698">
                  <a:moveTo>
                    <a:pt x="230478" y="0"/>
                  </a:moveTo>
                  <a:cubicBezTo>
                    <a:pt x="232902" y="201237"/>
                    <a:pt x="235327" y="402475"/>
                    <a:pt x="218009" y="536171"/>
                  </a:cubicBezTo>
                  <a:cubicBezTo>
                    <a:pt x="200691" y="669867"/>
                    <a:pt x="161898" y="703118"/>
                    <a:pt x="126569" y="802178"/>
                  </a:cubicBezTo>
                  <a:cubicBezTo>
                    <a:pt x="91240" y="901238"/>
                    <a:pt x="19889" y="1008611"/>
                    <a:pt x="6034" y="1130531"/>
                  </a:cubicBezTo>
                  <a:cubicBezTo>
                    <a:pt x="-7821" y="1252451"/>
                    <a:pt x="1185" y="1456805"/>
                    <a:pt x="43441" y="1533698"/>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Slide Number Placeholder 9"/>
          <p:cNvSpPr>
            <a:spLocks noGrp="1"/>
          </p:cNvSpPr>
          <p:nvPr>
            <p:ph type="sldNum" sz="quarter" idx="12"/>
          </p:nvPr>
        </p:nvSpPr>
        <p:spPr/>
        <p:txBody>
          <a:bodyPr/>
          <a:lstStyle/>
          <a:p>
            <a:fld id="{2E342A10-5BE7-49E0-9D1C-1ECDA0EF7325}" type="slidenum">
              <a:rPr lang="en-US" smtClean="0"/>
              <a:t>17</a:t>
            </a:fld>
            <a:endParaRPr lang="en-US"/>
          </a:p>
        </p:txBody>
      </p:sp>
      <p:sp>
        <p:nvSpPr>
          <p:cNvPr id="13" name="TextBox 12"/>
          <p:cNvSpPr txBox="1"/>
          <p:nvPr/>
        </p:nvSpPr>
        <p:spPr>
          <a:xfrm>
            <a:off x="628650" y="1388179"/>
            <a:ext cx="3631763"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solidFill>
                  <a:schemeClr val="accent1"/>
                </a:solidFill>
              </a:rPr>
              <a:t>part substitution</a:t>
            </a:r>
          </a:p>
          <a:p>
            <a:pPr marL="285750" indent="-285750">
              <a:buFont typeface="Arial" panose="020B0604020202020204" pitchFamily="34" charset="0"/>
              <a:buChar char="•"/>
            </a:pPr>
            <a:r>
              <a:rPr lang="en-US" sz="2400" dirty="0">
                <a:solidFill>
                  <a:schemeClr val="accent1"/>
                </a:solidFill>
              </a:rPr>
              <a:t>part addition / removal</a:t>
            </a:r>
          </a:p>
          <a:p>
            <a:pPr marL="285750" indent="-285750">
              <a:buFont typeface="Arial" panose="020B0604020202020204" pitchFamily="34" charset="0"/>
              <a:buChar char="•"/>
            </a:pPr>
            <a:r>
              <a:rPr lang="en-US" sz="2400" dirty="0">
                <a:solidFill>
                  <a:schemeClr val="accent1"/>
                </a:solidFill>
              </a:rPr>
              <a:t>curve-based deformation</a:t>
            </a:r>
          </a:p>
        </p:txBody>
      </p:sp>
    </p:spTree>
    <p:extLst>
      <p:ext uri="{BB962C8B-B14F-4D97-AF65-F5344CB8AC3E}">
        <p14:creationId xmlns:p14="http://schemas.microsoft.com/office/powerpoint/2010/main" val="167447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Unconstrained element edits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35" y="1690690"/>
            <a:ext cx="2703476" cy="15698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186" y="3877160"/>
            <a:ext cx="1325075" cy="2513856"/>
          </a:xfrm>
          <a:prstGeom prst="rect">
            <a:avLst/>
          </a:prstGeom>
        </p:spPr>
      </p:pic>
      <p:sp>
        <p:nvSpPr>
          <p:cNvPr id="7" name="TextBox 6"/>
          <p:cNvSpPr txBox="1"/>
          <p:nvPr/>
        </p:nvSpPr>
        <p:spPr>
          <a:xfrm>
            <a:off x="1251565" y="3120003"/>
            <a:ext cx="962316" cy="584775"/>
          </a:xfrm>
          <a:prstGeom prst="rect">
            <a:avLst/>
          </a:prstGeom>
          <a:noFill/>
        </p:spPr>
        <p:txBody>
          <a:bodyPr wrap="none" rtlCol="0">
            <a:spAutoFit/>
          </a:bodyPr>
          <a:lstStyle/>
          <a:p>
            <a:pPr algn="ctr"/>
            <a:r>
              <a:rPr lang="en-US" sz="3200" dirty="0">
                <a:solidFill>
                  <a:schemeClr val="accent1"/>
                </a:solidFill>
              </a:rPr>
              <a:t>style</a:t>
            </a:r>
          </a:p>
        </p:txBody>
      </p:sp>
      <p:sp>
        <p:nvSpPr>
          <p:cNvPr id="8" name="TextBox 7"/>
          <p:cNvSpPr txBox="1"/>
          <p:nvPr/>
        </p:nvSpPr>
        <p:spPr>
          <a:xfrm>
            <a:off x="956140" y="6227047"/>
            <a:ext cx="1580882" cy="584775"/>
          </a:xfrm>
          <a:prstGeom prst="rect">
            <a:avLst/>
          </a:prstGeom>
          <a:noFill/>
        </p:spPr>
        <p:txBody>
          <a:bodyPr wrap="none" rtlCol="0">
            <a:spAutoFit/>
          </a:bodyPr>
          <a:lstStyle/>
          <a:p>
            <a:pPr algn="ctr"/>
            <a:r>
              <a:rPr lang="en-US" sz="3200" dirty="0">
                <a:solidFill>
                  <a:schemeClr val="accent1"/>
                </a:solidFill>
              </a:rPr>
              <a:t>function</a:t>
            </a:r>
          </a:p>
        </p:txBody>
      </p:sp>
      <p:grpSp>
        <p:nvGrpSpPr>
          <p:cNvPr id="3" name="Group 2"/>
          <p:cNvGrpSpPr/>
          <p:nvPr/>
        </p:nvGrpSpPr>
        <p:grpSpPr>
          <a:xfrm>
            <a:off x="3821678" y="1813623"/>
            <a:ext cx="4574567" cy="4296232"/>
            <a:chOff x="5345676" y="1813622"/>
            <a:chExt cx="4574566" cy="4296233"/>
          </a:xfrm>
        </p:grpSpPr>
        <p:sp>
          <p:nvSpPr>
            <p:cNvPr id="6" name="Right Arrow 5"/>
            <p:cNvSpPr/>
            <p:nvPr/>
          </p:nvSpPr>
          <p:spPr>
            <a:xfrm>
              <a:off x="5345676" y="3562626"/>
              <a:ext cx="1296831" cy="629068"/>
            </a:xfrm>
            <a:prstGeom prst="rightArrow">
              <a:avLst>
                <a:gd name="adj1" fmla="val 36825"/>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3717" y="1813622"/>
              <a:ext cx="2676525" cy="3705225"/>
            </a:xfrm>
            <a:prstGeom prst="rect">
              <a:avLst/>
            </a:prstGeom>
          </p:spPr>
        </p:pic>
        <p:sp>
          <p:nvSpPr>
            <p:cNvPr id="10" name="TextBox 9"/>
            <p:cNvSpPr txBox="1"/>
            <p:nvPr/>
          </p:nvSpPr>
          <p:spPr>
            <a:xfrm>
              <a:off x="7918978" y="5525080"/>
              <a:ext cx="1326004" cy="584775"/>
            </a:xfrm>
            <a:prstGeom prst="rect">
              <a:avLst/>
            </a:prstGeom>
            <a:noFill/>
          </p:spPr>
          <p:txBody>
            <a:bodyPr wrap="none" rtlCol="0">
              <a:spAutoFit/>
            </a:bodyPr>
            <a:lstStyle/>
            <a:p>
              <a:pPr algn="ctr"/>
              <a:r>
                <a:rPr lang="en-US" sz="3200" dirty="0">
                  <a:solidFill>
                    <a:schemeClr val="accent1"/>
                  </a:solidFill>
                </a:rPr>
                <a:t>output</a:t>
              </a:r>
            </a:p>
          </p:txBody>
        </p:sp>
      </p:grpSp>
      <p:sp>
        <p:nvSpPr>
          <p:cNvPr id="12" name="Slide Number Placeholder 11"/>
          <p:cNvSpPr>
            <a:spLocks noGrp="1"/>
          </p:cNvSpPr>
          <p:nvPr>
            <p:ph type="sldNum" sz="quarter" idx="12"/>
          </p:nvPr>
        </p:nvSpPr>
        <p:spPr/>
        <p:txBody>
          <a:bodyPr/>
          <a:lstStyle/>
          <a:p>
            <a:fld id="{2E342A10-5BE7-49E0-9D1C-1ECDA0EF7325}" type="slidenum">
              <a:rPr lang="en-US" smtClean="0"/>
              <a:t>18</a:t>
            </a:fld>
            <a:endParaRPr lang="en-US"/>
          </a:p>
        </p:txBody>
      </p:sp>
    </p:spTree>
    <p:extLst>
      <p:ext uri="{BB962C8B-B14F-4D97-AF65-F5344CB8AC3E}">
        <p14:creationId xmlns:p14="http://schemas.microsoft.com/office/powerpoint/2010/main" val="317463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Compatible</a:t>
            </a:r>
            <a:r>
              <a:rPr lang="en-US" dirty="0"/>
              <a:t> element edits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35" y="1690690"/>
            <a:ext cx="2703476" cy="15698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186" y="3877160"/>
            <a:ext cx="1325075" cy="2513856"/>
          </a:xfrm>
          <a:prstGeom prst="rect">
            <a:avLst/>
          </a:prstGeom>
        </p:spPr>
      </p:pic>
      <p:sp>
        <p:nvSpPr>
          <p:cNvPr id="6" name="Right Arrow 5"/>
          <p:cNvSpPr/>
          <p:nvPr/>
        </p:nvSpPr>
        <p:spPr>
          <a:xfrm>
            <a:off x="3821679" y="3562627"/>
            <a:ext cx="1296831" cy="629068"/>
          </a:xfrm>
          <a:prstGeom prst="rightArrow">
            <a:avLst>
              <a:gd name="adj1" fmla="val 36825"/>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51565" y="3120003"/>
            <a:ext cx="962316" cy="584775"/>
          </a:xfrm>
          <a:prstGeom prst="rect">
            <a:avLst/>
          </a:prstGeom>
          <a:noFill/>
        </p:spPr>
        <p:txBody>
          <a:bodyPr wrap="none" rtlCol="0">
            <a:spAutoFit/>
          </a:bodyPr>
          <a:lstStyle/>
          <a:p>
            <a:pPr algn="ctr"/>
            <a:r>
              <a:rPr lang="en-US" sz="3200" dirty="0">
                <a:solidFill>
                  <a:schemeClr val="accent1"/>
                </a:solidFill>
              </a:rPr>
              <a:t>style</a:t>
            </a:r>
          </a:p>
        </p:txBody>
      </p:sp>
      <p:sp>
        <p:nvSpPr>
          <p:cNvPr id="8" name="TextBox 7"/>
          <p:cNvSpPr txBox="1"/>
          <p:nvPr/>
        </p:nvSpPr>
        <p:spPr>
          <a:xfrm>
            <a:off x="956140" y="6273227"/>
            <a:ext cx="1580882" cy="584775"/>
          </a:xfrm>
          <a:prstGeom prst="rect">
            <a:avLst/>
          </a:prstGeom>
          <a:noFill/>
        </p:spPr>
        <p:txBody>
          <a:bodyPr wrap="none" rtlCol="0">
            <a:spAutoFit/>
          </a:bodyPr>
          <a:lstStyle/>
          <a:p>
            <a:pPr algn="ctr"/>
            <a:r>
              <a:rPr lang="en-US" sz="3200" dirty="0">
                <a:solidFill>
                  <a:schemeClr val="accent1"/>
                </a:solidFill>
              </a:rPr>
              <a:t>function</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7856" y="2119747"/>
            <a:ext cx="1840248" cy="3170063"/>
          </a:xfrm>
          <a:prstGeom prst="rect">
            <a:avLst/>
          </a:prstGeom>
        </p:spPr>
      </p:pic>
      <p:sp>
        <p:nvSpPr>
          <p:cNvPr id="11" name="TextBox 10"/>
          <p:cNvSpPr txBox="1"/>
          <p:nvPr/>
        </p:nvSpPr>
        <p:spPr>
          <a:xfrm>
            <a:off x="6394979" y="5525082"/>
            <a:ext cx="1326004" cy="584775"/>
          </a:xfrm>
          <a:prstGeom prst="rect">
            <a:avLst/>
          </a:prstGeom>
          <a:noFill/>
        </p:spPr>
        <p:txBody>
          <a:bodyPr wrap="none" rtlCol="0">
            <a:spAutoFit/>
          </a:bodyPr>
          <a:lstStyle/>
          <a:p>
            <a:pPr algn="ctr"/>
            <a:r>
              <a:rPr lang="en-US" sz="3200" dirty="0">
                <a:solidFill>
                  <a:schemeClr val="accent1"/>
                </a:solidFill>
              </a:rPr>
              <a:t>output</a:t>
            </a:r>
          </a:p>
        </p:txBody>
      </p:sp>
      <p:sp>
        <p:nvSpPr>
          <p:cNvPr id="9" name="Slide Number Placeholder 8"/>
          <p:cNvSpPr>
            <a:spLocks noGrp="1"/>
          </p:cNvSpPr>
          <p:nvPr>
            <p:ph type="sldNum" sz="quarter" idx="12"/>
          </p:nvPr>
        </p:nvSpPr>
        <p:spPr/>
        <p:txBody>
          <a:bodyPr/>
          <a:lstStyle/>
          <a:p>
            <a:fld id="{2E342A10-5BE7-49E0-9D1C-1ECDA0EF7325}" type="slidenum">
              <a:rPr lang="en-US" smtClean="0"/>
              <a:t>19</a:t>
            </a:fld>
            <a:endParaRPr lang="en-US"/>
          </a:p>
        </p:txBody>
      </p:sp>
    </p:spTree>
    <p:extLst>
      <p:ext uri="{BB962C8B-B14F-4D97-AF65-F5344CB8AC3E}">
        <p14:creationId xmlns:p14="http://schemas.microsoft.com/office/powerpoint/2010/main" val="195787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sz="3600" dirty="0"/>
              <a:t>Goal: automate shape style transfer</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9809" y="4291529"/>
            <a:ext cx="3826823" cy="176218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663" y="4181457"/>
            <a:ext cx="4295038" cy="198232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2606" y="1480049"/>
            <a:ext cx="3750190" cy="2701408"/>
          </a:xfrm>
          <a:prstGeom prst="rect">
            <a:avLst/>
          </a:prstGeom>
        </p:spPr>
      </p:pic>
      <p:sp>
        <p:nvSpPr>
          <p:cNvPr id="3" name="Slide Number Placeholder 2"/>
          <p:cNvSpPr>
            <a:spLocks noGrp="1"/>
          </p:cNvSpPr>
          <p:nvPr>
            <p:ph type="sldNum" sz="quarter" idx="12"/>
          </p:nvPr>
        </p:nvSpPr>
        <p:spPr/>
        <p:txBody>
          <a:bodyPr/>
          <a:lstStyle/>
          <a:p>
            <a:fld id="{2E342A10-5BE7-49E0-9D1C-1ECDA0EF7325}" type="slidenum">
              <a:rPr lang="en-US" smtClean="0"/>
              <a:t>2</a:t>
            </a:fld>
            <a:endParaRPr lang="en-US"/>
          </a:p>
        </p:txBody>
      </p:sp>
    </p:spTree>
    <p:extLst>
      <p:ext uri="{BB962C8B-B14F-4D97-AF65-F5344CB8AC3E}">
        <p14:creationId xmlns:p14="http://schemas.microsoft.com/office/powerpoint/2010/main" val="67575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447" y="365126"/>
            <a:ext cx="8467106" cy="1325563"/>
          </a:xfrm>
        </p:spPr>
        <p:txBody>
          <a:bodyPr>
            <a:normAutofit/>
          </a:bodyPr>
          <a:lstStyle/>
          <a:p>
            <a:r>
              <a:rPr lang="en-US" sz="3400" dirty="0"/>
              <a:t>Search for compatible element-level operations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5143500"/>
          </a:xfrm>
          <a:prstGeom prst="rect">
            <a:avLst/>
          </a:prstGeom>
        </p:spPr>
      </p:pic>
      <p:sp>
        <p:nvSpPr>
          <p:cNvPr id="4" name="Slide Number Placeholder 3"/>
          <p:cNvSpPr>
            <a:spLocks noGrp="1"/>
          </p:cNvSpPr>
          <p:nvPr>
            <p:ph type="sldNum" sz="quarter" idx="12"/>
          </p:nvPr>
        </p:nvSpPr>
        <p:spPr/>
        <p:txBody>
          <a:bodyPr/>
          <a:lstStyle/>
          <a:p>
            <a:fld id="{2E342A10-5BE7-49E0-9D1C-1ECDA0EF7325}" type="slidenum">
              <a:rPr lang="en-US" smtClean="0"/>
              <a:t>20</a:t>
            </a:fld>
            <a:endParaRPr lang="en-US"/>
          </a:p>
        </p:txBody>
      </p:sp>
    </p:spTree>
    <p:extLst>
      <p:ext uri="{BB962C8B-B14F-4D97-AF65-F5344CB8AC3E}">
        <p14:creationId xmlns:p14="http://schemas.microsoft.com/office/powerpoint/2010/main" val="81260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5143500"/>
          </a:xfrm>
          <a:prstGeom prst="rect">
            <a:avLst/>
          </a:prstGeom>
        </p:spPr>
      </p:pic>
      <p:sp>
        <p:nvSpPr>
          <p:cNvPr id="4" name="Slide Number Placeholder 3"/>
          <p:cNvSpPr>
            <a:spLocks noGrp="1"/>
          </p:cNvSpPr>
          <p:nvPr>
            <p:ph type="sldNum" sz="quarter" idx="12"/>
          </p:nvPr>
        </p:nvSpPr>
        <p:spPr/>
        <p:txBody>
          <a:bodyPr/>
          <a:lstStyle/>
          <a:p>
            <a:fld id="{2E342A10-5BE7-49E0-9D1C-1ECDA0EF7325}" type="slidenum">
              <a:rPr lang="en-US" smtClean="0"/>
              <a:t>21</a:t>
            </a:fld>
            <a:endParaRPr lang="en-US"/>
          </a:p>
        </p:txBody>
      </p:sp>
      <p:sp>
        <p:nvSpPr>
          <p:cNvPr id="8" name="Title 1"/>
          <p:cNvSpPr>
            <a:spLocks noGrp="1"/>
          </p:cNvSpPr>
          <p:nvPr>
            <p:ph type="title"/>
          </p:nvPr>
        </p:nvSpPr>
        <p:spPr>
          <a:xfrm>
            <a:off x="338447" y="365126"/>
            <a:ext cx="8467106" cy="1325563"/>
          </a:xfrm>
        </p:spPr>
        <p:txBody>
          <a:bodyPr>
            <a:normAutofit/>
          </a:bodyPr>
          <a:lstStyle/>
          <a:p>
            <a:r>
              <a:rPr lang="en-US" sz="3400" dirty="0"/>
              <a:t>Search for compatible element-level operations</a:t>
            </a:r>
          </a:p>
        </p:txBody>
      </p:sp>
    </p:spTree>
    <p:extLst>
      <p:ext uri="{BB962C8B-B14F-4D97-AF65-F5344CB8AC3E}">
        <p14:creationId xmlns:p14="http://schemas.microsoft.com/office/powerpoint/2010/main" val="382315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1"/>
            <a:ext cx="9142857" cy="5142857"/>
          </a:xfrm>
          <a:prstGeom prst="rect">
            <a:avLst/>
          </a:prstGeom>
        </p:spPr>
      </p:pic>
      <p:sp>
        <p:nvSpPr>
          <p:cNvPr id="4" name="Slide Number Placeholder 3"/>
          <p:cNvSpPr>
            <a:spLocks noGrp="1"/>
          </p:cNvSpPr>
          <p:nvPr>
            <p:ph type="sldNum" sz="quarter" idx="12"/>
          </p:nvPr>
        </p:nvSpPr>
        <p:spPr/>
        <p:txBody>
          <a:bodyPr/>
          <a:lstStyle/>
          <a:p>
            <a:fld id="{2E342A10-5BE7-49E0-9D1C-1ECDA0EF7325}" type="slidenum">
              <a:rPr lang="en-US" smtClean="0"/>
              <a:t>22</a:t>
            </a:fld>
            <a:endParaRPr lang="en-US"/>
          </a:p>
        </p:txBody>
      </p:sp>
      <p:sp>
        <p:nvSpPr>
          <p:cNvPr id="6" name="Title 1"/>
          <p:cNvSpPr>
            <a:spLocks noGrp="1"/>
          </p:cNvSpPr>
          <p:nvPr>
            <p:ph type="title"/>
          </p:nvPr>
        </p:nvSpPr>
        <p:spPr>
          <a:xfrm>
            <a:off x="338447" y="365126"/>
            <a:ext cx="8467106" cy="1325563"/>
          </a:xfrm>
        </p:spPr>
        <p:txBody>
          <a:bodyPr>
            <a:normAutofit/>
          </a:bodyPr>
          <a:lstStyle/>
          <a:p>
            <a:r>
              <a:rPr lang="en-US" sz="3400" dirty="0"/>
              <a:t>Search for compatible element-level operations</a:t>
            </a:r>
          </a:p>
        </p:txBody>
      </p:sp>
    </p:spTree>
    <p:extLst>
      <p:ext uri="{BB962C8B-B14F-4D97-AF65-F5344CB8AC3E}">
        <p14:creationId xmlns:p14="http://schemas.microsoft.com/office/powerpoint/2010/main" val="129364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3"/>
            <a:ext cx="9142857" cy="5142857"/>
          </a:xfrm>
          <a:prstGeom prst="rect">
            <a:avLst/>
          </a:prstGeom>
        </p:spPr>
      </p:pic>
      <p:sp>
        <p:nvSpPr>
          <p:cNvPr id="4" name="Slide Number Placeholder 3"/>
          <p:cNvSpPr>
            <a:spLocks noGrp="1"/>
          </p:cNvSpPr>
          <p:nvPr>
            <p:ph type="sldNum" sz="quarter" idx="12"/>
          </p:nvPr>
        </p:nvSpPr>
        <p:spPr/>
        <p:txBody>
          <a:bodyPr/>
          <a:lstStyle/>
          <a:p>
            <a:fld id="{2E342A10-5BE7-49E0-9D1C-1ECDA0EF7325}" type="slidenum">
              <a:rPr lang="en-US" smtClean="0"/>
              <a:t>23</a:t>
            </a:fld>
            <a:endParaRPr lang="en-US"/>
          </a:p>
        </p:txBody>
      </p:sp>
      <p:sp>
        <p:nvSpPr>
          <p:cNvPr id="6" name="Title 1"/>
          <p:cNvSpPr>
            <a:spLocks noGrp="1"/>
          </p:cNvSpPr>
          <p:nvPr>
            <p:ph type="title"/>
          </p:nvPr>
        </p:nvSpPr>
        <p:spPr>
          <a:xfrm>
            <a:off x="338447" y="365126"/>
            <a:ext cx="8467106" cy="1325563"/>
          </a:xfrm>
        </p:spPr>
        <p:txBody>
          <a:bodyPr>
            <a:normAutofit/>
          </a:bodyPr>
          <a:lstStyle/>
          <a:p>
            <a:r>
              <a:rPr lang="en-US" sz="3400" dirty="0"/>
              <a:t>Search for compatible element-level operations</a:t>
            </a:r>
          </a:p>
        </p:txBody>
      </p:sp>
    </p:spTree>
    <p:extLst>
      <p:ext uri="{BB962C8B-B14F-4D97-AF65-F5344CB8AC3E}">
        <p14:creationId xmlns:p14="http://schemas.microsoft.com/office/powerpoint/2010/main" val="204331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solution</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565"/>
          <a:stretch/>
        </p:blipFill>
        <p:spPr>
          <a:xfrm>
            <a:off x="1971675" y="1371603"/>
            <a:ext cx="7171182" cy="514285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2663" y="5572125"/>
            <a:ext cx="325936" cy="561335"/>
          </a:xfrm>
          <a:prstGeom prst="rect">
            <a:avLst/>
          </a:prstGeom>
        </p:spPr>
      </p:pic>
      <p:sp>
        <p:nvSpPr>
          <p:cNvPr id="6" name="Slide Number Placeholder 5"/>
          <p:cNvSpPr>
            <a:spLocks noGrp="1"/>
          </p:cNvSpPr>
          <p:nvPr>
            <p:ph type="sldNum" sz="quarter" idx="12"/>
          </p:nvPr>
        </p:nvSpPr>
        <p:spPr/>
        <p:txBody>
          <a:bodyPr/>
          <a:lstStyle/>
          <a:p>
            <a:fld id="{2E342A10-5BE7-49E0-9D1C-1ECDA0EF7325}" type="slidenum">
              <a:rPr lang="en-US" smtClean="0"/>
              <a:t>24</a:t>
            </a:fld>
            <a:endParaRPr lang="en-US"/>
          </a:p>
        </p:txBody>
      </p:sp>
      <p:grpSp>
        <p:nvGrpSpPr>
          <p:cNvPr id="13" name="Group 12"/>
          <p:cNvGrpSpPr/>
          <p:nvPr/>
        </p:nvGrpSpPr>
        <p:grpSpPr>
          <a:xfrm>
            <a:off x="80150" y="1107104"/>
            <a:ext cx="7535618" cy="4349664"/>
            <a:chOff x="80150" y="1107104"/>
            <a:chExt cx="7535618" cy="4349664"/>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2387" y="3807443"/>
              <a:ext cx="957672" cy="164932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7893" y="1690689"/>
              <a:ext cx="2005914" cy="116479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4809" y="1107104"/>
              <a:ext cx="920959" cy="1747191"/>
            </a:xfrm>
            <a:prstGeom prst="rect">
              <a:avLst/>
            </a:prstGeom>
          </p:spPr>
        </p:pic>
        <p:sp>
          <p:nvSpPr>
            <p:cNvPr id="10" name="TextBox 9"/>
            <p:cNvSpPr txBox="1"/>
            <p:nvPr/>
          </p:nvSpPr>
          <p:spPr>
            <a:xfrm>
              <a:off x="308328" y="1980700"/>
              <a:ext cx="962316" cy="584775"/>
            </a:xfrm>
            <a:prstGeom prst="rect">
              <a:avLst/>
            </a:prstGeom>
            <a:noFill/>
          </p:spPr>
          <p:txBody>
            <a:bodyPr wrap="none" rtlCol="0">
              <a:spAutoFit/>
            </a:bodyPr>
            <a:lstStyle/>
            <a:p>
              <a:pPr algn="ctr"/>
              <a:r>
                <a:rPr lang="en-US" sz="3200" dirty="0">
                  <a:solidFill>
                    <a:schemeClr val="accent1"/>
                  </a:solidFill>
                </a:rPr>
                <a:t>style</a:t>
              </a:r>
            </a:p>
          </p:txBody>
        </p:sp>
        <p:sp>
          <p:nvSpPr>
            <p:cNvPr id="11" name="TextBox 10"/>
            <p:cNvSpPr txBox="1"/>
            <p:nvPr/>
          </p:nvSpPr>
          <p:spPr>
            <a:xfrm>
              <a:off x="4790120" y="1923730"/>
              <a:ext cx="1580882" cy="584775"/>
            </a:xfrm>
            <a:prstGeom prst="rect">
              <a:avLst/>
            </a:prstGeom>
            <a:noFill/>
          </p:spPr>
          <p:txBody>
            <a:bodyPr wrap="none" rtlCol="0">
              <a:spAutoFit/>
            </a:bodyPr>
            <a:lstStyle/>
            <a:p>
              <a:pPr algn="ctr"/>
              <a:r>
                <a:rPr lang="en-US" sz="3200" dirty="0">
                  <a:solidFill>
                    <a:schemeClr val="accent1"/>
                  </a:solidFill>
                </a:rPr>
                <a:t>function</a:t>
              </a:r>
            </a:p>
          </p:txBody>
        </p:sp>
        <p:sp>
          <p:nvSpPr>
            <p:cNvPr id="12" name="TextBox 11"/>
            <p:cNvSpPr txBox="1"/>
            <p:nvPr/>
          </p:nvSpPr>
          <p:spPr>
            <a:xfrm>
              <a:off x="80150" y="4047330"/>
              <a:ext cx="1326004" cy="584775"/>
            </a:xfrm>
            <a:prstGeom prst="rect">
              <a:avLst/>
            </a:prstGeom>
            <a:noFill/>
          </p:spPr>
          <p:txBody>
            <a:bodyPr wrap="none" rtlCol="0">
              <a:spAutoFit/>
            </a:bodyPr>
            <a:lstStyle/>
            <a:p>
              <a:pPr algn="ctr"/>
              <a:r>
                <a:rPr lang="en-US" sz="3200" dirty="0">
                  <a:solidFill>
                    <a:schemeClr val="accent1"/>
                  </a:solidFill>
                </a:rPr>
                <a:t>output</a:t>
              </a:r>
            </a:p>
          </p:txBody>
        </p:sp>
      </p:grpSp>
    </p:spTree>
    <p:extLst>
      <p:ext uri="{BB962C8B-B14F-4D97-AF65-F5344CB8AC3E}">
        <p14:creationId xmlns:p14="http://schemas.microsoft.com/office/powerpoint/2010/main" val="147841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path" presetSubtype="0" fill="hold" nodeType="afterEffect">
                                  <p:stCondLst>
                                    <p:cond delay="0"/>
                                  </p:stCondLst>
                                  <p:childTnLst>
                                    <p:animMotion origin="layout" path="M -2.77778E-6 -2.22222E-6 L -0.04687 -0.18379 " pathEditMode="relative" rAng="0" ptsTypes="AA">
                                      <p:cBhvr>
                                        <p:cTn id="13" dur="1000" fill="hold"/>
                                        <p:tgtEl>
                                          <p:spTgt spid="4"/>
                                        </p:tgtEl>
                                        <p:attrNameLst>
                                          <p:attrName>ppt_x</p:attrName>
                                          <p:attrName>ppt_y</p:attrName>
                                        </p:attrNameLst>
                                      </p:cBhvr>
                                      <p:rCtr x="-2344" y="-9190"/>
                                    </p:animMotion>
                                  </p:childTnLst>
                                </p:cTn>
                              </p:par>
                              <p:par>
                                <p:cTn id="14" presetID="6" presetClass="emph" presetSubtype="0" fill="hold" nodeType="withEffect">
                                  <p:stCondLst>
                                    <p:cond delay="0"/>
                                  </p:stCondLst>
                                  <p:childTnLst>
                                    <p:animScale>
                                      <p:cBhvr>
                                        <p:cTn id="15" dur="1000" fill="hold"/>
                                        <p:tgtEl>
                                          <p:spTgt spid="4"/>
                                        </p:tgtEl>
                                      </p:cBhvr>
                                      <p:by x="300000" y="300000"/>
                                    </p:animScale>
                                  </p:childTnLst>
                                </p:cTn>
                              </p:par>
                            </p:childTnLst>
                          </p:cTn>
                        </p:par>
                        <p:par>
                          <p:cTn id="16" fill="hold">
                            <p:stCondLst>
                              <p:cond delay="1500"/>
                            </p:stCondLst>
                            <p:childTnLst>
                              <p:par>
                                <p:cTn id="17" presetID="1" presetClass="exit" presetSubtype="0" fill="hold" nodeType="after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solutions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0687" y="3810848"/>
            <a:ext cx="933120" cy="164592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4434" y="3810848"/>
            <a:ext cx="957404" cy="164592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2466" y="3810848"/>
            <a:ext cx="933382" cy="164592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6475" y="3810848"/>
            <a:ext cx="917398" cy="1645920"/>
          </a:xfrm>
          <a:prstGeom prst="rect">
            <a:avLst/>
          </a:prstGeom>
        </p:spPr>
      </p:pic>
      <p:sp>
        <p:nvSpPr>
          <p:cNvPr id="10" name="TextBox 9"/>
          <p:cNvSpPr txBox="1"/>
          <p:nvPr/>
        </p:nvSpPr>
        <p:spPr>
          <a:xfrm>
            <a:off x="7794500" y="4060259"/>
            <a:ext cx="609462" cy="830997"/>
          </a:xfrm>
          <a:prstGeom prst="rect">
            <a:avLst/>
          </a:prstGeom>
          <a:noFill/>
        </p:spPr>
        <p:txBody>
          <a:bodyPr wrap="none" rtlCol="0">
            <a:spAutoFit/>
          </a:bodyPr>
          <a:lstStyle/>
          <a:p>
            <a:r>
              <a:rPr lang="en-US" sz="4800" dirty="0">
                <a:solidFill>
                  <a:schemeClr val="accent1"/>
                </a:solidFill>
              </a:rPr>
              <a:t>…</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2387" y="3807443"/>
            <a:ext cx="957672" cy="1649325"/>
          </a:xfrm>
          <a:prstGeom prst="rect">
            <a:avLst/>
          </a:prstGeom>
        </p:spPr>
      </p:pic>
      <p:sp>
        <p:nvSpPr>
          <p:cNvPr id="4" name="Slide Number Placeholder 3"/>
          <p:cNvSpPr>
            <a:spLocks noGrp="1"/>
          </p:cNvSpPr>
          <p:nvPr>
            <p:ph type="sldNum" sz="quarter" idx="12"/>
          </p:nvPr>
        </p:nvSpPr>
        <p:spPr/>
        <p:txBody>
          <a:bodyPr/>
          <a:lstStyle/>
          <a:p>
            <a:fld id="{2E342A10-5BE7-49E0-9D1C-1ECDA0EF7325}" type="slidenum">
              <a:rPr lang="en-US" smtClean="0"/>
              <a:t>25</a:t>
            </a:fld>
            <a:endParaRPr lang="en-US"/>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893" y="1690689"/>
            <a:ext cx="2005914" cy="1164798"/>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94809" y="1107104"/>
            <a:ext cx="920959" cy="1747191"/>
          </a:xfrm>
          <a:prstGeom prst="rect">
            <a:avLst/>
          </a:prstGeom>
        </p:spPr>
      </p:pic>
      <p:sp>
        <p:nvSpPr>
          <p:cNvPr id="15" name="TextBox 14"/>
          <p:cNvSpPr txBox="1"/>
          <p:nvPr/>
        </p:nvSpPr>
        <p:spPr>
          <a:xfrm>
            <a:off x="308328" y="1980700"/>
            <a:ext cx="962316" cy="584775"/>
          </a:xfrm>
          <a:prstGeom prst="rect">
            <a:avLst/>
          </a:prstGeom>
          <a:noFill/>
        </p:spPr>
        <p:txBody>
          <a:bodyPr wrap="none" rtlCol="0">
            <a:spAutoFit/>
          </a:bodyPr>
          <a:lstStyle/>
          <a:p>
            <a:pPr algn="ctr"/>
            <a:r>
              <a:rPr lang="en-US" sz="3200" dirty="0">
                <a:solidFill>
                  <a:schemeClr val="accent1"/>
                </a:solidFill>
              </a:rPr>
              <a:t>style</a:t>
            </a:r>
          </a:p>
        </p:txBody>
      </p:sp>
      <p:sp>
        <p:nvSpPr>
          <p:cNvPr id="16" name="TextBox 15"/>
          <p:cNvSpPr txBox="1"/>
          <p:nvPr/>
        </p:nvSpPr>
        <p:spPr>
          <a:xfrm>
            <a:off x="4790120" y="1923730"/>
            <a:ext cx="1580882" cy="584775"/>
          </a:xfrm>
          <a:prstGeom prst="rect">
            <a:avLst/>
          </a:prstGeom>
          <a:noFill/>
        </p:spPr>
        <p:txBody>
          <a:bodyPr wrap="none" rtlCol="0">
            <a:spAutoFit/>
          </a:bodyPr>
          <a:lstStyle/>
          <a:p>
            <a:pPr algn="ctr"/>
            <a:r>
              <a:rPr lang="en-US" sz="3200" dirty="0">
                <a:solidFill>
                  <a:schemeClr val="accent1"/>
                </a:solidFill>
              </a:rPr>
              <a:t>function</a:t>
            </a:r>
          </a:p>
        </p:txBody>
      </p:sp>
      <p:sp>
        <p:nvSpPr>
          <p:cNvPr id="17" name="TextBox 16"/>
          <p:cNvSpPr txBox="1"/>
          <p:nvPr/>
        </p:nvSpPr>
        <p:spPr>
          <a:xfrm>
            <a:off x="0" y="4047330"/>
            <a:ext cx="1486304" cy="584775"/>
          </a:xfrm>
          <a:prstGeom prst="rect">
            <a:avLst/>
          </a:prstGeom>
          <a:noFill/>
        </p:spPr>
        <p:txBody>
          <a:bodyPr wrap="none" rtlCol="0">
            <a:spAutoFit/>
          </a:bodyPr>
          <a:lstStyle/>
          <a:p>
            <a:pPr algn="ctr"/>
            <a:r>
              <a:rPr lang="en-US" sz="3200" dirty="0">
                <a:solidFill>
                  <a:schemeClr val="accent1"/>
                </a:solidFill>
              </a:rPr>
              <a:t>outputs</a:t>
            </a:r>
          </a:p>
        </p:txBody>
      </p:sp>
    </p:spTree>
    <p:extLst>
      <p:ext uri="{BB962C8B-B14F-4D97-AF65-F5344CB8AC3E}">
        <p14:creationId xmlns:p14="http://schemas.microsoft.com/office/powerpoint/2010/main" val="247470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a:t>Measures</a:t>
            </a:r>
          </a:p>
        </p:txBody>
      </p:sp>
      <p:grpSp>
        <p:nvGrpSpPr>
          <p:cNvPr id="4" name="Group 3"/>
          <p:cNvGrpSpPr>
            <a:grpSpLocks/>
          </p:cNvGrpSpPr>
          <p:nvPr/>
        </p:nvGrpSpPr>
        <p:grpSpPr>
          <a:xfrm>
            <a:off x="386577" y="2529072"/>
            <a:ext cx="8379930" cy="1675846"/>
            <a:chOff x="5079520" y="1468283"/>
            <a:chExt cx="8137856" cy="1479487"/>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6983" y="1468283"/>
              <a:ext cx="1175371" cy="147948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714" y="1593642"/>
              <a:ext cx="714297" cy="1228856"/>
            </a:xfrm>
            <a:prstGeom prst="rect">
              <a:avLst/>
            </a:prstGeom>
          </p:spPr>
        </p:pic>
        <p:sp>
          <p:nvSpPr>
            <p:cNvPr id="2" name="TextBox 1"/>
            <p:cNvSpPr txBox="1"/>
            <p:nvPr/>
          </p:nvSpPr>
          <p:spPr>
            <a:xfrm>
              <a:off x="5079520" y="1953697"/>
              <a:ext cx="3865589" cy="461914"/>
            </a:xfrm>
            <a:prstGeom prst="rect">
              <a:avLst/>
            </a:prstGeom>
            <a:noFill/>
          </p:spPr>
          <p:txBody>
            <a:bodyPr wrap="none" rtlCol="0">
              <a:spAutoFit/>
            </a:bodyPr>
            <a:lstStyle/>
            <a:p>
              <a:r>
                <a:rPr lang="en-US" sz="2800" b="1" i="1" dirty="0">
                  <a:solidFill>
                    <a:schemeClr val="accent1"/>
                  </a:solidFill>
                  <a:latin typeface="+mj-lt"/>
                  <a:ea typeface="Cambria Math" panose="02040503050406030204" pitchFamily="18" charset="0"/>
                  <a:cs typeface="Times New Roman" panose="02020603050405020304" pitchFamily="18" charset="0"/>
                </a:rPr>
                <a:t>D</a:t>
              </a:r>
              <a:r>
                <a:rPr lang="en-US" sz="2800" b="1" i="1" baseline="-25000" dirty="0">
                  <a:solidFill>
                    <a:schemeClr val="accent1"/>
                  </a:solidFill>
                  <a:latin typeface="+mj-lt"/>
                  <a:ea typeface="Cambria Math" panose="02040503050406030204" pitchFamily="18" charset="0"/>
                  <a:cs typeface="Times New Roman" panose="02020603050405020304" pitchFamily="18" charset="0"/>
                </a:rPr>
                <a:t>func</a:t>
              </a:r>
              <a:r>
                <a:rPr lang="en-US" sz="2800" b="1" i="1" dirty="0">
                  <a:solidFill>
                    <a:schemeClr val="accent1"/>
                  </a:solidFill>
                  <a:latin typeface="+mj-lt"/>
                  <a:ea typeface="Cambria Math" panose="02040503050406030204" pitchFamily="18" charset="0"/>
                  <a:cs typeface="Times New Roman" panose="02020603050405020304" pitchFamily="18" charset="0"/>
                </a:rPr>
                <a:t>(           ,             ) = 1.32</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7333" y="1563256"/>
              <a:ext cx="818278" cy="128228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0679" y="1617769"/>
              <a:ext cx="714297" cy="1228856"/>
            </a:xfrm>
            <a:prstGeom prst="rect">
              <a:avLst/>
            </a:prstGeom>
          </p:spPr>
        </p:pic>
        <p:sp>
          <p:nvSpPr>
            <p:cNvPr id="11" name="TextBox 10"/>
            <p:cNvSpPr txBox="1"/>
            <p:nvPr/>
          </p:nvSpPr>
          <p:spPr>
            <a:xfrm>
              <a:off x="9316949" y="1950568"/>
              <a:ext cx="3900427" cy="523220"/>
            </a:xfrm>
            <a:prstGeom prst="rect">
              <a:avLst/>
            </a:prstGeom>
            <a:noFill/>
          </p:spPr>
          <p:txBody>
            <a:bodyPr wrap="none" rtlCol="0">
              <a:spAutoFit/>
            </a:bodyPr>
            <a:lstStyle/>
            <a:p>
              <a:r>
                <a:rPr lang="en-US" sz="2800" b="1" i="1" dirty="0">
                  <a:solidFill>
                    <a:schemeClr val="accent1"/>
                  </a:solidFill>
                  <a:latin typeface="+mj-lt"/>
                  <a:ea typeface="Cambria Math" panose="02040503050406030204" pitchFamily="18" charset="0"/>
                  <a:cs typeface="Times New Roman" panose="02020603050405020304" pitchFamily="18" charset="0"/>
                </a:rPr>
                <a:t>D</a:t>
              </a:r>
              <a:r>
                <a:rPr lang="en-US" sz="2800" b="1" i="1" baseline="-25000" dirty="0">
                  <a:solidFill>
                    <a:schemeClr val="accent1"/>
                  </a:solidFill>
                  <a:latin typeface="+mj-lt"/>
                  <a:ea typeface="Cambria Math" panose="02040503050406030204" pitchFamily="18" charset="0"/>
                  <a:cs typeface="Times New Roman" panose="02020603050405020304" pitchFamily="18" charset="0"/>
                </a:rPr>
                <a:t>func</a:t>
              </a:r>
              <a:r>
                <a:rPr lang="en-US" sz="2800" b="1" i="1" dirty="0">
                  <a:solidFill>
                    <a:schemeClr val="accent1"/>
                  </a:solidFill>
                  <a:latin typeface="+mj-lt"/>
                  <a:ea typeface="Cambria Math" panose="02040503050406030204" pitchFamily="18" charset="0"/>
                  <a:cs typeface="Times New Roman" panose="02020603050405020304" pitchFamily="18" charset="0"/>
                </a:rPr>
                <a:t>(           ,            ) = 0.57</a:t>
              </a:r>
            </a:p>
          </p:txBody>
        </p:sp>
      </p:grpSp>
      <p:sp>
        <p:nvSpPr>
          <p:cNvPr id="9" name="Slide Number Placeholder 8"/>
          <p:cNvSpPr>
            <a:spLocks noGrp="1"/>
          </p:cNvSpPr>
          <p:nvPr>
            <p:ph type="sldNum" sz="quarter" idx="12"/>
          </p:nvPr>
        </p:nvSpPr>
        <p:spPr/>
        <p:txBody>
          <a:bodyPr/>
          <a:lstStyle/>
          <a:p>
            <a:fld id="{2E342A10-5BE7-49E0-9D1C-1ECDA0EF7325}" type="slidenum">
              <a:rPr lang="en-US" smtClean="0"/>
              <a:t>26</a:t>
            </a:fld>
            <a:endParaRPr lang="en-US"/>
          </a:p>
        </p:txBody>
      </p:sp>
      <p:sp>
        <p:nvSpPr>
          <p:cNvPr id="21" name="Rectangle 6"/>
          <p:cNvSpPr>
            <a:spLocks noChangeArrowheads="1"/>
          </p:cNvSpPr>
          <p:nvPr/>
        </p:nvSpPr>
        <p:spPr bwMode="auto">
          <a:xfrm>
            <a:off x="206536" y="5090765"/>
            <a:ext cx="6448946"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gn="ctr" eaLnBrk="1" hangingPunct="1">
              <a:buFont typeface="Wingdings" panose="05000000000000000000" pitchFamily="2" charset="2"/>
              <a:buChar char="Ø"/>
            </a:pPr>
            <a:r>
              <a:rPr lang="en-US" altLang="en-US" dirty="0">
                <a:solidFill>
                  <a:srgbClr val="00B050"/>
                </a:solidFill>
              </a:rPr>
              <a:t>Style similarity measure [</a:t>
            </a:r>
            <a:r>
              <a:rPr lang="en-US" altLang="en-US" dirty="0" err="1">
                <a:solidFill>
                  <a:srgbClr val="00B050"/>
                </a:solidFill>
              </a:rPr>
              <a:t>Lun</a:t>
            </a:r>
            <a:r>
              <a:rPr lang="en-US" altLang="en-US" dirty="0">
                <a:solidFill>
                  <a:srgbClr val="00B050"/>
                </a:solidFill>
              </a:rPr>
              <a:t> et al. 2015]</a:t>
            </a:r>
          </a:p>
        </p:txBody>
      </p:sp>
      <p:sp>
        <p:nvSpPr>
          <p:cNvPr id="27" name="Rectangle 6"/>
          <p:cNvSpPr>
            <a:spLocks noChangeArrowheads="1"/>
          </p:cNvSpPr>
          <p:nvPr/>
        </p:nvSpPr>
        <p:spPr bwMode="auto">
          <a:xfrm>
            <a:off x="297310" y="1787841"/>
            <a:ext cx="551516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gn="ctr" eaLnBrk="1" hangingPunct="1">
              <a:buFont typeface="Wingdings" panose="05000000000000000000" pitchFamily="2" charset="2"/>
              <a:buChar char="Ø"/>
            </a:pPr>
            <a:r>
              <a:rPr lang="en-US" altLang="en-US" b="1" dirty="0">
                <a:solidFill>
                  <a:schemeClr val="accent1"/>
                </a:solidFill>
              </a:rPr>
              <a:t>Functional compatibility measure</a:t>
            </a:r>
          </a:p>
        </p:txBody>
      </p:sp>
      <p:sp>
        <p:nvSpPr>
          <p:cNvPr id="8" name="Rectangle 7"/>
          <p:cNvSpPr/>
          <p:nvPr/>
        </p:nvSpPr>
        <p:spPr>
          <a:xfrm>
            <a:off x="297310" y="1567543"/>
            <a:ext cx="8526056" cy="2980706"/>
          </a:xfrm>
          <a:prstGeom prst="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610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 compatibility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133" y="3117163"/>
            <a:ext cx="2703476" cy="15698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2024" y="2032620"/>
            <a:ext cx="1325075" cy="2513856"/>
          </a:xfrm>
          <a:prstGeom prst="rect">
            <a:avLst/>
          </a:prstGeom>
        </p:spPr>
      </p:pic>
      <p:sp>
        <p:nvSpPr>
          <p:cNvPr id="7" name="TextBox 6"/>
          <p:cNvSpPr txBox="1"/>
          <p:nvPr/>
        </p:nvSpPr>
        <p:spPr>
          <a:xfrm>
            <a:off x="1830062" y="4546476"/>
            <a:ext cx="962316" cy="584775"/>
          </a:xfrm>
          <a:prstGeom prst="rect">
            <a:avLst/>
          </a:prstGeom>
          <a:noFill/>
        </p:spPr>
        <p:txBody>
          <a:bodyPr wrap="none" rtlCol="0">
            <a:spAutoFit/>
          </a:bodyPr>
          <a:lstStyle/>
          <a:p>
            <a:pPr algn="ctr"/>
            <a:r>
              <a:rPr lang="en-US" sz="3200" dirty="0">
                <a:solidFill>
                  <a:schemeClr val="accent1"/>
                </a:solidFill>
              </a:rPr>
              <a:t>style</a:t>
            </a:r>
          </a:p>
        </p:txBody>
      </p:sp>
      <p:sp>
        <p:nvSpPr>
          <p:cNvPr id="8" name="TextBox 7"/>
          <p:cNvSpPr txBox="1"/>
          <p:nvPr/>
        </p:nvSpPr>
        <p:spPr>
          <a:xfrm>
            <a:off x="5867978" y="4559314"/>
            <a:ext cx="1580882" cy="584775"/>
          </a:xfrm>
          <a:prstGeom prst="rect">
            <a:avLst/>
          </a:prstGeom>
          <a:noFill/>
        </p:spPr>
        <p:txBody>
          <a:bodyPr wrap="none" rtlCol="0">
            <a:spAutoFit/>
          </a:bodyPr>
          <a:lstStyle/>
          <a:p>
            <a:pPr algn="ctr"/>
            <a:r>
              <a:rPr lang="en-US" sz="3200" dirty="0">
                <a:solidFill>
                  <a:schemeClr val="accent1"/>
                </a:solidFill>
              </a:rPr>
              <a:t>function</a:t>
            </a:r>
          </a:p>
        </p:txBody>
      </p:sp>
      <p:sp>
        <p:nvSpPr>
          <p:cNvPr id="11" name="Rounded Rectangle 10"/>
          <p:cNvSpPr/>
          <p:nvPr/>
        </p:nvSpPr>
        <p:spPr>
          <a:xfrm>
            <a:off x="988833" y="3464825"/>
            <a:ext cx="518985" cy="122219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778492" y="3289551"/>
            <a:ext cx="446687" cy="122219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2E342A10-5BE7-49E0-9D1C-1ECDA0EF7325}" type="slidenum">
              <a:rPr lang="en-US" smtClean="0"/>
              <a:t>27</a:t>
            </a:fld>
            <a:endParaRPr lang="en-US"/>
          </a:p>
        </p:txBody>
      </p:sp>
    </p:spTree>
    <p:extLst>
      <p:ext uri="{BB962C8B-B14F-4D97-AF65-F5344CB8AC3E}">
        <p14:creationId xmlns:p14="http://schemas.microsoft.com/office/powerpoint/2010/main" val="340750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 relation graph</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921" y="2119872"/>
            <a:ext cx="1769271" cy="3356559"/>
          </a:xfrm>
          <a:prstGeom prst="rect">
            <a:avLst/>
          </a:prstGeom>
        </p:spPr>
      </p:pic>
      <p:grpSp>
        <p:nvGrpSpPr>
          <p:cNvPr id="55" name="Group 54"/>
          <p:cNvGrpSpPr/>
          <p:nvPr/>
        </p:nvGrpSpPr>
        <p:grpSpPr>
          <a:xfrm>
            <a:off x="2939089" y="1690689"/>
            <a:ext cx="5927326" cy="4459524"/>
            <a:chOff x="3779499" y="386253"/>
            <a:chExt cx="8086238" cy="6083819"/>
          </a:xfrm>
        </p:grpSpPr>
        <p:grpSp>
          <p:nvGrpSpPr>
            <p:cNvPr id="25" name="Group 24"/>
            <p:cNvGrpSpPr/>
            <p:nvPr/>
          </p:nvGrpSpPr>
          <p:grpSpPr>
            <a:xfrm>
              <a:off x="5839690" y="5387677"/>
              <a:ext cx="1966444" cy="1013120"/>
              <a:chOff x="7322127" y="5262986"/>
              <a:chExt cx="1966444" cy="1013120"/>
            </a:xfrm>
          </p:grpSpPr>
          <p:cxnSp>
            <p:nvCxnSpPr>
              <p:cNvPr id="13" name="Straight Connector 12"/>
              <p:cNvCxnSpPr/>
              <p:nvPr/>
            </p:nvCxnSpPr>
            <p:spPr>
              <a:xfrm flipV="1">
                <a:off x="7322127" y="5495462"/>
                <a:ext cx="494905" cy="602554"/>
              </a:xfrm>
              <a:prstGeom prst="line">
                <a:avLst/>
              </a:prstGeom>
              <a:ln w="57150" cap="rnd">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912450" y="5495462"/>
                <a:ext cx="376121" cy="602554"/>
              </a:xfrm>
              <a:prstGeom prst="line">
                <a:avLst/>
              </a:prstGeom>
              <a:ln w="57150" cap="rnd">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065876" y="5262986"/>
                <a:ext cx="1154506" cy="0"/>
              </a:xfrm>
              <a:prstGeom prst="line">
                <a:avLst/>
              </a:prstGeom>
              <a:ln w="57150" cap="rnd">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322127" y="6276106"/>
                <a:ext cx="1307147" cy="0"/>
              </a:xfrm>
              <a:prstGeom prst="line">
                <a:avLst/>
              </a:prstGeom>
              <a:ln w="57150" cap="rnd">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065876" y="5426187"/>
                <a:ext cx="563398" cy="671829"/>
              </a:xfrm>
              <a:prstGeom prst="line">
                <a:avLst/>
              </a:prstGeom>
              <a:ln w="57150" cap="rnd">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450677" y="5426187"/>
                <a:ext cx="1674708" cy="686719"/>
              </a:xfrm>
              <a:prstGeom prst="line">
                <a:avLst/>
              </a:prstGeom>
              <a:ln w="57150" cap="rnd">
                <a:prstDash val="sysDash"/>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2005">
              <a:off x="6730633" y="386253"/>
              <a:ext cx="1351188" cy="174444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76245">
              <a:off x="5574700" y="2437687"/>
              <a:ext cx="2556263" cy="127184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232" y="4904748"/>
              <a:ext cx="197822" cy="156532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9959" y="3985554"/>
              <a:ext cx="197822" cy="156532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6134" y="3985554"/>
              <a:ext cx="197822" cy="156532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8404" y="4904748"/>
              <a:ext cx="197822" cy="1565324"/>
            </a:xfrm>
            <a:prstGeom prst="rect">
              <a:avLst/>
            </a:prstGeom>
          </p:spPr>
        </p:pic>
        <p:grpSp>
          <p:nvGrpSpPr>
            <p:cNvPr id="34" name="Group 33"/>
            <p:cNvGrpSpPr/>
            <p:nvPr/>
          </p:nvGrpSpPr>
          <p:grpSpPr>
            <a:xfrm>
              <a:off x="5805054" y="3297382"/>
              <a:ext cx="2099991" cy="1470834"/>
              <a:chOff x="7287491" y="3172691"/>
              <a:chExt cx="2099991" cy="1470834"/>
            </a:xfrm>
          </p:grpSpPr>
          <p:cxnSp>
            <p:nvCxnSpPr>
              <p:cNvPr id="27" name="Straight Connector 26"/>
              <p:cNvCxnSpPr/>
              <p:nvPr/>
            </p:nvCxnSpPr>
            <p:spPr>
              <a:xfrm flipV="1">
                <a:off x="7287491" y="3352800"/>
                <a:ext cx="0" cy="1290725"/>
              </a:xfrm>
              <a:prstGeom prst="line">
                <a:avLst/>
              </a:prstGeom>
              <a:ln w="57150" cap="rnd">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8789752" y="3546764"/>
                <a:ext cx="0" cy="1096761"/>
              </a:xfrm>
              <a:prstGeom prst="line">
                <a:avLst/>
              </a:prstGeom>
              <a:ln w="57150" cap="rnd">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7881307" y="3352800"/>
                <a:ext cx="0" cy="363269"/>
              </a:xfrm>
              <a:prstGeom prst="line">
                <a:avLst/>
              </a:prstGeom>
              <a:ln w="57150" cap="rnd">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9387482" y="3172691"/>
                <a:ext cx="0" cy="543379"/>
              </a:xfrm>
              <a:prstGeom prst="line">
                <a:avLst/>
              </a:prstGeom>
              <a:ln w="57150" cap="rnd">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p:nvPr/>
          </p:nvCxnSpPr>
          <p:spPr>
            <a:xfrm>
              <a:off x="7307315" y="1981199"/>
              <a:ext cx="0" cy="498765"/>
            </a:xfrm>
            <a:prstGeom prst="line">
              <a:avLst/>
            </a:prstGeom>
            <a:ln w="57150" cap="rnd">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634819" y="5654274"/>
              <a:ext cx="1954184" cy="629818"/>
            </a:xfrm>
            <a:prstGeom prst="rect">
              <a:avLst/>
            </a:prstGeom>
            <a:noFill/>
          </p:spPr>
          <p:txBody>
            <a:bodyPr wrap="none" rtlCol="0">
              <a:spAutoFit/>
            </a:bodyPr>
            <a:lstStyle/>
            <a:p>
              <a:pPr algn="ctr"/>
              <a:r>
                <a:rPr lang="en-US" sz="2400" dirty="0">
                  <a:solidFill>
                    <a:schemeClr val="accent1"/>
                  </a:solidFill>
                </a:rPr>
                <a:t>symmetry</a:t>
              </a:r>
            </a:p>
          </p:txBody>
        </p:sp>
        <p:sp>
          <p:nvSpPr>
            <p:cNvPr id="42" name="TextBox 41"/>
            <p:cNvSpPr txBox="1"/>
            <p:nvPr/>
          </p:nvSpPr>
          <p:spPr>
            <a:xfrm>
              <a:off x="3779499" y="3613842"/>
              <a:ext cx="1951122" cy="629818"/>
            </a:xfrm>
            <a:prstGeom prst="rect">
              <a:avLst/>
            </a:prstGeom>
            <a:noFill/>
          </p:spPr>
          <p:txBody>
            <a:bodyPr wrap="none" rtlCol="0">
              <a:spAutoFit/>
            </a:bodyPr>
            <a:lstStyle/>
            <a:p>
              <a:pPr algn="ctr"/>
              <a:r>
                <a:rPr lang="en-US" sz="2400" dirty="0">
                  <a:solidFill>
                    <a:schemeClr val="accent2"/>
                  </a:solidFill>
                </a:rPr>
                <a:t>adjacency</a:t>
              </a:r>
            </a:p>
          </p:txBody>
        </p:sp>
        <p:sp>
          <p:nvSpPr>
            <p:cNvPr id="43" name="TextBox 42"/>
            <p:cNvSpPr txBox="1"/>
            <p:nvPr/>
          </p:nvSpPr>
          <p:spPr>
            <a:xfrm>
              <a:off x="5223453" y="1866350"/>
              <a:ext cx="1951122" cy="629818"/>
            </a:xfrm>
            <a:prstGeom prst="rect">
              <a:avLst/>
            </a:prstGeom>
            <a:noFill/>
          </p:spPr>
          <p:txBody>
            <a:bodyPr wrap="none" rtlCol="0">
              <a:spAutoFit/>
            </a:bodyPr>
            <a:lstStyle/>
            <a:p>
              <a:pPr algn="ctr"/>
              <a:r>
                <a:rPr lang="en-US" sz="2400" dirty="0">
                  <a:solidFill>
                    <a:schemeClr val="accent2"/>
                  </a:solidFill>
                </a:rPr>
                <a:t>adjacency</a:t>
              </a:r>
            </a:p>
          </p:txBody>
        </p:sp>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61727" y="1470622"/>
              <a:ext cx="2304010" cy="1005760"/>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14958" y="3187769"/>
              <a:ext cx="2197547" cy="1010848"/>
            </a:xfrm>
            <a:prstGeom prst="rect">
              <a:avLst/>
            </a:prstGeom>
          </p:spPr>
        </p:pic>
        <p:cxnSp>
          <p:nvCxnSpPr>
            <p:cNvPr id="47" name="Straight Connector 46"/>
            <p:cNvCxnSpPr/>
            <p:nvPr/>
          </p:nvCxnSpPr>
          <p:spPr>
            <a:xfrm flipV="1">
              <a:off x="8185100" y="2158738"/>
              <a:ext cx="1352097" cy="432062"/>
            </a:xfrm>
            <a:prstGeom prst="line">
              <a:avLst/>
            </a:prstGeom>
            <a:ln w="57150" cap="rnd">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184565" y="2761603"/>
              <a:ext cx="1430393" cy="756455"/>
            </a:xfrm>
            <a:prstGeom prst="line">
              <a:avLst/>
            </a:prstGeom>
            <a:ln w="57150" cap="rnd">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359193" y="2402074"/>
              <a:ext cx="2417887" cy="629818"/>
            </a:xfrm>
            <a:prstGeom prst="rect">
              <a:avLst/>
            </a:prstGeom>
            <a:noFill/>
          </p:spPr>
          <p:txBody>
            <a:bodyPr wrap="none" rtlCol="0">
              <a:spAutoFit/>
            </a:bodyPr>
            <a:lstStyle/>
            <a:p>
              <a:pPr algn="ctr"/>
              <a:r>
                <a:rPr lang="en-US" sz="2400" dirty="0">
                  <a:solidFill>
                    <a:schemeClr val="accent6">
                      <a:lumMod val="75000"/>
                    </a:schemeClr>
                  </a:solidFill>
                </a:rPr>
                <a:t>containment</a:t>
              </a:r>
            </a:p>
          </p:txBody>
        </p:sp>
        <p:cxnSp>
          <p:nvCxnSpPr>
            <p:cNvPr id="53" name="Straight Connector 52"/>
            <p:cNvCxnSpPr/>
            <p:nvPr/>
          </p:nvCxnSpPr>
          <p:spPr>
            <a:xfrm>
              <a:off x="10721690" y="778523"/>
              <a:ext cx="0" cy="498765"/>
            </a:xfrm>
            <a:prstGeom prst="line">
              <a:avLst/>
            </a:prstGeom>
            <a:ln w="57150" cap="rnd">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0721690" y="4122853"/>
              <a:ext cx="0" cy="498765"/>
            </a:xfrm>
            <a:prstGeom prst="line">
              <a:avLst/>
            </a:prstGeom>
            <a:ln w="57150" cap="rnd">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sp>
        <p:nvSpPr>
          <p:cNvPr id="56" name="Right Arrow 55"/>
          <p:cNvSpPr/>
          <p:nvPr/>
        </p:nvSpPr>
        <p:spPr>
          <a:xfrm>
            <a:off x="2497260" y="3222783"/>
            <a:ext cx="1296831" cy="629068"/>
          </a:xfrm>
          <a:prstGeom prst="rightArrow">
            <a:avLst>
              <a:gd name="adj1" fmla="val 36825"/>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2E342A10-5BE7-49E0-9D1C-1ECDA0EF7325}" type="slidenum">
              <a:rPr lang="en-US" smtClean="0"/>
              <a:t>28</a:t>
            </a:fld>
            <a:endParaRPr lang="en-US"/>
          </a:p>
        </p:txBody>
      </p:sp>
    </p:spTree>
    <p:extLst>
      <p:ext uri="{BB962C8B-B14F-4D97-AF65-F5344CB8AC3E}">
        <p14:creationId xmlns:p14="http://schemas.microsoft.com/office/powerpoint/2010/main" val="159645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Recursive definition for node compatibility</a:t>
            </a:r>
          </a:p>
        </p:txBody>
      </p:sp>
      <p:grpSp>
        <p:nvGrpSpPr>
          <p:cNvPr id="4" name="Group 3"/>
          <p:cNvGrpSpPr/>
          <p:nvPr/>
        </p:nvGrpSpPr>
        <p:grpSpPr>
          <a:xfrm>
            <a:off x="317982" y="3450290"/>
            <a:ext cx="8548432" cy="1765133"/>
            <a:chOff x="287779" y="3546769"/>
            <a:chExt cx="11826918" cy="2442095"/>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4078" y="3769889"/>
              <a:ext cx="145142" cy="114847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7428" y="3893128"/>
              <a:ext cx="350215" cy="98187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444" y="3726530"/>
              <a:ext cx="145142" cy="114847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2824" y="3809829"/>
              <a:ext cx="350215" cy="98187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7698" y="4851567"/>
              <a:ext cx="1268634" cy="97566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3536" y="4851567"/>
              <a:ext cx="1216349" cy="104943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0382" y="5082144"/>
              <a:ext cx="1182381" cy="588281"/>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9677" y="5059269"/>
              <a:ext cx="1259526" cy="560262"/>
            </a:xfrm>
            <a:prstGeom prst="rect">
              <a:avLst/>
            </a:prstGeom>
          </p:spPr>
        </p:pic>
        <p:sp>
          <p:nvSpPr>
            <p:cNvPr id="5" name="TextBox 4"/>
            <p:cNvSpPr txBox="1"/>
            <p:nvPr/>
          </p:nvSpPr>
          <p:spPr>
            <a:xfrm>
              <a:off x="287779" y="3546769"/>
              <a:ext cx="11826918" cy="2181965"/>
            </a:xfrm>
            <a:prstGeom prst="rect">
              <a:avLst/>
            </a:prstGeom>
            <a:noFill/>
          </p:spPr>
          <p:txBody>
            <a:bodyPr wrap="none" rtlCol="0">
              <a:spAutoFit/>
            </a:bodyPr>
            <a:lstStyle/>
            <a:p>
              <a:pPr>
                <a:lnSpc>
                  <a:spcPct val="200000"/>
                </a:lnSpc>
              </a:pP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K</a:t>
              </a:r>
              <a:r>
                <a:rPr lang="en-US" sz="3200" i="1" baseline="30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n</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 = </a:t>
              </a:r>
              <a:r>
                <a:rPr lang="en-US" sz="3200" i="1" dirty="0" err="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K</a:t>
              </a:r>
              <a:r>
                <a:rPr lang="en-US" sz="3200" i="1" baseline="-25000" dirty="0" err="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node</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 ∙</a:t>
              </a:r>
            </a:p>
            <a:p>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K</a:t>
              </a:r>
              <a:r>
                <a:rPr lang="en-US" sz="3200" i="1" baseline="-25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edge</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)∙K</a:t>
              </a:r>
              <a:r>
                <a:rPr lang="en-US" sz="3200" i="1" baseline="30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n-1</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a:t>
              </a:r>
            </a:p>
          </p:txBody>
        </p:sp>
        <p:sp>
          <p:nvSpPr>
            <p:cNvPr id="3" name="TextBox 2"/>
            <p:cNvSpPr txBox="1"/>
            <p:nvPr/>
          </p:nvSpPr>
          <p:spPr>
            <a:xfrm>
              <a:off x="2735079" y="5619532"/>
              <a:ext cx="643125" cy="369332"/>
            </a:xfrm>
            <a:prstGeom prst="rect">
              <a:avLst/>
            </a:prstGeom>
            <a:noFill/>
          </p:spPr>
          <p:txBody>
            <a:bodyPr wrap="none" rtlCol="0">
              <a:spAutoFit/>
            </a:bodyPr>
            <a:lstStyle/>
            <a:p>
              <a:r>
                <a:rPr lang="en-US" i="1" dirty="0">
                  <a:solidFill>
                    <a:schemeClr val="accent1"/>
                  </a:solidFill>
                </a:rPr>
                <a:t>edge</a:t>
              </a:r>
            </a:p>
          </p:txBody>
        </p:sp>
      </p:grpSp>
      <p:grpSp>
        <p:nvGrpSpPr>
          <p:cNvPr id="7" name="Group 6"/>
          <p:cNvGrpSpPr/>
          <p:nvPr/>
        </p:nvGrpSpPr>
        <p:grpSpPr>
          <a:xfrm>
            <a:off x="3794407" y="1379519"/>
            <a:ext cx="3075622" cy="1813581"/>
            <a:chOff x="2704692" y="1544370"/>
            <a:chExt cx="3803151" cy="2242578"/>
          </a:xfrm>
        </p:grpSpPr>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4692" y="1548575"/>
              <a:ext cx="1020756" cy="1943460"/>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96820" y="1544370"/>
              <a:ext cx="1111023" cy="1927436"/>
            </a:xfrm>
            <a:prstGeom prst="rect">
              <a:avLst/>
            </a:prstGeom>
          </p:spPr>
        </p:pic>
        <p:sp>
          <p:nvSpPr>
            <p:cNvPr id="22" name="Arc 21"/>
            <p:cNvSpPr/>
            <p:nvPr/>
          </p:nvSpPr>
          <p:spPr>
            <a:xfrm rot="5400000">
              <a:off x="3661957" y="1833111"/>
              <a:ext cx="1091931" cy="2815743"/>
            </a:xfrm>
            <a:prstGeom prst="arc">
              <a:avLst>
                <a:gd name="adj1" fmla="val 16988048"/>
                <a:gd name="adj2" fmla="val 4794615"/>
              </a:avLst>
            </a:prstGeom>
            <a:ln w="50800">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Slide Number Placeholder 17"/>
          <p:cNvSpPr>
            <a:spLocks noGrp="1"/>
          </p:cNvSpPr>
          <p:nvPr>
            <p:ph type="sldNum" sz="quarter" idx="12"/>
          </p:nvPr>
        </p:nvSpPr>
        <p:spPr/>
        <p:txBody>
          <a:bodyPr/>
          <a:lstStyle/>
          <a:p>
            <a:fld id="{2E342A10-5BE7-49E0-9D1C-1ECDA0EF7325}" type="slidenum">
              <a:rPr lang="en-US" smtClean="0"/>
              <a:t>29</a:t>
            </a:fld>
            <a:endParaRPr lang="en-US"/>
          </a:p>
        </p:txBody>
      </p:sp>
    </p:spTree>
    <p:extLst>
      <p:ext uri="{BB962C8B-B14F-4D97-AF65-F5344CB8AC3E}">
        <p14:creationId xmlns:p14="http://schemas.microsoft.com/office/powerpoint/2010/main" val="4457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
        <p:nvSpPr>
          <p:cNvPr id="3" name="Slide Number Placeholder 2"/>
          <p:cNvSpPr>
            <a:spLocks noGrp="1"/>
          </p:cNvSpPr>
          <p:nvPr>
            <p:ph type="sldNum" sz="quarter" idx="12"/>
          </p:nvPr>
        </p:nvSpPr>
        <p:spPr/>
        <p:txBody>
          <a:bodyPr/>
          <a:lstStyle/>
          <a:p>
            <a:fld id="{2E342A10-5BE7-49E0-9D1C-1ECDA0EF7325}" type="slidenum">
              <a:rPr lang="en-US" smtClean="0"/>
              <a:t>3</a:t>
            </a:fld>
            <a:endParaRPr lang="en-US"/>
          </a:p>
        </p:txBody>
      </p:sp>
    </p:spTree>
    <p:extLst>
      <p:ext uri="{BB962C8B-B14F-4D97-AF65-F5344CB8AC3E}">
        <p14:creationId xmlns:p14="http://schemas.microsoft.com/office/powerpoint/2010/main" val="32615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Node similarity &amp; edge similarity</a:t>
            </a:r>
          </a:p>
        </p:txBody>
      </p:sp>
      <p:grpSp>
        <p:nvGrpSpPr>
          <p:cNvPr id="90" name="Group 89"/>
          <p:cNvGrpSpPr/>
          <p:nvPr/>
        </p:nvGrpSpPr>
        <p:grpSpPr>
          <a:xfrm>
            <a:off x="251594" y="2236635"/>
            <a:ext cx="8565833" cy="1161054"/>
            <a:chOff x="342662" y="2194154"/>
            <a:chExt cx="11676480" cy="158268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3898" y="2457214"/>
              <a:ext cx="145142" cy="114847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9842" y="2496533"/>
              <a:ext cx="350215" cy="981878"/>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8805" y="2457214"/>
              <a:ext cx="145142" cy="1148476"/>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3784" y="2496533"/>
              <a:ext cx="350215" cy="981878"/>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2964" y="2457214"/>
              <a:ext cx="145142" cy="1148476"/>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8743" y="2496533"/>
              <a:ext cx="350215" cy="981878"/>
            </a:xfrm>
            <a:prstGeom prst="rect">
              <a:avLst/>
            </a:prstGeom>
          </p:spPr>
        </p:pic>
        <p:grpSp>
          <p:nvGrpSpPr>
            <p:cNvPr id="40" name="Group 39"/>
            <p:cNvGrpSpPr/>
            <p:nvPr/>
          </p:nvGrpSpPr>
          <p:grpSpPr>
            <a:xfrm>
              <a:off x="6166555" y="2457214"/>
              <a:ext cx="192301" cy="1148476"/>
              <a:chOff x="6166555" y="2457214"/>
              <a:chExt cx="192301" cy="1148476"/>
            </a:xfrm>
          </p:grpSpPr>
          <p:cxnSp>
            <p:nvCxnSpPr>
              <p:cNvPr id="36" name="Straight Arrow Connector 35"/>
              <p:cNvCxnSpPr/>
              <p:nvPr/>
            </p:nvCxnSpPr>
            <p:spPr>
              <a:xfrm>
                <a:off x="6265910" y="2457214"/>
                <a:ext cx="0" cy="1148476"/>
              </a:xfrm>
              <a:prstGeom prst="straightConnector1">
                <a:avLst/>
              </a:prstGeom>
              <a:ln w="38100">
                <a:solidFill>
                  <a:srgbClr val="FF0000"/>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166555" y="2457214"/>
                <a:ext cx="192301" cy="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166555" y="3605690"/>
                <a:ext cx="192301" cy="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6860143" y="2457214"/>
              <a:ext cx="192301" cy="1027893"/>
              <a:chOff x="6033205" y="2457214"/>
              <a:chExt cx="192301" cy="1027893"/>
            </a:xfrm>
          </p:grpSpPr>
          <p:cxnSp>
            <p:nvCxnSpPr>
              <p:cNvPr id="42" name="Straight Arrow Connector 41"/>
              <p:cNvCxnSpPr/>
              <p:nvPr/>
            </p:nvCxnSpPr>
            <p:spPr>
              <a:xfrm flipH="1">
                <a:off x="6129355" y="2457214"/>
                <a:ext cx="3205" cy="1021197"/>
              </a:xfrm>
              <a:prstGeom prst="straightConnector1">
                <a:avLst/>
              </a:prstGeom>
              <a:ln w="38100">
                <a:solidFill>
                  <a:srgbClr val="FF0000"/>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033205" y="2457214"/>
                <a:ext cx="192301" cy="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33205" y="3485107"/>
                <a:ext cx="192301" cy="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9539095" y="3633622"/>
              <a:ext cx="717690" cy="143219"/>
              <a:chOff x="9539095" y="3633622"/>
              <a:chExt cx="717690" cy="143219"/>
            </a:xfrm>
          </p:grpSpPr>
          <p:cxnSp>
            <p:nvCxnSpPr>
              <p:cNvPr id="60" name="Straight Arrow Connector 59"/>
              <p:cNvCxnSpPr/>
              <p:nvPr/>
            </p:nvCxnSpPr>
            <p:spPr>
              <a:xfrm>
                <a:off x="9539095" y="3705231"/>
                <a:ext cx="253924" cy="0"/>
              </a:xfrm>
              <a:prstGeom prst="straightConnector1">
                <a:avLst/>
              </a:prstGeom>
              <a:ln w="38100" cap="rnd">
                <a:solidFill>
                  <a:srgbClr val="FF0000"/>
                </a:solidFill>
                <a:prstDash val="solid"/>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9813115" y="3633622"/>
                <a:ext cx="0" cy="143219"/>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0002861" y="3633622"/>
                <a:ext cx="0" cy="143219"/>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10002861" y="3705231"/>
                <a:ext cx="253924" cy="0"/>
              </a:xfrm>
              <a:prstGeom prst="straightConnector1">
                <a:avLst/>
              </a:prstGeom>
              <a:ln w="38100" cap="rnd">
                <a:solidFill>
                  <a:srgbClr val="FF0000"/>
                </a:solidFill>
                <a:prstDash val="solid"/>
                <a:headEnd type="arrow"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10117977" y="3497485"/>
              <a:ext cx="896677" cy="143219"/>
              <a:chOff x="9394442" y="3633622"/>
              <a:chExt cx="896677" cy="143219"/>
            </a:xfrm>
          </p:grpSpPr>
          <p:cxnSp>
            <p:nvCxnSpPr>
              <p:cNvPr id="67" name="Straight Arrow Connector 66"/>
              <p:cNvCxnSpPr/>
              <p:nvPr/>
            </p:nvCxnSpPr>
            <p:spPr>
              <a:xfrm>
                <a:off x="9394442" y="3705231"/>
                <a:ext cx="253924" cy="0"/>
              </a:xfrm>
              <a:prstGeom prst="straightConnector1">
                <a:avLst/>
              </a:prstGeom>
              <a:ln w="38100" cap="rnd">
                <a:solidFill>
                  <a:srgbClr val="FF0000"/>
                </a:solidFill>
                <a:prstDash val="solid"/>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9668462" y="3633622"/>
                <a:ext cx="0" cy="143219"/>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0037195" y="3633622"/>
                <a:ext cx="0" cy="143219"/>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10037195" y="3705231"/>
                <a:ext cx="253924" cy="0"/>
              </a:xfrm>
              <a:prstGeom prst="straightConnector1">
                <a:avLst/>
              </a:prstGeom>
              <a:ln w="38100" cap="rnd">
                <a:solidFill>
                  <a:srgbClr val="FF0000"/>
                </a:solidFill>
                <a:prstDash val="solid"/>
                <a:headEnd type="arrow" w="sm" len="sm"/>
                <a:tailEnd type="none" w="sm" len="sm"/>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342662" y="2194154"/>
              <a:ext cx="11676480" cy="1468406"/>
            </a:xfrm>
            <a:prstGeom prst="rect">
              <a:avLst/>
            </a:prstGeom>
            <a:noFill/>
          </p:spPr>
          <p:txBody>
            <a:bodyPr wrap="square" rtlCol="0">
              <a:spAutoFit/>
            </a:bodyPr>
            <a:lstStyle/>
            <a:p>
              <a:pPr>
                <a:lnSpc>
                  <a:spcPct val="200000"/>
                </a:lnSpc>
              </a:pPr>
              <a:r>
                <a:rPr lang="en-US" sz="3200" i="1" dirty="0" err="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K</a:t>
              </a:r>
              <a:r>
                <a:rPr lang="en-US" sz="3200" i="1" baseline="-25000" dirty="0" err="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node</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 = w</a:t>
              </a:r>
              <a:r>
                <a:rPr lang="en-US" sz="3200" i="1" baseline="-25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1</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∙sim</a:t>
              </a:r>
              <a:r>
                <a:rPr lang="en-US" sz="3200" i="1" baseline="-25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1</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)+w</a:t>
              </a:r>
              <a:r>
                <a:rPr lang="en-US" sz="3200" i="1" baseline="-25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2</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∙sim</a:t>
              </a:r>
              <a:r>
                <a:rPr lang="en-US" sz="3200" i="1" baseline="-25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2</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a:t>
              </a:r>
            </a:p>
          </p:txBody>
        </p:sp>
      </p:grpSp>
      <p:grpSp>
        <p:nvGrpSpPr>
          <p:cNvPr id="89" name="Group 88"/>
          <p:cNvGrpSpPr/>
          <p:nvPr/>
        </p:nvGrpSpPr>
        <p:grpSpPr>
          <a:xfrm>
            <a:off x="169951" y="3932819"/>
            <a:ext cx="8827091" cy="1077218"/>
            <a:chOff x="56525" y="3979755"/>
            <a:chExt cx="12082382" cy="1474477"/>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7704" y="4657858"/>
              <a:ext cx="724723" cy="557362"/>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5925" y="4657858"/>
              <a:ext cx="659920" cy="569363"/>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6772" y="4657858"/>
              <a:ext cx="724723" cy="557362"/>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8063" y="4657858"/>
              <a:ext cx="659920" cy="569363"/>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974" y="4657858"/>
              <a:ext cx="724723" cy="557362"/>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6665" y="4657858"/>
              <a:ext cx="659920" cy="569363"/>
            </a:xfrm>
            <a:prstGeom prst="rect">
              <a:avLst/>
            </a:prstGeom>
          </p:spPr>
        </p:pic>
        <p:cxnSp>
          <p:nvCxnSpPr>
            <p:cNvPr id="72" name="Straight Arrow Connector 71"/>
            <p:cNvCxnSpPr/>
            <p:nvPr/>
          </p:nvCxnSpPr>
          <p:spPr>
            <a:xfrm rot="2958928">
              <a:off x="9871280" y="4659821"/>
              <a:ext cx="0" cy="421584"/>
            </a:xfrm>
            <a:prstGeom prst="straightConnector1">
              <a:avLst/>
            </a:prstGeom>
            <a:ln w="38100">
              <a:solidFill>
                <a:srgbClr val="FF0000"/>
              </a:solidFill>
              <a:prstDash val="solid"/>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2958928">
              <a:off x="10643581" y="4659823"/>
              <a:ext cx="0" cy="421584"/>
            </a:xfrm>
            <a:prstGeom prst="straightConnector1">
              <a:avLst/>
            </a:prstGeom>
            <a:ln w="38100">
              <a:solidFill>
                <a:srgbClr val="FF0000"/>
              </a:solidFill>
              <a:prstDash val="solid"/>
              <a:headEnd type="arrow"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88063" y="4721198"/>
              <a:ext cx="496046" cy="494022"/>
              <a:chOff x="5688063" y="4721198"/>
              <a:chExt cx="496046" cy="494022"/>
            </a:xfrm>
          </p:grpSpPr>
          <p:cxnSp>
            <p:nvCxnSpPr>
              <p:cNvPr id="80" name="Straight Connector 79"/>
              <p:cNvCxnSpPr/>
              <p:nvPr/>
            </p:nvCxnSpPr>
            <p:spPr>
              <a:xfrm>
                <a:off x="5688063" y="4733199"/>
                <a:ext cx="60275" cy="482021"/>
              </a:xfrm>
              <a:prstGeom prst="line">
                <a:avLst/>
              </a:prstGeom>
              <a:ln w="38100" cap="rnd">
                <a:solidFill>
                  <a:srgbClr val="FF0000"/>
                </a:solidFill>
                <a:roun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5688063" y="4721198"/>
                <a:ext cx="496046" cy="12001"/>
              </a:xfrm>
              <a:prstGeom prst="line">
                <a:avLst/>
              </a:prstGeom>
              <a:ln w="38100" cap="rnd">
                <a:solidFill>
                  <a:srgbClr val="FF0000"/>
                </a:solidFill>
                <a:round/>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5727139" y="4760765"/>
                <a:ext cx="304892" cy="369332"/>
              </a:xfrm>
              <a:prstGeom prst="rect">
                <a:avLst/>
              </a:prstGeom>
              <a:noFill/>
            </p:spPr>
            <p:txBody>
              <a:bodyPr wrap="none" rtlCol="0">
                <a:spAutoFit/>
              </a:bodyPr>
              <a:lstStyle/>
              <a:p>
                <a:r>
                  <a:rPr lang="el-GR" b="1" i="1" dirty="0">
                    <a:solidFill>
                      <a:srgbClr val="FF0000"/>
                    </a:solidFill>
                    <a:latin typeface="Times New Roman" panose="02020603050405020304" pitchFamily="18" charset="0"/>
                    <a:cs typeface="Times New Roman" panose="02020603050405020304" pitchFamily="18" charset="0"/>
                  </a:rPr>
                  <a:t>θ</a:t>
                </a:r>
                <a:endParaRPr lang="en-US" b="1" i="1" dirty="0">
                  <a:solidFill>
                    <a:srgbClr val="FF0000"/>
                  </a:solidFill>
                  <a:latin typeface="Times New Roman" panose="02020603050405020304" pitchFamily="18" charset="0"/>
                  <a:cs typeface="Times New Roman" panose="02020603050405020304" pitchFamily="18" charset="0"/>
                </a:endParaRPr>
              </a:p>
            </p:txBody>
          </p:sp>
        </p:grpSp>
        <p:grpSp>
          <p:nvGrpSpPr>
            <p:cNvPr id="85" name="Group 84"/>
            <p:cNvGrpSpPr/>
            <p:nvPr/>
          </p:nvGrpSpPr>
          <p:grpSpPr>
            <a:xfrm>
              <a:off x="6501575" y="4733199"/>
              <a:ext cx="496046" cy="494022"/>
              <a:chOff x="5611863" y="4721198"/>
              <a:chExt cx="496046" cy="494022"/>
            </a:xfrm>
          </p:grpSpPr>
          <p:cxnSp>
            <p:nvCxnSpPr>
              <p:cNvPr id="86" name="Straight Connector 85"/>
              <p:cNvCxnSpPr/>
              <p:nvPr/>
            </p:nvCxnSpPr>
            <p:spPr>
              <a:xfrm>
                <a:off x="5611863" y="4733199"/>
                <a:ext cx="60275" cy="482021"/>
              </a:xfrm>
              <a:prstGeom prst="line">
                <a:avLst/>
              </a:prstGeom>
              <a:ln w="38100" cap="rnd">
                <a:solidFill>
                  <a:srgbClr val="FF0000"/>
                </a:solidFill>
                <a:roun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5611863" y="4721198"/>
                <a:ext cx="496046" cy="12001"/>
              </a:xfrm>
              <a:prstGeom prst="line">
                <a:avLst/>
              </a:prstGeom>
              <a:ln w="38100" cap="rnd">
                <a:solidFill>
                  <a:srgbClr val="FF0000"/>
                </a:solidFill>
                <a:round/>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5650939" y="4760765"/>
                <a:ext cx="304892" cy="369332"/>
              </a:xfrm>
              <a:prstGeom prst="rect">
                <a:avLst/>
              </a:prstGeom>
              <a:noFill/>
            </p:spPr>
            <p:txBody>
              <a:bodyPr wrap="none" rtlCol="0">
                <a:spAutoFit/>
              </a:bodyPr>
              <a:lstStyle/>
              <a:p>
                <a:r>
                  <a:rPr lang="el-GR" b="1" i="1" dirty="0">
                    <a:solidFill>
                      <a:srgbClr val="FF0000"/>
                    </a:solidFill>
                    <a:latin typeface="Times New Roman" panose="02020603050405020304" pitchFamily="18" charset="0"/>
                    <a:cs typeface="Times New Roman" panose="02020603050405020304" pitchFamily="18" charset="0"/>
                  </a:rPr>
                  <a:t>θ</a:t>
                </a:r>
                <a:endParaRPr lang="en-US" b="1" i="1" dirty="0">
                  <a:solidFill>
                    <a:srgbClr val="FF0000"/>
                  </a:solidFill>
                  <a:latin typeface="Times New Roman" panose="02020603050405020304" pitchFamily="18" charset="0"/>
                  <a:cs typeface="Times New Roman" panose="02020603050405020304" pitchFamily="18" charset="0"/>
                </a:endParaRPr>
              </a:p>
            </p:txBody>
          </p:sp>
        </p:grpSp>
        <p:sp>
          <p:nvSpPr>
            <p:cNvPr id="21" name="TextBox 20"/>
            <p:cNvSpPr txBox="1"/>
            <p:nvPr/>
          </p:nvSpPr>
          <p:spPr>
            <a:xfrm>
              <a:off x="56525" y="3979755"/>
              <a:ext cx="12082382" cy="1474477"/>
            </a:xfrm>
            <a:prstGeom prst="rect">
              <a:avLst/>
            </a:prstGeom>
            <a:noFill/>
          </p:spPr>
          <p:txBody>
            <a:bodyPr wrap="square" rtlCol="0">
              <a:spAutoFit/>
            </a:bodyPr>
            <a:lstStyle/>
            <a:p>
              <a:pPr>
                <a:lnSpc>
                  <a:spcPct val="200000"/>
                </a:lnSpc>
              </a:pP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K</a:t>
              </a:r>
              <a:r>
                <a:rPr lang="en-US" sz="3200" i="1" baseline="-25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edge</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 = v</a:t>
              </a:r>
              <a:r>
                <a:rPr lang="en-US" sz="3200" i="1" baseline="-25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1</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∙sim</a:t>
              </a:r>
              <a:r>
                <a:rPr lang="en-US" sz="3200" i="1" baseline="-25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1</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)+v</a:t>
              </a:r>
              <a:r>
                <a:rPr lang="en-US" sz="3200" i="1" baseline="-25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2</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∙sim</a:t>
              </a:r>
              <a:r>
                <a:rPr lang="en-US" sz="3200" i="1" baseline="-25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2</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a:t>
              </a:r>
            </a:p>
          </p:txBody>
        </p:sp>
      </p:grpSp>
      <p:sp>
        <p:nvSpPr>
          <p:cNvPr id="4" name="Slide Number Placeholder 3"/>
          <p:cNvSpPr>
            <a:spLocks noGrp="1"/>
          </p:cNvSpPr>
          <p:nvPr>
            <p:ph type="sldNum" sz="quarter" idx="12"/>
          </p:nvPr>
        </p:nvSpPr>
        <p:spPr/>
        <p:txBody>
          <a:bodyPr/>
          <a:lstStyle/>
          <a:p>
            <a:fld id="{2E342A10-5BE7-49E0-9D1C-1ECDA0EF7325}" type="slidenum">
              <a:rPr lang="en-US" smtClean="0"/>
              <a:t>30</a:t>
            </a:fld>
            <a:endParaRPr lang="en-US"/>
          </a:p>
        </p:txBody>
      </p:sp>
    </p:spTree>
    <p:extLst>
      <p:ext uri="{BB962C8B-B14F-4D97-AF65-F5344CB8AC3E}">
        <p14:creationId xmlns:p14="http://schemas.microsoft.com/office/powerpoint/2010/main" val="144410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192788" y="3580416"/>
            <a:ext cx="8706283" cy="1282816"/>
            <a:chOff x="183388" y="3823319"/>
            <a:chExt cx="11968580" cy="1763496"/>
          </a:xfrm>
        </p:grpSpPr>
        <mc:AlternateContent xmlns:mc="http://schemas.openxmlformats.org/markup-compatibility/2006" xmlns:a14="http://schemas.microsoft.com/office/drawing/2010/main">
          <mc:Choice Requires="a14">
            <p:sp>
              <p:nvSpPr>
                <p:cNvPr id="46" name="TextBox 45"/>
                <p:cNvSpPr txBox="1"/>
                <p:nvPr/>
              </p:nvSpPr>
              <p:spPr>
                <a:xfrm>
                  <a:off x="3224199" y="3823319"/>
                  <a:ext cx="3717259" cy="144569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6000" i="1">
                                <a:solidFill>
                                  <a:schemeClr val="accent1"/>
                                </a:solidFill>
                                <a:latin typeface="Cambria Math" panose="02040503050406030204" pitchFamily="18" charset="0"/>
                              </a:rPr>
                            </m:ctrlPr>
                          </m:radPr>
                          <m:deg/>
                          <m:e>
                            <m:r>
                              <a:rPr lang="en-US" sz="6000" i="1">
                                <a:solidFill>
                                  <a:schemeClr val="accent1"/>
                                </a:solidFill>
                                <a:latin typeface="Cambria Math" panose="02040503050406030204" pitchFamily="18" charset="0"/>
                              </a:rPr>
                              <m:t>                                   </m:t>
                            </m:r>
                          </m:e>
                        </m:rad>
                      </m:oMath>
                    </m:oMathPara>
                  </a14:m>
                  <a:endParaRPr lang="en-US" sz="2800" dirty="0">
                    <a:solidFill>
                      <a:schemeClr val="accent1"/>
                    </a:solidFill>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3224199" y="3823319"/>
                  <a:ext cx="3717259" cy="1445694"/>
                </a:xfrm>
                <a:prstGeom prst="rect">
                  <a:avLst/>
                </a:prstGeom>
                <a:blipFill>
                  <a:blip r:embed="rId3"/>
                  <a:stretch>
                    <a:fillRect r="-136261"/>
                  </a:stretch>
                </a:blipFill>
              </p:spPr>
              <p:txBody>
                <a:bodyPr/>
                <a:lstStyle/>
                <a:p>
                  <a:r>
                    <a:rPr lang="en-US">
                      <a:noFill/>
                    </a:rPr>
                    <a:t> </a:t>
                  </a:r>
                </a:p>
              </p:txBody>
            </p:sp>
          </mc:Fallback>
        </mc:AlternateContent>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3862" y="4438339"/>
              <a:ext cx="145142" cy="1148476"/>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2014" y="4521638"/>
              <a:ext cx="350215" cy="981878"/>
            </a:xfrm>
            <a:prstGeom prst="rect">
              <a:avLst/>
            </a:prstGeom>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1127" y="4410629"/>
              <a:ext cx="145142" cy="1148476"/>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2340" y="4410629"/>
              <a:ext cx="145142" cy="1148476"/>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8978" y="4364906"/>
              <a:ext cx="145142" cy="1148476"/>
            </a:xfrm>
            <a:prstGeom prst="rect">
              <a:avLst/>
            </a:prstGeom>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3369" y="4440743"/>
              <a:ext cx="350215" cy="98187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2546" y="4426888"/>
              <a:ext cx="350215" cy="981878"/>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9192" y="4434351"/>
              <a:ext cx="350215" cy="981878"/>
            </a:xfrm>
            <a:prstGeom prst="rect">
              <a:avLst/>
            </a:prstGeom>
          </p:spPr>
        </p:pic>
        <p:sp>
          <p:nvSpPr>
            <p:cNvPr id="33" name="TextBox 32"/>
            <p:cNvSpPr txBox="1"/>
            <p:nvPr/>
          </p:nvSpPr>
          <p:spPr>
            <a:xfrm>
              <a:off x="183388" y="4036807"/>
              <a:ext cx="11968580" cy="1480858"/>
            </a:xfrm>
            <a:prstGeom prst="rect">
              <a:avLst/>
            </a:prstGeom>
            <a:noFill/>
          </p:spPr>
          <p:txBody>
            <a:bodyPr wrap="square" rtlCol="0">
              <a:spAutoFit/>
            </a:bodyPr>
            <a:lstStyle/>
            <a:p>
              <a:pPr>
                <a:lnSpc>
                  <a:spcPct val="200000"/>
                </a:lnSpc>
              </a:pPr>
              <a:r>
                <a:rPr lang="en-US" sz="3200" i="1" dirty="0" err="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D</a:t>
              </a:r>
              <a:r>
                <a:rPr lang="en-US" sz="3200" i="1" baseline="-25000" dirty="0" err="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func</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 =     </a:t>
              </a:r>
              <a:r>
                <a:rPr lang="en-US" sz="3200" i="1" dirty="0" err="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K</a:t>
              </a:r>
              <a:r>
                <a:rPr lang="en-US" sz="3200" i="1" baseline="-25000" dirty="0" err="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func</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a:t>
              </a:r>
              <a:r>
                <a:rPr lang="en-US" sz="3200" i="1" dirty="0" err="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K</a:t>
              </a:r>
              <a:r>
                <a:rPr lang="en-US" sz="3200" i="1" baseline="-25000" dirty="0" err="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func</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)-2K</a:t>
              </a:r>
              <a:r>
                <a:rPr lang="en-US" sz="3200" i="1" baseline="-25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func</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a:t>
              </a:r>
            </a:p>
          </p:txBody>
        </p:sp>
      </p:grpSp>
      <p:sp>
        <p:nvSpPr>
          <p:cNvPr id="2" name="Title 1"/>
          <p:cNvSpPr>
            <a:spLocks noGrp="1"/>
          </p:cNvSpPr>
          <p:nvPr>
            <p:ph type="title"/>
          </p:nvPr>
        </p:nvSpPr>
        <p:spPr/>
        <p:txBody>
          <a:bodyPr/>
          <a:lstStyle/>
          <a:p>
            <a:r>
              <a:rPr lang="en-US" dirty="0"/>
              <a:t>Element compatibility</a:t>
            </a:r>
          </a:p>
        </p:txBody>
      </p:sp>
      <p:grpSp>
        <p:nvGrpSpPr>
          <p:cNvPr id="31" name="Group 30"/>
          <p:cNvGrpSpPr/>
          <p:nvPr/>
        </p:nvGrpSpPr>
        <p:grpSpPr>
          <a:xfrm>
            <a:off x="454885" y="1786530"/>
            <a:ext cx="7707086" cy="1077218"/>
            <a:chOff x="342662" y="2221861"/>
            <a:chExt cx="10682168" cy="1493045"/>
          </a:xfrm>
        </p:grpSpPr>
        <p:sp>
          <p:nvSpPr>
            <p:cNvPr id="6" name="TextBox 5"/>
            <p:cNvSpPr txBox="1"/>
            <p:nvPr/>
          </p:nvSpPr>
          <p:spPr>
            <a:xfrm>
              <a:off x="342662" y="2221861"/>
              <a:ext cx="10682168" cy="1493045"/>
            </a:xfrm>
            <a:prstGeom prst="rect">
              <a:avLst/>
            </a:prstGeom>
            <a:noFill/>
          </p:spPr>
          <p:txBody>
            <a:bodyPr wrap="square" rtlCol="0">
              <a:spAutoFit/>
            </a:bodyPr>
            <a:lstStyle/>
            <a:p>
              <a:pPr>
                <a:lnSpc>
                  <a:spcPct val="200000"/>
                </a:lnSpc>
              </a:pPr>
              <a:r>
                <a:rPr lang="en-US" sz="3200" i="1" dirty="0" err="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K</a:t>
              </a:r>
              <a:r>
                <a:rPr lang="en-US" sz="3200" i="1" baseline="-25000" dirty="0" err="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func</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 = u</a:t>
              </a:r>
              <a:r>
                <a:rPr lang="en-US" sz="3200" i="1" baseline="-25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0</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∙K</a:t>
              </a:r>
              <a:r>
                <a:rPr lang="en-US" sz="3200" i="1" baseline="30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0</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)+u</a:t>
              </a:r>
              <a:r>
                <a:rPr lang="en-US" sz="3200" i="1" baseline="-25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1</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∙K</a:t>
              </a:r>
              <a:r>
                <a:rPr lang="en-US" sz="3200" i="1" baseline="30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1</a:t>
              </a:r>
              <a:r>
                <a:rPr lang="en-US" sz="32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6913" y="2484921"/>
              <a:ext cx="145142" cy="114847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9842" y="2524240"/>
              <a:ext cx="350215" cy="98187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2336" y="2484921"/>
              <a:ext cx="145142" cy="114847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6716" y="2524240"/>
              <a:ext cx="350215" cy="98187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4436" y="2484921"/>
              <a:ext cx="145142" cy="114847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8817" y="2524240"/>
              <a:ext cx="350215" cy="981878"/>
            </a:xfrm>
            <a:prstGeom prst="rect">
              <a:avLst/>
            </a:prstGeom>
          </p:spPr>
        </p:pic>
      </p:grpSp>
      <p:sp>
        <p:nvSpPr>
          <p:cNvPr id="4" name="Slide Number Placeholder 3"/>
          <p:cNvSpPr>
            <a:spLocks noGrp="1"/>
          </p:cNvSpPr>
          <p:nvPr>
            <p:ph type="sldNum" sz="quarter" idx="12"/>
          </p:nvPr>
        </p:nvSpPr>
        <p:spPr/>
        <p:txBody>
          <a:bodyPr/>
          <a:lstStyle/>
          <a:p>
            <a:fld id="{2E342A10-5BE7-49E0-9D1C-1ECDA0EF7325}" type="slidenum">
              <a:rPr lang="en-US" smtClean="0"/>
              <a:t>31</a:t>
            </a:fld>
            <a:endParaRPr lang="en-US"/>
          </a:p>
        </p:txBody>
      </p:sp>
    </p:spTree>
    <p:extLst>
      <p:ext uri="{BB962C8B-B14F-4D97-AF65-F5344CB8AC3E}">
        <p14:creationId xmlns:p14="http://schemas.microsoft.com/office/powerpoint/2010/main" val="171359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 learning</a:t>
            </a:r>
          </a:p>
        </p:txBody>
      </p:sp>
      <p:sp>
        <p:nvSpPr>
          <p:cNvPr id="6" name="Content Placeholder 5"/>
          <p:cNvSpPr>
            <a:spLocks noGrp="1"/>
          </p:cNvSpPr>
          <p:nvPr>
            <p:ph idx="1"/>
          </p:nvPr>
        </p:nvSpPr>
        <p:spPr/>
        <p:txBody>
          <a:bodyPr/>
          <a:lstStyle/>
          <a:p>
            <a:pPr>
              <a:lnSpc>
                <a:spcPct val="100000"/>
              </a:lnSpc>
              <a:spcBef>
                <a:spcPct val="0"/>
              </a:spcBef>
              <a:buNone/>
            </a:pPr>
            <a:r>
              <a:rPr lang="en-US" altLang="en-US" dirty="0"/>
              <a:t>Parameters in the compatibility metric: </a:t>
            </a:r>
          </a:p>
          <a:p>
            <a:pPr>
              <a:lnSpc>
                <a:spcPct val="100000"/>
              </a:lnSpc>
              <a:spcBef>
                <a:spcPct val="0"/>
              </a:spcBef>
            </a:pPr>
            <a:r>
              <a:rPr lang="en-US" altLang="en-US" dirty="0">
                <a:solidFill>
                  <a:srgbClr val="FF0000"/>
                </a:solidFill>
              </a:rPr>
              <a:t> node descriptor weights (</a:t>
            </a:r>
            <a:r>
              <a:rPr lang="en-US" altLang="en-US" b="1" dirty="0">
                <a:solidFill>
                  <a:srgbClr val="FF0000"/>
                </a:solidFill>
                <a:latin typeface="Times New Roman" panose="02020603050405020304" pitchFamily="18" charset="0"/>
                <a:cs typeface="Times New Roman" panose="02020603050405020304" pitchFamily="18" charset="0"/>
              </a:rPr>
              <a:t>w</a:t>
            </a:r>
            <a:r>
              <a:rPr lang="en-US" altLang="en-US" dirty="0">
                <a:solidFill>
                  <a:srgbClr val="FF0000"/>
                </a:solidFill>
              </a:rPr>
              <a:t>)</a:t>
            </a:r>
          </a:p>
          <a:p>
            <a:pPr>
              <a:lnSpc>
                <a:spcPct val="100000"/>
              </a:lnSpc>
              <a:spcBef>
                <a:spcPct val="0"/>
              </a:spcBef>
            </a:pPr>
            <a:r>
              <a:rPr lang="en-US" altLang="en-US" dirty="0">
                <a:solidFill>
                  <a:srgbClr val="0070C0"/>
                </a:solidFill>
              </a:rPr>
              <a:t> edge descriptor weights (</a:t>
            </a:r>
            <a:r>
              <a:rPr lang="en-US" altLang="en-US" b="1" dirty="0">
                <a:solidFill>
                  <a:srgbClr val="0070C0"/>
                </a:solidFill>
                <a:latin typeface="Times New Roman" panose="02020603050405020304" pitchFamily="18" charset="0"/>
                <a:cs typeface="Times New Roman" panose="02020603050405020304" pitchFamily="18" charset="0"/>
              </a:rPr>
              <a:t>v</a:t>
            </a:r>
            <a:r>
              <a:rPr lang="en-US" altLang="en-US" dirty="0">
                <a:solidFill>
                  <a:srgbClr val="0070C0"/>
                </a:solidFill>
              </a:rPr>
              <a:t>)</a:t>
            </a:r>
          </a:p>
          <a:p>
            <a:pPr>
              <a:lnSpc>
                <a:spcPct val="100000"/>
              </a:lnSpc>
              <a:spcBef>
                <a:spcPct val="0"/>
              </a:spcBef>
            </a:pPr>
            <a:r>
              <a:rPr lang="en-US" altLang="en-US" dirty="0">
                <a:solidFill>
                  <a:srgbClr val="00B050"/>
                </a:solidFill>
              </a:rPr>
              <a:t> walk length weights (</a:t>
            </a:r>
            <a:r>
              <a:rPr lang="en-US" altLang="en-US" b="1" dirty="0">
                <a:solidFill>
                  <a:srgbClr val="00B050"/>
                </a:solidFill>
                <a:latin typeface="Times New Roman" panose="02020603050405020304" pitchFamily="18" charset="0"/>
                <a:cs typeface="Times New Roman" panose="02020603050405020304" pitchFamily="18" charset="0"/>
              </a:rPr>
              <a:t>u</a:t>
            </a:r>
            <a:r>
              <a:rPr lang="en-US" altLang="en-US" dirty="0">
                <a:solidFill>
                  <a:srgbClr val="00B050"/>
                </a:solidFill>
              </a:rPr>
              <a:t>) </a:t>
            </a:r>
          </a:p>
        </p:txBody>
      </p:sp>
      <p:sp>
        <p:nvSpPr>
          <p:cNvPr id="4" name="Slide Number Placeholder 3"/>
          <p:cNvSpPr>
            <a:spLocks noGrp="1"/>
          </p:cNvSpPr>
          <p:nvPr>
            <p:ph type="sldNum" sz="quarter" idx="12"/>
          </p:nvPr>
        </p:nvSpPr>
        <p:spPr/>
        <p:txBody>
          <a:bodyPr/>
          <a:lstStyle/>
          <a:p>
            <a:fld id="{2E342A10-5BE7-49E0-9D1C-1ECDA0EF7325}" type="slidenum">
              <a:rPr lang="en-US" smtClean="0"/>
              <a:t>32</a:t>
            </a:fld>
            <a:endParaRPr lang="en-US"/>
          </a:p>
        </p:txBody>
      </p:sp>
    </p:spTree>
    <p:extLst>
      <p:ext uri="{BB962C8B-B14F-4D97-AF65-F5344CB8AC3E}">
        <p14:creationId xmlns:p14="http://schemas.microsoft.com/office/powerpoint/2010/main" val="197470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 learning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61" y="1690689"/>
            <a:ext cx="8742986" cy="4917930"/>
          </a:xfrm>
          <a:prstGeom prst="rect">
            <a:avLst/>
          </a:prstGeom>
        </p:spPr>
      </p:pic>
      <p:sp>
        <p:nvSpPr>
          <p:cNvPr id="4" name="Slide Number Placeholder 3"/>
          <p:cNvSpPr>
            <a:spLocks noGrp="1"/>
          </p:cNvSpPr>
          <p:nvPr>
            <p:ph type="sldNum" sz="quarter" idx="12"/>
          </p:nvPr>
        </p:nvSpPr>
        <p:spPr/>
        <p:txBody>
          <a:bodyPr/>
          <a:lstStyle/>
          <a:p>
            <a:fld id="{2E342A10-5BE7-49E0-9D1C-1ECDA0EF7325}" type="slidenum">
              <a:rPr lang="en-US" smtClean="0"/>
              <a:t>33</a:t>
            </a:fld>
            <a:endParaRPr lang="en-US"/>
          </a:p>
        </p:txBody>
      </p:sp>
    </p:spTree>
    <p:extLst>
      <p:ext uri="{BB962C8B-B14F-4D97-AF65-F5344CB8AC3E}">
        <p14:creationId xmlns:p14="http://schemas.microsoft.com/office/powerpoint/2010/main" val="339046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 learning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7689" y="1538290"/>
            <a:ext cx="2148744" cy="1745673"/>
          </a:xfrm>
          <a:prstGeom prst="rect">
            <a:avLst/>
          </a:prstGeom>
        </p:spPr>
      </p:pic>
      <p:grpSp>
        <p:nvGrpSpPr>
          <p:cNvPr id="11" name="Group 10"/>
          <p:cNvGrpSpPr/>
          <p:nvPr/>
        </p:nvGrpSpPr>
        <p:grpSpPr>
          <a:xfrm>
            <a:off x="617523" y="3576349"/>
            <a:ext cx="1394903" cy="3134011"/>
            <a:chOff x="2723412" y="4045528"/>
            <a:chExt cx="1394903" cy="3134011"/>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3412" y="4045528"/>
              <a:ext cx="1394903" cy="2549236"/>
            </a:xfrm>
            <a:prstGeom prst="rect">
              <a:avLst/>
            </a:prstGeom>
          </p:spPr>
        </p:pic>
        <p:sp>
          <p:nvSpPr>
            <p:cNvPr id="8" name="TextBox 7"/>
            <p:cNvSpPr txBox="1"/>
            <p:nvPr/>
          </p:nvSpPr>
          <p:spPr>
            <a:xfrm>
              <a:off x="3213113" y="6594764"/>
              <a:ext cx="415498" cy="584775"/>
            </a:xfrm>
            <a:prstGeom prst="rect">
              <a:avLst/>
            </a:prstGeom>
            <a:noFill/>
          </p:spPr>
          <p:txBody>
            <a:bodyPr wrap="none" rtlCol="0">
              <a:spAutoFit/>
            </a:bodyPr>
            <a:lstStyle/>
            <a:p>
              <a:pPr algn="ctr"/>
              <a:r>
                <a:rPr lang="en-US" sz="3200" b="1" dirty="0">
                  <a:solidFill>
                    <a:schemeClr val="accent1"/>
                  </a:solidFill>
                </a:rPr>
                <a:t>B</a:t>
              </a:r>
            </a:p>
          </p:txBody>
        </p:sp>
      </p:grpSp>
      <p:grpSp>
        <p:nvGrpSpPr>
          <p:cNvPr id="12" name="Group 11"/>
          <p:cNvGrpSpPr/>
          <p:nvPr/>
        </p:nvGrpSpPr>
        <p:grpSpPr>
          <a:xfrm>
            <a:off x="6431338" y="3576349"/>
            <a:ext cx="1394903" cy="3134011"/>
            <a:chOff x="7512679" y="4045528"/>
            <a:chExt cx="1394903" cy="3134011"/>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679" y="4045528"/>
              <a:ext cx="1394903" cy="2549236"/>
            </a:xfrm>
            <a:prstGeom prst="rect">
              <a:avLst/>
            </a:prstGeom>
          </p:spPr>
        </p:pic>
        <p:sp>
          <p:nvSpPr>
            <p:cNvPr id="9" name="TextBox 8"/>
            <p:cNvSpPr txBox="1"/>
            <p:nvPr/>
          </p:nvSpPr>
          <p:spPr>
            <a:xfrm>
              <a:off x="8008792" y="6594764"/>
              <a:ext cx="402674" cy="584775"/>
            </a:xfrm>
            <a:prstGeom prst="rect">
              <a:avLst/>
            </a:prstGeom>
            <a:noFill/>
          </p:spPr>
          <p:txBody>
            <a:bodyPr wrap="none" rtlCol="0">
              <a:spAutoFit/>
            </a:bodyPr>
            <a:lstStyle/>
            <a:p>
              <a:pPr algn="ctr"/>
              <a:r>
                <a:rPr lang="en-US" sz="3200" b="1" dirty="0">
                  <a:solidFill>
                    <a:schemeClr val="accent1"/>
                  </a:solidFill>
                </a:rPr>
                <a:t>C</a:t>
              </a:r>
            </a:p>
          </p:txBody>
        </p:sp>
      </p:grpSp>
      <p:sp>
        <p:nvSpPr>
          <p:cNvPr id="10" name="TextBox 9"/>
          <p:cNvSpPr txBox="1"/>
          <p:nvPr/>
        </p:nvSpPr>
        <p:spPr>
          <a:xfrm>
            <a:off x="4215495" y="3283963"/>
            <a:ext cx="433132" cy="584775"/>
          </a:xfrm>
          <a:prstGeom prst="rect">
            <a:avLst/>
          </a:prstGeom>
          <a:noFill/>
        </p:spPr>
        <p:txBody>
          <a:bodyPr wrap="none" rtlCol="0">
            <a:spAutoFit/>
          </a:bodyPr>
          <a:lstStyle/>
          <a:p>
            <a:pPr algn="ctr"/>
            <a:r>
              <a:rPr lang="en-US" sz="3200" b="1" dirty="0">
                <a:solidFill>
                  <a:schemeClr val="accent1"/>
                </a:solidFill>
              </a:rPr>
              <a:t>A</a:t>
            </a:r>
          </a:p>
        </p:txBody>
      </p:sp>
      <p:sp>
        <p:nvSpPr>
          <p:cNvPr id="13" name="Left-Right Arrow 12"/>
          <p:cNvSpPr/>
          <p:nvPr/>
        </p:nvSpPr>
        <p:spPr>
          <a:xfrm rot="19712560">
            <a:off x="1741427" y="3035519"/>
            <a:ext cx="1246909" cy="496888"/>
          </a:xfrm>
          <a:prstGeom prst="leftRightArrow">
            <a:avLst>
              <a:gd name="adj1" fmla="val 44424"/>
              <a:gd name="adj2" fmla="val 50000"/>
            </a:avLst>
          </a:prstGeom>
          <a:solidFill>
            <a:srgbClr val="57B46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Left-Right Arrow 13"/>
          <p:cNvSpPr/>
          <p:nvPr/>
        </p:nvSpPr>
        <p:spPr>
          <a:xfrm rot="2180631">
            <a:off x="5477181" y="3067823"/>
            <a:ext cx="1246909" cy="496888"/>
          </a:xfrm>
          <a:prstGeom prst="leftRightArrow">
            <a:avLst>
              <a:gd name="adj1" fmla="val 44424"/>
              <a:gd name="adj2" fmla="val 50000"/>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2E342A10-5BE7-49E0-9D1C-1ECDA0EF7325}" type="slidenum">
              <a:rPr lang="en-US" smtClean="0"/>
              <a:t>34</a:t>
            </a:fld>
            <a:endParaRPr lang="en-US"/>
          </a:p>
        </p:txBody>
      </p:sp>
    </p:spTree>
    <p:extLst>
      <p:ext uri="{BB962C8B-B14F-4D97-AF65-F5344CB8AC3E}">
        <p14:creationId xmlns:p14="http://schemas.microsoft.com/office/powerpoint/2010/main" val="383053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Relative comparisons</a:t>
            </a:r>
          </a:p>
        </p:txBody>
      </p:sp>
      <p:sp>
        <p:nvSpPr>
          <p:cNvPr id="5" name="TextBox 4"/>
          <p:cNvSpPr txBox="1">
            <a:spLocks noChangeArrowheads="1"/>
          </p:cNvSpPr>
          <p:nvPr/>
        </p:nvSpPr>
        <p:spPr bwMode="auto">
          <a:xfrm>
            <a:off x="119499" y="2171746"/>
            <a:ext cx="89050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24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P </a:t>
            </a:r>
            <a:r>
              <a:rPr lang="en-US" altLang="en-US" sz="24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(B </a:t>
            </a:r>
            <a:r>
              <a:rPr lang="en-US" altLang="en-US" sz="2400" dirty="0">
                <a:solidFill>
                  <a:schemeClr val="accent1"/>
                </a:solidFill>
                <a:latin typeface="Times New Roman" panose="02020603050405020304" pitchFamily="18" charset="0"/>
                <a:ea typeface="Cambria Math" panose="02040503050406030204" pitchFamily="18" charset="0"/>
                <a:cs typeface="Times New Roman" panose="02020603050405020304" pitchFamily="18" charset="0"/>
              </a:rPr>
              <a:t>is more compatible to</a:t>
            </a:r>
            <a:r>
              <a:rPr lang="en-US" altLang="en-US" sz="24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A </a:t>
            </a:r>
            <a:r>
              <a:rPr lang="en-US" altLang="en-US" sz="2400" dirty="0">
                <a:solidFill>
                  <a:schemeClr val="accent1"/>
                </a:solidFill>
                <a:latin typeface="Times New Roman" panose="02020603050405020304" pitchFamily="18" charset="0"/>
                <a:ea typeface="Cambria Math" panose="02040503050406030204" pitchFamily="18" charset="0"/>
                <a:cs typeface="Times New Roman" panose="02020603050405020304" pitchFamily="18" charset="0"/>
              </a:rPr>
              <a:t>than</a:t>
            </a:r>
            <a:r>
              <a:rPr lang="en-US" altLang="en-US" sz="24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C) = </a:t>
            </a:r>
            <a:r>
              <a:rPr lang="el-GR" altLang="en-US" sz="3200" b="1"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σ</a:t>
            </a:r>
            <a:r>
              <a:rPr lang="en-US" altLang="en-US" sz="32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a:t>
            </a:r>
            <a:r>
              <a:rPr lang="en-US" altLang="en-US" sz="24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a:t>
            </a:r>
            <a:r>
              <a:rPr lang="en-US" altLang="en-US" sz="2400" i="1" dirty="0" err="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D</a:t>
            </a:r>
            <a:r>
              <a:rPr lang="en-US" altLang="en-US" sz="2400" i="1" baseline="-25000" dirty="0" err="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func</a:t>
            </a:r>
            <a:r>
              <a:rPr lang="en-US" altLang="en-US" sz="24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(C, A) – </a:t>
            </a:r>
            <a:r>
              <a:rPr lang="en-US" altLang="en-US" sz="2400" i="1" dirty="0" err="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D</a:t>
            </a:r>
            <a:r>
              <a:rPr lang="en-US" altLang="en-US" sz="2400" i="1" baseline="-25000" dirty="0" err="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func</a:t>
            </a:r>
            <a:r>
              <a:rPr lang="en-US" altLang="en-US" sz="24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(B, A)  </a:t>
            </a:r>
            <a:r>
              <a:rPr lang="en-US" altLang="en-US" sz="32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a:t>
            </a:r>
          </a:p>
        </p:txBody>
      </p:sp>
      <p:grpSp>
        <p:nvGrpSpPr>
          <p:cNvPr id="6" name="Group 27"/>
          <p:cNvGrpSpPr>
            <a:grpSpLocks/>
          </p:cNvGrpSpPr>
          <p:nvPr/>
        </p:nvGrpSpPr>
        <p:grpSpPr bwMode="auto">
          <a:xfrm>
            <a:off x="5656490" y="4446815"/>
            <a:ext cx="2189163" cy="1346104"/>
            <a:chOff x="7143950" y="5613477"/>
            <a:chExt cx="2188586" cy="1345752"/>
          </a:xfrm>
        </p:grpSpPr>
        <p:cxnSp>
          <p:nvCxnSpPr>
            <p:cNvPr id="7" name="Straight Connector 6"/>
            <p:cNvCxnSpPr/>
            <p:nvPr/>
          </p:nvCxnSpPr>
          <p:spPr>
            <a:xfrm>
              <a:off x="7447083" y="5797579"/>
              <a:ext cx="188545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447083" y="6648257"/>
              <a:ext cx="188545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291410" y="5653155"/>
              <a:ext cx="0" cy="113952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31"/>
            <p:cNvSpPr txBox="1">
              <a:spLocks noChangeArrowheads="1"/>
            </p:cNvSpPr>
            <p:nvPr/>
          </p:nvSpPr>
          <p:spPr bwMode="auto">
            <a:xfrm>
              <a:off x="7145518" y="6439163"/>
              <a:ext cx="301606" cy="36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0</a:t>
              </a:r>
            </a:p>
          </p:txBody>
        </p:sp>
        <p:sp>
          <p:nvSpPr>
            <p:cNvPr id="11" name="TextBox 32"/>
            <p:cNvSpPr txBox="1">
              <a:spLocks noChangeArrowheads="1"/>
            </p:cNvSpPr>
            <p:nvPr/>
          </p:nvSpPr>
          <p:spPr bwMode="auto">
            <a:xfrm>
              <a:off x="7143950" y="5613477"/>
              <a:ext cx="301606" cy="36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1</a:t>
              </a:r>
            </a:p>
          </p:txBody>
        </p:sp>
        <p:sp>
          <p:nvSpPr>
            <p:cNvPr id="12" name="TextBox 33"/>
            <p:cNvSpPr txBox="1">
              <a:spLocks noChangeArrowheads="1"/>
            </p:cNvSpPr>
            <p:nvPr/>
          </p:nvSpPr>
          <p:spPr bwMode="auto">
            <a:xfrm>
              <a:off x="8239815" y="6589994"/>
              <a:ext cx="301606" cy="36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0</a:t>
              </a:r>
            </a:p>
          </p:txBody>
        </p:sp>
        <p:sp>
          <p:nvSpPr>
            <p:cNvPr id="13" name="Freeform 12"/>
            <p:cNvSpPr/>
            <p:nvPr/>
          </p:nvSpPr>
          <p:spPr>
            <a:xfrm>
              <a:off x="7413754" y="6203873"/>
              <a:ext cx="864960" cy="403120"/>
            </a:xfrm>
            <a:custGeom>
              <a:avLst/>
              <a:gdLst>
                <a:gd name="connsiteX0" fmla="*/ 593124 w 593124"/>
                <a:gd name="connsiteY0" fmla="*/ 0 h 420129"/>
                <a:gd name="connsiteX1" fmla="*/ 0 w 593124"/>
                <a:gd name="connsiteY1" fmla="*/ 420129 h 420129"/>
                <a:gd name="connsiteX0" fmla="*/ 593124 w 593124"/>
                <a:gd name="connsiteY0" fmla="*/ 0 h 420129"/>
                <a:gd name="connsiteX1" fmla="*/ 0 w 593124"/>
                <a:gd name="connsiteY1" fmla="*/ 420129 h 420129"/>
                <a:gd name="connsiteX0" fmla="*/ 864972 w 864972"/>
                <a:gd name="connsiteY0" fmla="*/ 0 h 444842"/>
                <a:gd name="connsiteX1" fmla="*/ 0 w 864972"/>
                <a:gd name="connsiteY1" fmla="*/ 444842 h 444842"/>
                <a:gd name="connsiteX0" fmla="*/ 864972 w 864972"/>
                <a:gd name="connsiteY0" fmla="*/ 0 h 444842"/>
                <a:gd name="connsiteX1" fmla="*/ 0 w 864972"/>
                <a:gd name="connsiteY1" fmla="*/ 444842 h 444842"/>
                <a:gd name="connsiteX0" fmla="*/ 864972 w 864972"/>
                <a:gd name="connsiteY0" fmla="*/ 0 h 403653"/>
                <a:gd name="connsiteX1" fmla="*/ 0 w 864972"/>
                <a:gd name="connsiteY1" fmla="*/ 403653 h 403653"/>
                <a:gd name="connsiteX0" fmla="*/ 864972 w 864972"/>
                <a:gd name="connsiteY0" fmla="*/ 0 h 403653"/>
                <a:gd name="connsiteX1" fmla="*/ 0 w 864972"/>
                <a:gd name="connsiteY1" fmla="*/ 403653 h 403653"/>
              </a:gdLst>
              <a:ahLst/>
              <a:cxnLst>
                <a:cxn ang="0">
                  <a:pos x="connsiteX0" y="connsiteY0"/>
                </a:cxn>
                <a:cxn ang="0">
                  <a:pos x="connsiteX1" y="connsiteY1"/>
                </a:cxn>
              </a:cxnLst>
              <a:rect l="l" t="t" r="r" b="b"/>
              <a:pathLst>
                <a:path w="864972" h="403653">
                  <a:moveTo>
                    <a:pt x="864972" y="0"/>
                  </a:moveTo>
                  <a:cubicBezTo>
                    <a:pt x="700215" y="238897"/>
                    <a:pt x="733168" y="403653"/>
                    <a:pt x="0" y="403653"/>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reeform 13"/>
            <p:cNvSpPr/>
            <p:nvPr/>
          </p:nvSpPr>
          <p:spPr>
            <a:xfrm>
              <a:off x="8286649" y="5848366"/>
              <a:ext cx="955423" cy="355507"/>
            </a:xfrm>
            <a:custGeom>
              <a:avLst/>
              <a:gdLst>
                <a:gd name="connsiteX0" fmla="*/ 0 w 939113"/>
                <a:gd name="connsiteY0" fmla="*/ 354227 h 354227"/>
                <a:gd name="connsiteX1" fmla="*/ 939113 w 939113"/>
                <a:gd name="connsiteY1" fmla="*/ 0 h 354227"/>
                <a:gd name="connsiteX0" fmla="*/ 0 w 939113"/>
                <a:gd name="connsiteY0" fmla="*/ 354227 h 354227"/>
                <a:gd name="connsiteX1" fmla="*/ 939113 w 939113"/>
                <a:gd name="connsiteY1" fmla="*/ 0 h 354227"/>
                <a:gd name="connsiteX0" fmla="*/ 0 w 939113"/>
                <a:gd name="connsiteY0" fmla="*/ 354227 h 354227"/>
                <a:gd name="connsiteX1" fmla="*/ 939113 w 939113"/>
                <a:gd name="connsiteY1" fmla="*/ 0 h 354227"/>
                <a:gd name="connsiteX0" fmla="*/ 0 w 939113"/>
                <a:gd name="connsiteY0" fmla="*/ 354227 h 354227"/>
                <a:gd name="connsiteX1" fmla="*/ 939113 w 939113"/>
                <a:gd name="connsiteY1" fmla="*/ 0 h 354227"/>
                <a:gd name="connsiteX0" fmla="*/ 0 w 939113"/>
                <a:gd name="connsiteY0" fmla="*/ 356920 h 356920"/>
                <a:gd name="connsiteX1" fmla="*/ 939113 w 939113"/>
                <a:gd name="connsiteY1" fmla="*/ 2693 h 356920"/>
                <a:gd name="connsiteX0" fmla="*/ 0 w 955588"/>
                <a:gd name="connsiteY0" fmla="*/ 356920 h 356920"/>
                <a:gd name="connsiteX1" fmla="*/ 955588 w 955588"/>
                <a:gd name="connsiteY1" fmla="*/ 2693 h 356920"/>
                <a:gd name="connsiteX0" fmla="*/ 0 w 955588"/>
                <a:gd name="connsiteY0" fmla="*/ 354227 h 354227"/>
                <a:gd name="connsiteX1" fmla="*/ 955588 w 955588"/>
                <a:gd name="connsiteY1" fmla="*/ 0 h 354227"/>
                <a:gd name="connsiteX0" fmla="*/ 0 w 955588"/>
                <a:gd name="connsiteY0" fmla="*/ 354227 h 354227"/>
                <a:gd name="connsiteX1" fmla="*/ 955588 w 955588"/>
                <a:gd name="connsiteY1" fmla="*/ 0 h 354227"/>
              </a:gdLst>
              <a:ahLst/>
              <a:cxnLst>
                <a:cxn ang="0">
                  <a:pos x="connsiteX0" y="connsiteY0"/>
                </a:cxn>
                <a:cxn ang="0">
                  <a:pos x="connsiteX1" y="connsiteY1"/>
                </a:cxn>
              </a:cxnLst>
              <a:rect l="l" t="t" r="r" b="b"/>
              <a:pathLst>
                <a:path w="955588" h="354227">
                  <a:moveTo>
                    <a:pt x="0" y="354227"/>
                  </a:moveTo>
                  <a:cubicBezTo>
                    <a:pt x="115329" y="120822"/>
                    <a:pt x="271847" y="10985"/>
                    <a:pt x="955588" y="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5" name="TextBox 24"/>
          <p:cNvSpPr txBox="1">
            <a:spLocks noChangeArrowheads="1"/>
          </p:cNvSpPr>
          <p:nvPr/>
        </p:nvSpPr>
        <p:spPr bwMode="auto">
          <a:xfrm>
            <a:off x="2240189" y="4505554"/>
            <a:ext cx="336181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l-GR" altLang="en-US" sz="4400" b="1" i="1" dirty="0">
                <a:solidFill>
                  <a:srgbClr val="0070C0"/>
                </a:solidFill>
                <a:latin typeface="Times New Roman" panose="02020603050405020304" pitchFamily="18" charset="0"/>
                <a:cs typeface="Times New Roman" panose="02020603050405020304" pitchFamily="18" charset="0"/>
              </a:rPr>
              <a:t>σ</a:t>
            </a:r>
            <a:r>
              <a:rPr lang="en-US" altLang="en-US" dirty="0">
                <a:solidFill>
                  <a:srgbClr val="0070C0"/>
                </a:solidFill>
              </a:rPr>
              <a:t>:  </a:t>
            </a:r>
            <a:r>
              <a:rPr lang="en-US" altLang="en-US" sz="3000" dirty="0">
                <a:solidFill>
                  <a:srgbClr val="0070C0"/>
                </a:solidFill>
              </a:rPr>
              <a:t>sigmoid function</a:t>
            </a:r>
          </a:p>
        </p:txBody>
      </p:sp>
      <p:sp>
        <p:nvSpPr>
          <p:cNvPr id="4" name="Slide Number Placeholder 3"/>
          <p:cNvSpPr>
            <a:spLocks noGrp="1"/>
          </p:cNvSpPr>
          <p:nvPr>
            <p:ph type="sldNum" sz="quarter" idx="12"/>
          </p:nvPr>
        </p:nvSpPr>
        <p:spPr/>
        <p:txBody>
          <a:bodyPr/>
          <a:lstStyle/>
          <a:p>
            <a:fld id="{2E342A10-5BE7-49E0-9D1C-1ECDA0EF7325}" type="slidenum">
              <a:rPr lang="en-US" smtClean="0"/>
              <a:t>35</a:t>
            </a:fld>
            <a:endParaRPr lang="en-US"/>
          </a:p>
        </p:txBody>
      </p:sp>
    </p:spTree>
    <p:extLst>
      <p:ext uri="{BB962C8B-B14F-4D97-AF65-F5344CB8AC3E}">
        <p14:creationId xmlns:p14="http://schemas.microsoft.com/office/powerpoint/2010/main" val="401645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Likelihood function</a:t>
            </a:r>
          </a:p>
        </p:txBody>
      </p:sp>
      <p:sp>
        <p:nvSpPr>
          <p:cNvPr id="16" name="Content Placeholder 15"/>
          <p:cNvSpPr>
            <a:spLocks noGrp="1"/>
          </p:cNvSpPr>
          <p:nvPr>
            <p:ph idx="1"/>
          </p:nvPr>
        </p:nvSpPr>
        <p:spPr/>
        <p:txBody>
          <a:bodyPr/>
          <a:lstStyle/>
          <a:p>
            <a:pPr>
              <a:lnSpc>
                <a:spcPct val="100000"/>
              </a:lnSpc>
              <a:spcBef>
                <a:spcPct val="0"/>
              </a:spcBef>
              <a:buNone/>
            </a:pPr>
            <a:r>
              <a:rPr lang="en-US" altLang="en-US" dirty="0"/>
              <a:t>Parameters:</a:t>
            </a:r>
          </a:p>
          <a:p>
            <a:pPr>
              <a:lnSpc>
                <a:spcPct val="100000"/>
              </a:lnSpc>
              <a:spcBef>
                <a:spcPct val="0"/>
              </a:spcBef>
            </a:pPr>
            <a:r>
              <a:rPr lang="en-US" altLang="en-US" dirty="0">
                <a:solidFill>
                  <a:srgbClr val="FF0000"/>
                </a:solidFill>
              </a:rPr>
              <a:t> node descriptor weights (</a:t>
            </a:r>
            <a:r>
              <a:rPr lang="en-US" altLang="en-US" b="1" dirty="0">
                <a:solidFill>
                  <a:srgbClr val="FF0000"/>
                </a:solidFill>
                <a:latin typeface="Times New Roman" panose="02020603050405020304" pitchFamily="18" charset="0"/>
                <a:cs typeface="Times New Roman" panose="02020603050405020304" pitchFamily="18" charset="0"/>
              </a:rPr>
              <a:t>w</a:t>
            </a:r>
            <a:r>
              <a:rPr lang="en-US" altLang="en-US" dirty="0">
                <a:solidFill>
                  <a:srgbClr val="FF0000"/>
                </a:solidFill>
              </a:rPr>
              <a:t>)</a:t>
            </a:r>
          </a:p>
          <a:p>
            <a:pPr>
              <a:lnSpc>
                <a:spcPct val="100000"/>
              </a:lnSpc>
              <a:spcBef>
                <a:spcPct val="0"/>
              </a:spcBef>
            </a:pPr>
            <a:r>
              <a:rPr lang="en-US" altLang="en-US" dirty="0">
                <a:solidFill>
                  <a:srgbClr val="0070C0"/>
                </a:solidFill>
              </a:rPr>
              <a:t> edge descriptor weights (</a:t>
            </a:r>
            <a:r>
              <a:rPr lang="en-US" altLang="en-US" b="1" dirty="0">
                <a:solidFill>
                  <a:srgbClr val="0070C0"/>
                </a:solidFill>
                <a:latin typeface="Times New Roman" panose="02020603050405020304" pitchFamily="18" charset="0"/>
                <a:cs typeface="Times New Roman" panose="02020603050405020304" pitchFamily="18" charset="0"/>
              </a:rPr>
              <a:t>v</a:t>
            </a:r>
            <a:r>
              <a:rPr lang="en-US" altLang="en-US" dirty="0">
                <a:solidFill>
                  <a:srgbClr val="0070C0"/>
                </a:solidFill>
              </a:rPr>
              <a:t>)</a:t>
            </a:r>
          </a:p>
          <a:p>
            <a:pPr>
              <a:lnSpc>
                <a:spcPct val="100000"/>
              </a:lnSpc>
              <a:spcBef>
                <a:spcPct val="0"/>
              </a:spcBef>
            </a:pPr>
            <a:r>
              <a:rPr lang="en-US" altLang="en-US" dirty="0">
                <a:solidFill>
                  <a:srgbClr val="00B050"/>
                </a:solidFill>
              </a:rPr>
              <a:t> walk length weights (</a:t>
            </a:r>
            <a:r>
              <a:rPr lang="en-US" altLang="en-US" b="1" dirty="0">
                <a:solidFill>
                  <a:srgbClr val="00B050"/>
                </a:solidFill>
                <a:latin typeface="Times New Roman" panose="02020603050405020304" pitchFamily="18" charset="0"/>
                <a:cs typeface="Times New Roman" panose="02020603050405020304" pitchFamily="18" charset="0"/>
              </a:rPr>
              <a:t>u</a:t>
            </a:r>
            <a:r>
              <a:rPr lang="en-US" altLang="en-US" dirty="0">
                <a:solidFill>
                  <a:srgbClr val="00B050"/>
                </a:solidFill>
              </a:rPr>
              <a:t>) </a:t>
            </a:r>
          </a:p>
        </p:txBody>
      </p:sp>
      <p:sp>
        <p:nvSpPr>
          <p:cNvPr id="6" name="TextBox 1"/>
          <p:cNvSpPr txBox="1">
            <a:spLocks noChangeArrowheads="1"/>
          </p:cNvSpPr>
          <p:nvPr/>
        </p:nvSpPr>
        <p:spPr bwMode="auto">
          <a:xfrm>
            <a:off x="32658" y="3904343"/>
            <a:ext cx="26548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000" i="1" dirty="0">
                <a:latin typeface="Times New Roman" panose="02020603050405020304" pitchFamily="18" charset="0"/>
                <a:cs typeface="Times New Roman" panose="02020603050405020304" pitchFamily="18" charset="0"/>
              </a:rPr>
              <a:t>L</a:t>
            </a:r>
            <a:r>
              <a:rPr lang="en-US" altLang="en-US" sz="4000" dirty="0">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w</a:t>
            </a:r>
            <a:r>
              <a:rPr lang="en-US" altLang="en-US" sz="4000" dirty="0">
                <a:latin typeface="Times New Roman" panose="02020603050405020304" pitchFamily="18" charset="0"/>
                <a:cs typeface="Times New Roman" panose="02020603050405020304" pitchFamily="18" charset="0"/>
              </a:rPr>
              <a:t>, </a:t>
            </a:r>
            <a:r>
              <a:rPr lang="en-US" altLang="en-US" sz="4000" b="1" dirty="0">
                <a:solidFill>
                  <a:srgbClr val="0070C0"/>
                </a:solidFill>
                <a:latin typeface="Times New Roman" panose="02020603050405020304" pitchFamily="18" charset="0"/>
                <a:cs typeface="Times New Roman" panose="02020603050405020304" pitchFamily="18" charset="0"/>
              </a:rPr>
              <a:t>v</a:t>
            </a:r>
            <a:r>
              <a:rPr lang="en-US" altLang="en-US" sz="4000" dirty="0">
                <a:latin typeface="Times New Roman" panose="02020603050405020304" pitchFamily="18" charset="0"/>
                <a:cs typeface="Times New Roman" panose="02020603050405020304" pitchFamily="18" charset="0"/>
              </a:rPr>
              <a:t>, </a:t>
            </a:r>
            <a:r>
              <a:rPr lang="en-US" altLang="en-US" sz="4000" b="1" dirty="0">
                <a:solidFill>
                  <a:srgbClr val="00B050"/>
                </a:solidFill>
                <a:latin typeface="Times New Roman" panose="02020603050405020304" pitchFamily="18" charset="0"/>
                <a:cs typeface="Times New Roman" panose="02020603050405020304" pitchFamily="18" charset="0"/>
              </a:rPr>
              <a:t>u</a:t>
            </a:r>
            <a:r>
              <a:rPr lang="en-US" altLang="en-US" sz="4000" dirty="0">
                <a:latin typeface="Times New Roman" panose="02020603050405020304" pitchFamily="18" charset="0"/>
                <a:cs typeface="Times New Roman" panose="02020603050405020304" pitchFamily="18" charset="0"/>
              </a:rPr>
              <a:t>) =</a:t>
            </a:r>
          </a:p>
        </p:txBody>
      </p:sp>
      <p:sp>
        <p:nvSpPr>
          <p:cNvPr id="7" name="TextBox 2"/>
          <p:cNvSpPr txBox="1">
            <a:spLocks noChangeArrowheads="1"/>
          </p:cNvSpPr>
          <p:nvPr/>
        </p:nvSpPr>
        <p:spPr bwMode="auto">
          <a:xfrm>
            <a:off x="2555196" y="3782109"/>
            <a:ext cx="6238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4800">
                <a:latin typeface="Times New Roman" panose="02020603050405020304" pitchFamily="18" charset="0"/>
                <a:cs typeface="Times New Roman" panose="02020603050405020304" pitchFamily="18" charset="0"/>
              </a:rPr>
              <a:t>∑</a:t>
            </a:r>
          </a:p>
        </p:txBody>
      </p:sp>
      <p:sp>
        <p:nvSpPr>
          <p:cNvPr id="8" name="TextBox 3"/>
          <p:cNvSpPr txBox="1">
            <a:spLocks noChangeArrowheads="1"/>
          </p:cNvSpPr>
          <p:nvPr/>
        </p:nvSpPr>
        <p:spPr bwMode="auto">
          <a:xfrm>
            <a:off x="2096427" y="4556806"/>
            <a:ext cx="16049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1800">
                <a:latin typeface="Times New Roman" panose="02020603050405020304" pitchFamily="18" charset="0"/>
                <a:cs typeface="Times New Roman" panose="02020603050405020304" pitchFamily="18" charset="0"/>
              </a:rPr>
              <a:t>triplet {A,B,C}</a:t>
            </a:r>
          </a:p>
        </p:txBody>
      </p:sp>
      <p:sp>
        <p:nvSpPr>
          <p:cNvPr id="9" name="TextBox 4"/>
          <p:cNvSpPr txBox="1">
            <a:spLocks noChangeArrowheads="1"/>
          </p:cNvSpPr>
          <p:nvPr/>
        </p:nvSpPr>
        <p:spPr bwMode="auto">
          <a:xfrm>
            <a:off x="3133093" y="4034708"/>
            <a:ext cx="59831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dirty="0">
                <a:latin typeface="Times New Roman" panose="02020603050405020304" pitchFamily="18" charset="0"/>
                <a:cs typeface="Times New Roman" panose="02020603050405020304" pitchFamily="18" charset="0"/>
              </a:rPr>
              <a:t>log </a:t>
            </a:r>
            <a:r>
              <a:rPr lang="en-US" altLang="en-US" i="1" dirty="0">
                <a:latin typeface="Times New Roman" panose="02020603050405020304" pitchFamily="18" charset="0"/>
                <a:cs typeface="Times New Roman" panose="02020603050405020304" pitchFamily="18" charset="0"/>
              </a:rPr>
              <a:t>P</a:t>
            </a:r>
            <a:r>
              <a:rPr lang="en-US" altLang="en-US" dirty="0">
                <a:latin typeface="Times New Roman" panose="02020603050405020304" pitchFamily="18" charset="0"/>
                <a:cs typeface="Times New Roman" panose="02020603050405020304" pitchFamily="18" charset="0"/>
              </a:rPr>
              <a:t>(B is more compatible to A than C)</a:t>
            </a:r>
          </a:p>
        </p:txBody>
      </p:sp>
      <p:sp>
        <p:nvSpPr>
          <p:cNvPr id="12" name="TextBox 6"/>
          <p:cNvSpPr txBox="1">
            <a:spLocks noChangeArrowheads="1"/>
          </p:cNvSpPr>
          <p:nvPr/>
        </p:nvSpPr>
        <p:spPr bwMode="auto">
          <a:xfrm>
            <a:off x="2555197" y="5256897"/>
            <a:ext cx="36963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b="1"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sym typeface="Arial" panose="020B0604020202020204" pitchFamily="34" charset="0"/>
              </a:rPr>
              <a:t> regularizer</a:t>
            </a:r>
            <a:r>
              <a:rPr lang="en-US" altLang="en-US" sz="3200" dirty="0">
                <a:latin typeface="Times New Roman" panose="02020603050405020304" pitchFamily="18" charset="0"/>
                <a:cs typeface="Times New Roman" panose="02020603050405020304" pitchFamily="18" charset="0"/>
              </a:rPr>
              <a:t>( </a:t>
            </a:r>
            <a:r>
              <a:rPr lang="en-US" altLang="en-US" sz="3200" b="1" dirty="0">
                <a:solidFill>
                  <a:srgbClr val="FF0000"/>
                </a:solidFill>
                <a:latin typeface="Times New Roman" panose="02020603050405020304" pitchFamily="18" charset="0"/>
                <a:cs typeface="Times New Roman" panose="02020603050405020304" pitchFamily="18" charset="0"/>
              </a:rPr>
              <a:t>w</a:t>
            </a:r>
            <a:r>
              <a:rPr lang="en-US" altLang="en-US" sz="3200" dirty="0">
                <a:latin typeface="Times New Roman" panose="02020603050405020304" pitchFamily="18" charset="0"/>
                <a:cs typeface="Times New Roman" panose="02020603050405020304" pitchFamily="18" charset="0"/>
                <a:sym typeface="Arial" panose="020B0604020202020204" pitchFamily="34" charset="0"/>
              </a:rPr>
              <a: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a:solidFill>
                  <a:srgbClr val="0070C0"/>
                </a:solidFill>
                <a:latin typeface="Times New Roman" panose="02020603050405020304" pitchFamily="18" charset="0"/>
                <a:cs typeface="Times New Roman" panose="02020603050405020304" pitchFamily="18" charset="0"/>
              </a:rPr>
              <a:t>v</a:t>
            </a:r>
            <a:r>
              <a:rPr lang="en-US" altLang="en-US" sz="3200" dirty="0">
                <a:latin typeface="Times New Roman" panose="02020603050405020304" pitchFamily="18" charset="0"/>
                <a:cs typeface="Times New Roman" panose="02020603050405020304" pitchFamily="18" charset="0"/>
                <a:sym typeface="Arial" panose="020B0604020202020204" pitchFamily="34" charset="0"/>
              </a:rPr>
              <a:t>, </a:t>
            </a:r>
            <a:r>
              <a:rPr lang="en-US" altLang="en-US" sz="3200" b="1" dirty="0">
                <a:solidFill>
                  <a:srgbClr val="00B050"/>
                </a:solidFill>
                <a:latin typeface="Times New Roman" panose="02020603050405020304" pitchFamily="18" charset="0"/>
                <a:cs typeface="Times New Roman" panose="02020603050405020304" pitchFamily="18" charset="0"/>
              </a:rPr>
              <a:t>u</a:t>
            </a:r>
            <a:r>
              <a:rPr lang="en-US" altLang="en-US" sz="3200" i="1" dirty="0">
                <a:solidFill>
                  <a:srgbClr val="00B050"/>
                </a:solidFill>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12"/>
          </p:nvPr>
        </p:nvSpPr>
        <p:spPr/>
        <p:txBody>
          <a:bodyPr/>
          <a:lstStyle/>
          <a:p>
            <a:fld id="{2E342A10-5BE7-49E0-9D1C-1ECDA0EF7325}" type="slidenum">
              <a:rPr lang="en-US" smtClean="0"/>
              <a:t>36</a:t>
            </a:fld>
            <a:endParaRPr lang="en-US"/>
          </a:p>
        </p:txBody>
      </p:sp>
    </p:spTree>
    <p:extLst>
      <p:ext uri="{BB962C8B-B14F-4D97-AF65-F5344CB8AC3E}">
        <p14:creationId xmlns:p14="http://schemas.microsoft.com/office/powerpoint/2010/main" val="85866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compatibility</a:t>
            </a:r>
          </a:p>
        </p:txBody>
      </p:sp>
      <p:grpSp>
        <p:nvGrpSpPr>
          <p:cNvPr id="34" name="Group 33"/>
          <p:cNvGrpSpPr/>
          <p:nvPr/>
        </p:nvGrpSpPr>
        <p:grpSpPr>
          <a:xfrm>
            <a:off x="5225263" y="1360194"/>
            <a:ext cx="3655168" cy="1363281"/>
            <a:chOff x="6268111" y="887346"/>
            <a:chExt cx="3655168" cy="1363281"/>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5326" y="1102151"/>
              <a:ext cx="145142" cy="1148476"/>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3851" y="1201725"/>
              <a:ext cx="350215" cy="981878"/>
            </a:xfrm>
            <a:prstGeom prst="rect">
              <a:avLst/>
            </a:prstGeom>
          </p:spPr>
        </p:pic>
        <p:sp>
          <p:nvSpPr>
            <p:cNvPr id="30" name="TextBox 29"/>
            <p:cNvSpPr txBox="1"/>
            <p:nvPr/>
          </p:nvSpPr>
          <p:spPr>
            <a:xfrm>
              <a:off x="6268111" y="887346"/>
              <a:ext cx="3655168" cy="1200329"/>
            </a:xfrm>
            <a:prstGeom prst="rect">
              <a:avLst/>
            </a:prstGeom>
            <a:noFill/>
          </p:spPr>
          <p:txBody>
            <a:bodyPr wrap="none" rtlCol="0">
              <a:spAutoFit/>
            </a:bodyPr>
            <a:lstStyle/>
            <a:p>
              <a:pPr>
                <a:lnSpc>
                  <a:spcPct val="200000"/>
                </a:lnSpc>
              </a:pPr>
              <a:r>
                <a:rPr lang="en-US" sz="36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D</a:t>
              </a:r>
              <a:r>
                <a:rPr lang="en-US" sz="3600" i="1" baseline="-25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func</a:t>
              </a:r>
              <a:r>
                <a:rPr lang="en-US" sz="36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a:t>
              </a:r>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6265" y="2821720"/>
            <a:ext cx="922248" cy="174963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6360" y="2895275"/>
            <a:ext cx="969264" cy="1669681"/>
          </a:xfrm>
          <a:prstGeom prst="rect">
            <a:avLst/>
          </a:prstGeom>
        </p:spPr>
      </p:pic>
      <p:grpSp>
        <p:nvGrpSpPr>
          <p:cNvPr id="35" name="Group 34"/>
          <p:cNvGrpSpPr/>
          <p:nvPr/>
        </p:nvGrpSpPr>
        <p:grpSpPr>
          <a:xfrm>
            <a:off x="5225263" y="2754207"/>
            <a:ext cx="3756156" cy="1200329"/>
            <a:chOff x="6823551" y="2225253"/>
            <a:chExt cx="3756156" cy="1200328"/>
          </a:xfrm>
        </p:grpSpPr>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98551" y="2764812"/>
              <a:ext cx="947697" cy="472186"/>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0622" y="2722840"/>
              <a:ext cx="1007551" cy="448909"/>
            </a:xfrm>
            <a:prstGeom prst="rect">
              <a:avLst/>
            </a:prstGeom>
          </p:spPr>
        </p:pic>
        <p:sp>
          <p:nvSpPr>
            <p:cNvPr id="31" name="TextBox 30"/>
            <p:cNvSpPr txBox="1"/>
            <p:nvPr/>
          </p:nvSpPr>
          <p:spPr>
            <a:xfrm>
              <a:off x="6823551" y="2225253"/>
              <a:ext cx="3756156" cy="1200328"/>
            </a:xfrm>
            <a:prstGeom prst="rect">
              <a:avLst/>
            </a:prstGeom>
            <a:noFill/>
          </p:spPr>
          <p:txBody>
            <a:bodyPr wrap="none" rtlCol="0">
              <a:spAutoFit/>
            </a:bodyPr>
            <a:lstStyle/>
            <a:p>
              <a:pPr>
                <a:lnSpc>
                  <a:spcPct val="200000"/>
                </a:lnSpc>
              </a:pPr>
              <a:r>
                <a:rPr lang="en-US" sz="36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D</a:t>
              </a:r>
              <a:r>
                <a:rPr lang="en-US" sz="3600" i="1" baseline="-25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func</a:t>
              </a:r>
              <a:r>
                <a:rPr lang="en-US" sz="36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a:t>
              </a:r>
            </a:p>
          </p:txBody>
        </p:sp>
      </p:grpSp>
      <p:sp>
        <p:nvSpPr>
          <p:cNvPr id="29" name="Double Brace 28"/>
          <p:cNvSpPr/>
          <p:nvPr/>
        </p:nvSpPr>
        <p:spPr>
          <a:xfrm>
            <a:off x="4947557" y="1590965"/>
            <a:ext cx="3992336" cy="4627419"/>
          </a:xfrm>
          <a:prstGeom prst="bracePair">
            <a:avLst>
              <a:gd name="adj" fmla="val 294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33" name="TextBox 32"/>
          <p:cNvSpPr txBox="1"/>
          <p:nvPr/>
        </p:nvSpPr>
        <p:spPr>
          <a:xfrm>
            <a:off x="6240408" y="5136730"/>
            <a:ext cx="532518" cy="1028358"/>
          </a:xfrm>
          <a:prstGeom prst="rect">
            <a:avLst/>
          </a:prstGeom>
          <a:noFill/>
        </p:spPr>
        <p:txBody>
          <a:bodyPr wrap="none" rtlCol="0">
            <a:spAutoFit/>
          </a:bodyPr>
          <a:lstStyle/>
          <a:p>
            <a:pPr>
              <a:lnSpc>
                <a:spcPct val="200000"/>
              </a:lnSpc>
            </a:pPr>
            <a:r>
              <a:rPr lang="en-US" sz="36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a:t>
            </a:r>
          </a:p>
        </p:txBody>
      </p:sp>
      <p:grpSp>
        <p:nvGrpSpPr>
          <p:cNvPr id="38" name="Group 37"/>
          <p:cNvGrpSpPr/>
          <p:nvPr/>
        </p:nvGrpSpPr>
        <p:grpSpPr>
          <a:xfrm>
            <a:off x="5225263" y="4142778"/>
            <a:ext cx="3756156" cy="1252624"/>
            <a:chOff x="6675102" y="3643495"/>
            <a:chExt cx="3756156" cy="1252624"/>
          </a:xfrm>
        </p:grpSpPr>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3188" y="3958398"/>
              <a:ext cx="744856" cy="937721"/>
            </a:xfrm>
            <a:prstGeom prst="rect">
              <a:avLst/>
            </a:prstGeom>
          </p:spPr>
        </p:pic>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56506" y="3883894"/>
              <a:ext cx="784759" cy="1010876"/>
            </a:xfrm>
            <a:prstGeom prst="rect">
              <a:avLst/>
            </a:prstGeom>
          </p:spPr>
        </p:pic>
        <p:sp>
          <p:nvSpPr>
            <p:cNvPr id="32" name="TextBox 31"/>
            <p:cNvSpPr txBox="1"/>
            <p:nvPr/>
          </p:nvSpPr>
          <p:spPr>
            <a:xfrm>
              <a:off x="6675102" y="3643495"/>
              <a:ext cx="3756156" cy="1200329"/>
            </a:xfrm>
            <a:prstGeom prst="rect">
              <a:avLst/>
            </a:prstGeom>
            <a:noFill/>
          </p:spPr>
          <p:txBody>
            <a:bodyPr wrap="none" rtlCol="0">
              <a:spAutoFit/>
            </a:bodyPr>
            <a:lstStyle/>
            <a:p>
              <a:pPr>
                <a:lnSpc>
                  <a:spcPct val="200000"/>
                </a:lnSpc>
              </a:pPr>
              <a:r>
                <a:rPr lang="en-US" sz="36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D</a:t>
              </a:r>
              <a:r>
                <a:rPr lang="en-US" sz="3600" i="1" baseline="-25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func</a:t>
              </a:r>
              <a:r>
                <a:rPr lang="en-US" sz="36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a:t>
              </a:r>
            </a:p>
          </p:txBody>
        </p:sp>
      </p:grpSp>
      <p:sp>
        <p:nvSpPr>
          <p:cNvPr id="14" name="TextBox 13"/>
          <p:cNvSpPr txBox="1"/>
          <p:nvPr/>
        </p:nvSpPr>
        <p:spPr>
          <a:xfrm>
            <a:off x="1050" y="3129952"/>
            <a:ext cx="4839786" cy="1200329"/>
          </a:xfrm>
          <a:prstGeom prst="rect">
            <a:avLst/>
          </a:prstGeom>
          <a:noFill/>
        </p:spPr>
        <p:txBody>
          <a:bodyPr wrap="none" rtlCol="0">
            <a:spAutoFit/>
          </a:bodyPr>
          <a:lstStyle/>
          <a:p>
            <a:pPr>
              <a:lnSpc>
                <a:spcPct val="200000"/>
              </a:lnSpc>
            </a:pPr>
            <a:r>
              <a:rPr lang="en-US" sz="36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D</a:t>
            </a:r>
            <a:r>
              <a:rPr lang="en-US" sz="3600" i="1" baseline="-25000"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func</a:t>
            </a:r>
            <a:r>
              <a:rPr lang="en-US" sz="3600" i="1" dirty="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a:t>(           ,          )=max</a:t>
            </a:r>
          </a:p>
        </p:txBody>
      </p:sp>
      <p:sp>
        <p:nvSpPr>
          <p:cNvPr id="4" name="Slide Number Placeholder 3"/>
          <p:cNvSpPr>
            <a:spLocks noGrp="1"/>
          </p:cNvSpPr>
          <p:nvPr>
            <p:ph type="sldNum" sz="quarter" idx="12"/>
          </p:nvPr>
        </p:nvSpPr>
        <p:spPr/>
        <p:txBody>
          <a:bodyPr/>
          <a:lstStyle/>
          <a:p>
            <a:fld id="{2E342A10-5BE7-49E0-9D1C-1ECDA0EF7325}" type="slidenum">
              <a:rPr lang="en-US" smtClean="0"/>
              <a:t>37</a:t>
            </a:fld>
            <a:endParaRPr lang="en-US"/>
          </a:p>
        </p:txBody>
      </p:sp>
    </p:spTree>
    <p:extLst>
      <p:ext uri="{BB962C8B-B14F-4D97-AF65-F5344CB8AC3E}">
        <p14:creationId xmlns:p14="http://schemas.microsoft.com/office/powerpoint/2010/main" val="415537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 compatibility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35" y="1690690"/>
            <a:ext cx="2703476" cy="15698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186" y="3877160"/>
            <a:ext cx="1325075" cy="2513856"/>
          </a:xfrm>
          <a:prstGeom prst="rect">
            <a:avLst/>
          </a:prstGeom>
        </p:spPr>
      </p:pic>
      <p:sp>
        <p:nvSpPr>
          <p:cNvPr id="7" name="TextBox 6"/>
          <p:cNvSpPr txBox="1"/>
          <p:nvPr/>
        </p:nvSpPr>
        <p:spPr>
          <a:xfrm>
            <a:off x="1251565" y="3120003"/>
            <a:ext cx="962316" cy="584775"/>
          </a:xfrm>
          <a:prstGeom prst="rect">
            <a:avLst/>
          </a:prstGeom>
          <a:noFill/>
        </p:spPr>
        <p:txBody>
          <a:bodyPr wrap="none" rtlCol="0">
            <a:spAutoFit/>
          </a:bodyPr>
          <a:lstStyle/>
          <a:p>
            <a:pPr algn="ctr"/>
            <a:r>
              <a:rPr lang="en-US" sz="3200" dirty="0">
                <a:solidFill>
                  <a:schemeClr val="accent1"/>
                </a:solidFill>
              </a:rPr>
              <a:t>style</a:t>
            </a:r>
          </a:p>
        </p:txBody>
      </p:sp>
      <p:sp>
        <p:nvSpPr>
          <p:cNvPr id="8" name="TextBox 7"/>
          <p:cNvSpPr txBox="1"/>
          <p:nvPr/>
        </p:nvSpPr>
        <p:spPr>
          <a:xfrm>
            <a:off x="956140" y="6273227"/>
            <a:ext cx="1580882" cy="584775"/>
          </a:xfrm>
          <a:prstGeom prst="rect">
            <a:avLst/>
          </a:prstGeom>
          <a:noFill/>
        </p:spPr>
        <p:txBody>
          <a:bodyPr wrap="none" rtlCol="0">
            <a:spAutoFit/>
          </a:bodyPr>
          <a:lstStyle/>
          <a:p>
            <a:pPr algn="ctr"/>
            <a:r>
              <a:rPr lang="en-US" sz="3200" dirty="0">
                <a:solidFill>
                  <a:schemeClr val="accent1"/>
                </a:solidFill>
              </a:rPr>
              <a:t>function</a:t>
            </a:r>
          </a:p>
        </p:txBody>
      </p:sp>
      <p:grpSp>
        <p:nvGrpSpPr>
          <p:cNvPr id="3" name="Group 2"/>
          <p:cNvGrpSpPr/>
          <p:nvPr/>
        </p:nvGrpSpPr>
        <p:grpSpPr>
          <a:xfrm>
            <a:off x="3821678" y="1813623"/>
            <a:ext cx="4574567" cy="4296232"/>
            <a:chOff x="5345676" y="1813622"/>
            <a:chExt cx="4574566" cy="4296233"/>
          </a:xfrm>
        </p:grpSpPr>
        <p:sp>
          <p:nvSpPr>
            <p:cNvPr id="6" name="Right Arrow 5"/>
            <p:cNvSpPr/>
            <p:nvPr/>
          </p:nvSpPr>
          <p:spPr>
            <a:xfrm>
              <a:off x="5345676" y="3562626"/>
              <a:ext cx="1296831" cy="629068"/>
            </a:xfrm>
            <a:prstGeom prst="rightArrow">
              <a:avLst>
                <a:gd name="adj1" fmla="val 36825"/>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3717" y="1813622"/>
              <a:ext cx="2676525" cy="3705225"/>
            </a:xfrm>
            <a:prstGeom prst="rect">
              <a:avLst/>
            </a:prstGeom>
          </p:spPr>
        </p:pic>
        <p:sp>
          <p:nvSpPr>
            <p:cNvPr id="10" name="TextBox 9"/>
            <p:cNvSpPr txBox="1"/>
            <p:nvPr/>
          </p:nvSpPr>
          <p:spPr>
            <a:xfrm>
              <a:off x="7918978" y="5525080"/>
              <a:ext cx="1326004" cy="584775"/>
            </a:xfrm>
            <a:prstGeom prst="rect">
              <a:avLst/>
            </a:prstGeom>
            <a:noFill/>
          </p:spPr>
          <p:txBody>
            <a:bodyPr wrap="none" rtlCol="0">
              <a:spAutoFit/>
            </a:bodyPr>
            <a:lstStyle/>
            <a:p>
              <a:pPr algn="ctr"/>
              <a:r>
                <a:rPr lang="en-US" sz="3200" dirty="0">
                  <a:solidFill>
                    <a:schemeClr val="accent1"/>
                  </a:solidFill>
                </a:rPr>
                <a:t>output</a:t>
              </a:r>
            </a:p>
          </p:txBody>
        </p:sp>
      </p:grpSp>
      <p:sp>
        <p:nvSpPr>
          <p:cNvPr id="11" name="Rounded Rectangle 10"/>
          <p:cNvSpPr/>
          <p:nvPr/>
        </p:nvSpPr>
        <p:spPr>
          <a:xfrm>
            <a:off x="1170725" y="3704779"/>
            <a:ext cx="1365496" cy="142931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834635" y="1897803"/>
            <a:ext cx="886348" cy="166482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2E342A10-5BE7-49E0-9D1C-1ECDA0EF7325}" type="slidenum">
              <a:rPr lang="en-US" smtClean="0"/>
              <a:t>38</a:t>
            </a:fld>
            <a:endParaRPr lang="en-US"/>
          </a:p>
        </p:txBody>
      </p:sp>
    </p:spTree>
    <p:extLst>
      <p:ext uri="{BB962C8B-B14F-4D97-AF65-F5344CB8AC3E}">
        <p14:creationId xmlns:p14="http://schemas.microsoft.com/office/powerpoint/2010/main" val="397752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Slots alignment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5143500"/>
          </a:xfrm>
          <a:prstGeom prst="rect">
            <a:avLst/>
          </a:prstGeom>
        </p:spPr>
      </p:pic>
      <p:sp>
        <p:nvSpPr>
          <p:cNvPr id="5" name="Slide Number Placeholder 4"/>
          <p:cNvSpPr>
            <a:spLocks noGrp="1"/>
          </p:cNvSpPr>
          <p:nvPr>
            <p:ph type="sldNum" sz="quarter" idx="12"/>
          </p:nvPr>
        </p:nvSpPr>
        <p:spPr/>
        <p:txBody>
          <a:bodyPr/>
          <a:lstStyle/>
          <a:p>
            <a:fld id="{2E342A10-5BE7-49E0-9D1C-1ECDA0EF7325}" type="slidenum">
              <a:rPr lang="en-US" smtClean="0"/>
              <a:t>39</a:t>
            </a:fld>
            <a:endParaRPr lang="en-US"/>
          </a:p>
        </p:txBody>
      </p:sp>
    </p:spTree>
    <p:extLst>
      <p:ext uri="{BB962C8B-B14F-4D97-AF65-F5344CB8AC3E}">
        <p14:creationId xmlns:p14="http://schemas.microsoft.com/office/powerpoint/2010/main" val="110467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lyov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851" y="-478"/>
            <a:ext cx="12193702" cy="6858957"/>
          </a:xfrm>
          <a:prstGeom prst="rect">
            <a:avLst/>
          </a:prstGeom>
        </p:spPr>
      </p:pic>
      <p:sp>
        <p:nvSpPr>
          <p:cNvPr id="4" name="Slide Number Placeholder 3"/>
          <p:cNvSpPr>
            <a:spLocks noGrp="1"/>
          </p:cNvSpPr>
          <p:nvPr>
            <p:ph type="sldNum" sz="quarter" idx="12"/>
          </p:nvPr>
        </p:nvSpPr>
        <p:spPr/>
        <p:txBody>
          <a:bodyPr/>
          <a:lstStyle/>
          <a:p>
            <a:fld id="{2E342A10-5BE7-49E0-9D1C-1ECDA0EF7325}" type="slidenum">
              <a:rPr lang="en-US" smtClean="0"/>
              <a:t>4</a:t>
            </a:fld>
            <a:endParaRPr lang="en-US"/>
          </a:p>
        </p:txBody>
      </p:sp>
    </p:spTree>
    <p:extLst>
      <p:ext uri="{BB962C8B-B14F-4D97-AF65-F5344CB8AC3E}">
        <p14:creationId xmlns:p14="http://schemas.microsoft.com/office/powerpoint/2010/main" val="6385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Slots alignment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5143500"/>
          </a:xfrm>
          <a:prstGeom prst="rect">
            <a:avLst/>
          </a:prstGeom>
        </p:spPr>
      </p:pic>
      <p:sp>
        <p:nvSpPr>
          <p:cNvPr id="5" name="Slide Number Placeholder 4"/>
          <p:cNvSpPr>
            <a:spLocks noGrp="1"/>
          </p:cNvSpPr>
          <p:nvPr>
            <p:ph type="sldNum" sz="quarter" idx="12"/>
          </p:nvPr>
        </p:nvSpPr>
        <p:spPr/>
        <p:txBody>
          <a:bodyPr/>
          <a:lstStyle/>
          <a:p>
            <a:fld id="{2E342A10-5BE7-49E0-9D1C-1ECDA0EF7325}" type="slidenum">
              <a:rPr lang="en-US" smtClean="0"/>
              <a:t>40</a:t>
            </a:fld>
            <a:endParaRPr lang="en-US"/>
          </a:p>
        </p:txBody>
      </p:sp>
      <p:sp>
        <p:nvSpPr>
          <p:cNvPr id="6" name="Right Arrow 5"/>
          <p:cNvSpPr/>
          <p:nvPr/>
        </p:nvSpPr>
        <p:spPr>
          <a:xfrm rot="8383326">
            <a:off x="7979504" y="3535838"/>
            <a:ext cx="424872" cy="258618"/>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5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Slots alignment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5143500"/>
          </a:xfrm>
          <a:prstGeom prst="rect">
            <a:avLst/>
          </a:prstGeom>
        </p:spPr>
      </p:pic>
      <p:sp>
        <p:nvSpPr>
          <p:cNvPr id="5" name="Slide Number Placeholder 4"/>
          <p:cNvSpPr>
            <a:spLocks noGrp="1"/>
          </p:cNvSpPr>
          <p:nvPr>
            <p:ph type="sldNum" sz="quarter" idx="12"/>
          </p:nvPr>
        </p:nvSpPr>
        <p:spPr/>
        <p:txBody>
          <a:bodyPr/>
          <a:lstStyle/>
          <a:p>
            <a:fld id="{2E342A10-5BE7-49E0-9D1C-1ECDA0EF7325}" type="slidenum">
              <a:rPr lang="en-US" smtClean="0"/>
              <a:t>41</a:t>
            </a:fld>
            <a:endParaRPr lang="en-US"/>
          </a:p>
        </p:txBody>
      </p:sp>
    </p:spTree>
    <p:extLst>
      <p:ext uri="{BB962C8B-B14F-4D97-AF65-F5344CB8AC3E}">
        <p14:creationId xmlns:p14="http://schemas.microsoft.com/office/powerpoint/2010/main" val="30598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Curve-based deformation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5143500"/>
          </a:xfrm>
          <a:prstGeom prst="rect">
            <a:avLst/>
          </a:prstGeom>
        </p:spPr>
      </p:pic>
      <p:sp>
        <p:nvSpPr>
          <p:cNvPr id="5" name="Slide Number Placeholder 4"/>
          <p:cNvSpPr>
            <a:spLocks noGrp="1"/>
          </p:cNvSpPr>
          <p:nvPr>
            <p:ph type="sldNum" sz="quarter" idx="12"/>
          </p:nvPr>
        </p:nvSpPr>
        <p:spPr/>
        <p:txBody>
          <a:bodyPr/>
          <a:lstStyle/>
          <a:p>
            <a:fld id="{2E342A10-5BE7-49E0-9D1C-1ECDA0EF7325}" type="slidenum">
              <a:rPr lang="en-US" smtClean="0"/>
              <a:t>42</a:t>
            </a:fld>
            <a:endParaRPr lang="en-US"/>
          </a:p>
        </p:txBody>
      </p:sp>
      <p:sp>
        <p:nvSpPr>
          <p:cNvPr id="6" name="Right Arrow 5"/>
          <p:cNvSpPr/>
          <p:nvPr/>
        </p:nvSpPr>
        <p:spPr>
          <a:xfrm rot="8083740">
            <a:off x="4683411" y="3089669"/>
            <a:ext cx="424872" cy="258618"/>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8083740">
            <a:off x="8189135" y="1962636"/>
            <a:ext cx="424872" cy="258618"/>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709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Curve-based deformation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5143500"/>
          </a:xfrm>
          <a:prstGeom prst="rect">
            <a:avLst/>
          </a:prstGeom>
        </p:spPr>
      </p:pic>
      <p:sp>
        <p:nvSpPr>
          <p:cNvPr id="5" name="Rectangle 6"/>
          <p:cNvSpPr>
            <a:spLocks noChangeArrowheads="1"/>
          </p:cNvSpPr>
          <p:nvPr/>
        </p:nvSpPr>
        <p:spPr bwMode="auto">
          <a:xfrm>
            <a:off x="1434156" y="5683542"/>
            <a:ext cx="6889386"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400" dirty="0">
                <a:solidFill>
                  <a:srgbClr val="00B050"/>
                </a:solidFill>
              </a:rPr>
              <a:t>As-Rigid-As-Possible deformation [</a:t>
            </a:r>
            <a:r>
              <a:rPr lang="en-US" altLang="en-US" sz="2400" dirty="0" err="1">
                <a:solidFill>
                  <a:srgbClr val="00B050"/>
                </a:solidFill>
              </a:rPr>
              <a:t>Sorkine</a:t>
            </a:r>
            <a:r>
              <a:rPr lang="en-US" altLang="en-US" sz="2400" dirty="0">
                <a:solidFill>
                  <a:srgbClr val="00B050"/>
                </a:solidFill>
              </a:rPr>
              <a:t> et al. 2007]</a:t>
            </a:r>
          </a:p>
        </p:txBody>
      </p:sp>
      <p:sp>
        <p:nvSpPr>
          <p:cNvPr id="6" name="Slide Number Placeholder 5"/>
          <p:cNvSpPr>
            <a:spLocks noGrp="1"/>
          </p:cNvSpPr>
          <p:nvPr>
            <p:ph type="sldNum" sz="quarter" idx="12"/>
          </p:nvPr>
        </p:nvSpPr>
        <p:spPr/>
        <p:txBody>
          <a:bodyPr/>
          <a:lstStyle/>
          <a:p>
            <a:fld id="{2E342A10-5BE7-49E0-9D1C-1ECDA0EF7325}" type="slidenum">
              <a:rPr lang="en-US" smtClean="0"/>
              <a:t>43</a:t>
            </a:fld>
            <a:endParaRPr lang="en-US"/>
          </a:p>
        </p:txBody>
      </p:sp>
      <p:sp>
        <p:nvSpPr>
          <p:cNvPr id="7" name="Right Arrow 6"/>
          <p:cNvSpPr/>
          <p:nvPr/>
        </p:nvSpPr>
        <p:spPr>
          <a:xfrm rot="8083740">
            <a:off x="4683411" y="3089669"/>
            <a:ext cx="424872" cy="258618"/>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8083740">
            <a:off x="8189135" y="1962636"/>
            <a:ext cx="424872" cy="258618"/>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51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3032"/>
            <a:ext cx="9144000" cy="5143500"/>
          </a:xfrm>
          <a:prstGeom prst="rect">
            <a:avLst/>
          </a:prstGeom>
        </p:spPr>
      </p:pic>
      <p:sp>
        <p:nvSpPr>
          <p:cNvPr id="4" name="Title 3"/>
          <p:cNvSpPr>
            <a:spLocks noGrp="1"/>
          </p:cNvSpPr>
          <p:nvPr>
            <p:ph type="title"/>
          </p:nvPr>
        </p:nvSpPr>
        <p:spPr/>
        <p:txBody>
          <a:bodyPr/>
          <a:lstStyle/>
          <a:p>
            <a:r>
              <a:rPr lang="en-US" dirty="0"/>
              <a:t>Automatic target selection</a:t>
            </a:r>
          </a:p>
        </p:txBody>
      </p:sp>
      <p:sp>
        <p:nvSpPr>
          <p:cNvPr id="3" name="Slide Number Placeholder 2"/>
          <p:cNvSpPr>
            <a:spLocks noGrp="1"/>
          </p:cNvSpPr>
          <p:nvPr>
            <p:ph type="sldNum" sz="quarter" idx="12"/>
          </p:nvPr>
        </p:nvSpPr>
        <p:spPr/>
        <p:txBody>
          <a:bodyPr/>
          <a:lstStyle/>
          <a:p>
            <a:fld id="{2E342A10-5BE7-49E0-9D1C-1ECDA0EF7325}" type="slidenum">
              <a:rPr lang="en-US" smtClean="0"/>
              <a:t>44</a:t>
            </a:fld>
            <a:endParaRPr lang="en-US"/>
          </a:p>
        </p:txBody>
      </p:sp>
    </p:spTree>
    <p:extLst>
      <p:ext uri="{BB962C8B-B14F-4D97-AF65-F5344CB8AC3E}">
        <p14:creationId xmlns:p14="http://schemas.microsoft.com/office/powerpoint/2010/main" val="200570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3032"/>
            <a:ext cx="9144000" cy="5143500"/>
          </a:xfrm>
          <a:prstGeom prst="rect">
            <a:avLst/>
          </a:prstGeom>
        </p:spPr>
      </p:pic>
      <p:sp>
        <p:nvSpPr>
          <p:cNvPr id="4" name="Title 3"/>
          <p:cNvSpPr>
            <a:spLocks noGrp="1"/>
          </p:cNvSpPr>
          <p:nvPr>
            <p:ph type="title"/>
          </p:nvPr>
        </p:nvSpPr>
        <p:spPr/>
        <p:txBody>
          <a:bodyPr/>
          <a:lstStyle/>
          <a:p>
            <a:r>
              <a:rPr lang="en-US" dirty="0"/>
              <a:t>Automatic target selection</a:t>
            </a:r>
          </a:p>
        </p:txBody>
      </p:sp>
      <p:sp>
        <p:nvSpPr>
          <p:cNvPr id="2" name="Rectangle 1"/>
          <p:cNvSpPr/>
          <p:nvPr/>
        </p:nvSpPr>
        <p:spPr>
          <a:xfrm>
            <a:off x="4122295" y="3327816"/>
            <a:ext cx="1603948" cy="1304145"/>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2E342A10-5BE7-49E0-9D1C-1ECDA0EF7325}" type="slidenum">
              <a:rPr lang="en-US" smtClean="0"/>
              <a:t>45</a:t>
            </a:fld>
            <a:endParaRPr lang="en-US"/>
          </a:p>
        </p:txBody>
      </p:sp>
    </p:spTree>
    <p:extLst>
      <p:ext uri="{BB962C8B-B14F-4D97-AF65-F5344CB8AC3E}">
        <p14:creationId xmlns:p14="http://schemas.microsoft.com/office/powerpoint/2010/main" val="331875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idx="4294967295"/>
          </p:nvPr>
        </p:nvSpPr>
        <p:spPr>
          <a:xfrm>
            <a:off x="3338513" y="2414589"/>
            <a:ext cx="2466975" cy="862012"/>
          </a:xfrm>
        </p:spPr>
        <p:txBody>
          <a:bodyPr/>
          <a:lstStyle/>
          <a:p>
            <a:pPr algn="ctr"/>
            <a:r>
              <a:rPr lang="en-US" dirty="0"/>
              <a:t>Validation</a:t>
            </a:r>
          </a:p>
        </p:txBody>
      </p:sp>
      <p:sp>
        <p:nvSpPr>
          <p:cNvPr id="3" name="Slide Number Placeholder 2"/>
          <p:cNvSpPr>
            <a:spLocks noGrp="1"/>
          </p:cNvSpPr>
          <p:nvPr>
            <p:ph type="sldNum" sz="quarter" idx="12"/>
          </p:nvPr>
        </p:nvSpPr>
        <p:spPr/>
        <p:txBody>
          <a:bodyPr/>
          <a:lstStyle/>
          <a:p>
            <a:fld id="{2E342A10-5BE7-49E0-9D1C-1ECDA0EF7325}" type="slidenum">
              <a:rPr lang="en-US" smtClean="0"/>
              <a:t>46</a:t>
            </a:fld>
            <a:endParaRPr lang="en-US"/>
          </a:p>
        </p:txBody>
      </p:sp>
    </p:spTree>
    <p:extLst>
      <p:ext uri="{BB962C8B-B14F-4D97-AF65-F5344CB8AC3E}">
        <p14:creationId xmlns:p14="http://schemas.microsoft.com/office/powerpoint/2010/main" val="3475543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Validation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5143500"/>
          </a:xfrm>
          <a:prstGeom prst="rect">
            <a:avLst/>
          </a:prstGeom>
        </p:spPr>
      </p:pic>
      <p:sp>
        <p:nvSpPr>
          <p:cNvPr id="5" name="Slide Number Placeholder 4"/>
          <p:cNvSpPr>
            <a:spLocks noGrp="1"/>
          </p:cNvSpPr>
          <p:nvPr>
            <p:ph type="sldNum" sz="quarter" idx="12"/>
          </p:nvPr>
        </p:nvSpPr>
        <p:spPr/>
        <p:txBody>
          <a:bodyPr/>
          <a:lstStyle/>
          <a:p>
            <a:fld id="{2E342A10-5BE7-49E0-9D1C-1ECDA0EF7325}" type="slidenum">
              <a:rPr lang="en-US" smtClean="0"/>
              <a:t>47</a:t>
            </a:fld>
            <a:endParaRPr lang="en-US"/>
          </a:p>
        </p:txBody>
      </p:sp>
    </p:spTree>
    <p:extLst>
      <p:ext uri="{BB962C8B-B14F-4D97-AF65-F5344CB8AC3E}">
        <p14:creationId xmlns:p14="http://schemas.microsoft.com/office/powerpoint/2010/main" val="426586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7968"/>
            <a:ext cx="9144000" cy="5590032"/>
          </a:xfrm>
          <a:prstGeom prst="rect">
            <a:avLst/>
          </a:prstGeom>
        </p:spPr>
      </p:pic>
      <p:sp>
        <p:nvSpPr>
          <p:cNvPr id="2" name="Title 1"/>
          <p:cNvSpPr>
            <a:spLocks noGrp="1"/>
          </p:cNvSpPr>
          <p:nvPr>
            <p:ph type="title"/>
          </p:nvPr>
        </p:nvSpPr>
        <p:spPr/>
        <p:txBody>
          <a:bodyPr/>
          <a:lstStyle/>
          <a:p>
            <a:r>
              <a:rPr lang="en-US" dirty="0"/>
              <a:t>User study: style similarity</a:t>
            </a:r>
          </a:p>
        </p:txBody>
      </p:sp>
      <p:sp>
        <p:nvSpPr>
          <p:cNvPr id="4" name="Slide Number Placeholder 3"/>
          <p:cNvSpPr>
            <a:spLocks noGrp="1"/>
          </p:cNvSpPr>
          <p:nvPr>
            <p:ph type="sldNum" sz="quarter" idx="12"/>
          </p:nvPr>
        </p:nvSpPr>
        <p:spPr/>
        <p:txBody>
          <a:bodyPr/>
          <a:lstStyle/>
          <a:p>
            <a:fld id="{2E342A10-5BE7-49E0-9D1C-1ECDA0EF7325}" type="slidenum">
              <a:rPr lang="en-US" smtClean="0"/>
              <a:t>48</a:t>
            </a:fld>
            <a:endParaRPr lang="en-US"/>
          </a:p>
        </p:txBody>
      </p:sp>
      <p:sp>
        <p:nvSpPr>
          <p:cNvPr id="6" name="TextBox 5"/>
          <p:cNvSpPr txBox="1"/>
          <p:nvPr/>
        </p:nvSpPr>
        <p:spPr>
          <a:xfrm>
            <a:off x="3576017" y="4110001"/>
            <a:ext cx="2183355" cy="461665"/>
          </a:xfrm>
          <a:prstGeom prst="rect">
            <a:avLst/>
          </a:prstGeom>
          <a:noFill/>
        </p:spPr>
        <p:txBody>
          <a:bodyPr wrap="none" rtlCol="0">
            <a:spAutoFit/>
          </a:bodyPr>
          <a:lstStyle/>
          <a:p>
            <a:pPr algn="ctr"/>
            <a:r>
              <a:rPr lang="en-US" sz="2400" dirty="0">
                <a:solidFill>
                  <a:schemeClr val="accent1"/>
                </a:solidFill>
              </a:rPr>
              <a:t>exemplar (style)</a:t>
            </a:r>
          </a:p>
        </p:txBody>
      </p:sp>
      <p:sp>
        <p:nvSpPr>
          <p:cNvPr id="7" name="TextBox 6"/>
          <p:cNvSpPr txBox="1"/>
          <p:nvPr/>
        </p:nvSpPr>
        <p:spPr>
          <a:xfrm>
            <a:off x="2196080" y="4898289"/>
            <a:ext cx="2993437" cy="461665"/>
          </a:xfrm>
          <a:prstGeom prst="rect">
            <a:avLst/>
          </a:prstGeom>
          <a:noFill/>
        </p:spPr>
        <p:txBody>
          <a:bodyPr wrap="square" rtlCol="0">
            <a:spAutoFit/>
          </a:bodyPr>
          <a:lstStyle/>
          <a:p>
            <a:pPr algn="ctr"/>
            <a:r>
              <a:rPr lang="en-US" sz="2400" dirty="0">
                <a:solidFill>
                  <a:schemeClr val="accent1"/>
                </a:solidFill>
              </a:rPr>
              <a:t>our top-ranked output</a:t>
            </a:r>
          </a:p>
        </p:txBody>
      </p:sp>
      <p:sp>
        <p:nvSpPr>
          <p:cNvPr id="8" name="TextBox 7"/>
          <p:cNvSpPr txBox="1"/>
          <p:nvPr/>
        </p:nvSpPr>
        <p:spPr>
          <a:xfrm>
            <a:off x="7368589" y="4737540"/>
            <a:ext cx="1500219" cy="622414"/>
          </a:xfrm>
          <a:prstGeom prst="rect">
            <a:avLst/>
          </a:prstGeom>
          <a:noFill/>
        </p:spPr>
        <p:txBody>
          <a:bodyPr wrap="none" rtlCol="0">
            <a:spAutoFit/>
          </a:bodyPr>
          <a:lstStyle/>
          <a:p>
            <a:pPr algn="ctr">
              <a:lnSpc>
                <a:spcPts val="2000"/>
              </a:lnSpc>
            </a:pPr>
            <a:r>
              <a:rPr lang="en-US" sz="2400" dirty="0">
                <a:solidFill>
                  <a:schemeClr val="accent1"/>
                </a:solidFill>
              </a:rPr>
              <a:t>created by</a:t>
            </a:r>
          </a:p>
          <a:p>
            <a:pPr algn="ctr">
              <a:lnSpc>
                <a:spcPts val="2000"/>
              </a:lnSpc>
            </a:pPr>
            <a:r>
              <a:rPr lang="en-US" sz="2400" dirty="0">
                <a:solidFill>
                  <a:schemeClr val="accent1"/>
                </a:solidFill>
              </a:rPr>
              <a:t>modeler</a:t>
            </a:r>
          </a:p>
        </p:txBody>
      </p:sp>
      <p:grpSp>
        <p:nvGrpSpPr>
          <p:cNvPr id="10" name="Group 9"/>
          <p:cNvGrpSpPr/>
          <p:nvPr/>
        </p:nvGrpSpPr>
        <p:grpSpPr>
          <a:xfrm>
            <a:off x="119498" y="1501607"/>
            <a:ext cx="2914463" cy="1200897"/>
            <a:chOff x="119498" y="1501607"/>
            <a:chExt cx="2914463" cy="1200897"/>
          </a:xfrm>
        </p:grpSpPr>
        <p:pic>
          <p:nvPicPr>
            <p:cNvPr id="2050" name="Picture 2" descr="http://antares.cs.umass.edu/project_data/StyleSynthesis/exemplar/assemble-png-green/T3-3--T8-1/candid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498" y="1501607"/>
              <a:ext cx="1018303" cy="10162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37801" y="1609644"/>
              <a:ext cx="1896160" cy="400110"/>
            </a:xfrm>
            <a:prstGeom prst="rect">
              <a:avLst/>
            </a:prstGeom>
            <a:noFill/>
          </p:spPr>
          <p:txBody>
            <a:bodyPr wrap="none" rtlCol="0">
              <a:spAutoFit/>
            </a:bodyPr>
            <a:lstStyle/>
            <a:p>
              <a:pPr algn="ctr"/>
              <a:r>
                <a:rPr lang="en-US" sz="2000" dirty="0">
                  <a:solidFill>
                    <a:schemeClr val="accent1"/>
                  </a:solidFill>
                </a:rPr>
                <a:t>target (function)</a:t>
              </a:r>
            </a:p>
          </p:txBody>
        </p:sp>
        <p:sp>
          <p:nvSpPr>
            <p:cNvPr id="12" name="Right Arrow 11"/>
            <p:cNvSpPr/>
            <p:nvPr/>
          </p:nvSpPr>
          <p:spPr>
            <a:xfrm rot="3339667">
              <a:off x="953198" y="2390018"/>
              <a:ext cx="369204" cy="255767"/>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063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0689"/>
            <a:ext cx="9144000" cy="4286250"/>
          </a:xfrm>
          <a:prstGeom prst="rect">
            <a:avLst/>
          </a:prstGeom>
        </p:spPr>
      </p:pic>
      <p:sp>
        <p:nvSpPr>
          <p:cNvPr id="3" name="Title 2"/>
          <p:cNvSpPr>
            <a:spLocks noGrp="1"/>
          </p:cNvSpPr>
          <p:nvPr>
            <p:ph type="title"/>
          </p:nvPr>
        </p:nvSpPr>
        <p:spPr/>
        <p:txBody>
          <a:bodyPr/>
          <a:lstStyle/>
          <a:p>
            <a:r>
              <a:rPr lang="en-US" dirty="0"/>
              <a:t>User study: style similarity</a:t>
            </a:r>
          </a:p>
        </p:txBody>
      </p:sp>
      <p:sp>
        <p:nvSpPr>
          <p:cNvPr id="4" name="Slide Number Placeholder 3"/>
          <p:cNvSpPr>
            <a:spLocks noGrp="1"/>
          </p:cNvSpPr>
          <p:nvPr>
            <p:ph type="sldNum" sz="quarter" idx="12"/>
          </p:nvPr>
        </p:nvSpPr>
        <p:spPr/>
        <p:txBody>
          <a:bodyPr/>
          <a:lstStyle/>
          <a:p>
            <a:fld id="{2E342A10-5BE7-49E0-9D1C-1ECDA0EF7325}" type="slidenum">
              <a:rPr lang="en-US" smtClean="0"/>
              <a:t>49</a:t>
            </a:fld>
            <a:endParaRPr lang="en-US"/>
          </a:p>
        </p:txBody>
      </p:sp>
    </p:spTree>
    <p:extLst>
      <p:ext uri="{BB962C8B-B14F-4D97-AF65-F5344CB8AC3E}">
        <p14:creationId xmlns:p14="http://schemas.microsoft.com/office/powerpoint/2010/main" val="52173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Challenge: separate style from function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35" y="1626038"/>
            <a:ext cx="2703476" cy="15698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7856" y="2119747"/>
            <a:ext cx="1840248" cy="317006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186" y="3812508"/>
            <a:ext cx="1325075" cy="2513856"/>
          </a:xfrm>
          <a:prstGeom prst="rect">
            <a:avLst/>
          </a:prstGeom>
        </p:spPr>
      </p:pic>
      <p:sp>
        <p:nvSpPr>
          <p:cNvPr id="10" name="Right Arrow 9"/>
          <p:cNvSpPr/>
          <p:nvPr/>
        </p:nvSpPr>
        <p:spPr>
          <a:xfrm>
            <a:off x="3821679" y="3562627"/>
            <a:ext cx="1296831" cy="629068"/>
          </a:xfrm>
          <a:prstGeom prst="rightArrow">
            <a:avLst>
              <a:gd name="adj1" fmla="val 36825"/>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06309" y="3120003"/>
            <a:ext cx="2852832" cy="584775"/>
          </a:xfrm>
          <a:prstGeom prst="rect">
            <a:avLst/>
          </a:prstGeom>
          <a:noFill/>
        </p:spPr>
        <p:txBody>
          <a:bodyPr wrap="none" rtlCol="0">
            <a:spAutoFit/>
          </a:bodyPr>
          <a:lstStyle/>
          <a:p>
            <a:pPr algn="ctr"/>
            <a:r>
              <a:rPr lang="en-US" sz="3200" dirty="0">
                <a:solidFill>
                  <a:schemeClr val="accent1"/>
                </a:solidFill>
              </a:rPr>
              <a:t>exemplar (style)</a:t>
            </a:r>
          </a:p>
        </p:txBody>
      </p:sp>
      <p:sp>
        <p:nvSpPr>
          <p:cNvPr id="13" name="TextBox 12"/>
          <p:cNvSpPr txBox="1"/>
          <p:nvPr/>
        </p:nvSpPr>
        <p:spPr>
          <a:xfrm>
            <a:off x="286181" y="6226092"/>
            <a:ext cx="2920801" cy="584775"/>
          </a:xfrm>
          <a:prstGeom prst="rect">
            <a:avLst/>
          </a:prstGeom>
          <a:noFill/>
        </p:spPr>
        <p:txBody>
          <a:bodyPr wrap="none" rtlCol="0">
            <a:spAutoFit/>
          </a:bodyPr>
          <a:lstStyle/>
          <a:p>
            <a:pPr algn="ctr"/>
            <a:r>
              <a:rPr lang="en-US" sz="3200" dirty="0">
                <a:solidFill>
                  <a:schemeClr val="accent1"/>
                </a:solidFill>
              </a:rPr>
              <a:t>target (function)</a:t>
            </a:r>
          </a:p>
        </p:txBody>
      </p:sp>
      <p:sp>
        <p:nvSpPr>
          <p:cNvPr id="14" name="TextBox 13"/>
          <p:cNvSpPr txBox="1"/>
          <p:nvPr/>
        </p:nvSpPr>
        <p:spPr>
          <a:xfrm>
            <a:off x="6394979" y="5525082"/>
            <a:ext cx="1326004" cy="584775"/>
          </a:xfrm>
          <a:prstGeom prst="rect">
            <a:avLst/>
          </a:prstGeom>
          <a:noFill/>
        </p:spPr>
        <p:txBody>
          <a:bodyPr wrap="none" rtlCol="0">
            <a:spAutoFit/>
          </a:bodyPr>
          <a:lstStyle/>
          <a:p>
            <a:pPr algn="ctr"/>
            <a:r>
              <a:rPr lang="en-US" sz="3200" dirty="0">
                <a:solidFill>
                  <a:schemeClr val="accent1"/>
                </a:solidFill>
              </a:rPr>
              <a:t>output</a:t>
            </a:r>
          </a:p>
        </p:txBody>
      </p:sp>
      <p:sp>
        <p:nvSpPr>
          <p:cNvPr id="4" name="Slide Number Placeholder 3"/>
          <p:cNvSpPr>
            <a:spLocks noGrp="1"/>
          </p:cNvSpPr>
          <p:nvPr>
            <p:ph type="sldNum" sz="quarter" idx="12"/>
          </p:nvPr>
        </p:nvSpPr>
        <p:spPr/>
        <p:txBody>
          <a:bodyPr/>
          <a:lstStyle/>
          <a:p>
            <a:fld id="{2E342A10-5BE7-49E0-9D1C-1ECDA0EF7325}" type="slidenum">
              <a:rPr lang="en-US" smtClean="0"/>
              <a:t>5</a:t>
            </a:fld>
            <a:endParaRPr lang="en-US"/>
          </a:p>
        </p:txBody>
      </p:sp>
    </p:spTree>
    <p:extLst>
      <p:ext uri="{BB962C8B-B14F-4D97-AF65-F5344CB8AC3E}">
        <p14:creationId xmlns:p14="http://schemas.microsoft.com/office/powerpoint/2010/main" val="163319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study: functionality</a:t>
            </a:r>
          </a:p>
        </p:txBody>
      </p:sp>
      <p:pic>
        <p:nvPicPr>
          <p:cNvPr id="3" name="Picture 2"/>
          <p:cNvPicPr>
            <a:picLocks noChangeAspect="1"/>
          </p:cNvPicPr>
          <p:nvPr/>
        </p:nvPicPr>
        <p:blipFill>
          <a:blip r:embed="rId3"/>
          <a:stretch>
            <a:fillRect/>
          </a:stretch>
        </p:blipFill>
        <p:spPr>
          <a:xfrm>
            <a:off x="2348190" y="1605190"/>
            <a:ext cx="4447619" cy="3647619"/>
          </a:xfrm>
          <a:prstGeom prst="rect">
            <a:avLst/>
          </a:prstGeom>
        </p:spPr>
      </p:pic>
      <p:sp>
        <p:nvSpPr>
          <p:cNvPr id="5" name="Slide Number Placeholder 4"/>
          <p:cNvSpPr>
            <a:spLocks noGrp="1"/>
          </p:cNvSpPr>
          <p:nvPr>
            <p:ph type="sldNum" sz="quarter" idx="12"/>
          </p:nvPr>
        </p:nvSpPr>
        <p:spPr/>
        <p:txBody>
          <a:bodyPr/>
          <a:lstStyle/>
          <a:p>
            <a:fld id="{2E342A10-5BE7-49E0-9D1C-1ECDA0EF7325}" type="slidenum">
              <a:rPr lang="en-US" smtClean="0"/>
              <a:t>50</a:t>
            </a:fld>
            <a:endParaRPr lang="en-US"/>
          </a:p>
        </p:txBody>
      </p:sp>
    </p:spTree>
    <p:extLst>
      <p:ext uri="{BB962C8B-B14F-4D97-AF65-F5344CB8AC3E}">
        <p14:creationId xmlns:p14="http://schemas.microsoft.com/office/powerpoint/2010/main" val="410308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53243"/>
            <a:ext cx="9144000" cy="4286250"/>
          </a:xfrm>
          <a:prstGeom prst="rect">
            <a:avLst/>
          </a:prstGeom>
        </p:spPr>
      </p:pic>
      <p:sp>
        <p:nvSpPr>
          <p:cNvPr id="2" name="Title 1"/>
          <p:cNvSpPr>
            <a:spLocks noGrp="1"/>
          </p:cNvSpPr>
          <p:nvPr>
            <p:ph type="title"/>
          </p:nvPr>
        </p:nvSpPr>
        <p:spPr/>
        <p:txBody>
          <a:bodyPr/>
          <a:lstStyle/>
          <a:p>
            <a:r>
              <a:rPr lang="en-US" dirty="0"/>
              <a:t>User study: functionality</a:t>
            </a:r>
          </a:p>
        </p:txBody>
      </p:sp>
      <p:sp>
        <p:nvSpPr>
          <p:cNvPr id="5" name="Slide Number Placeholder 4"/>
          <p:cNvSpPr>
            <a:spLocks noGrp="1"/>
          </p:cNvSpPr>
          <p:nvPr>
            <p:ph type="sldNum" sz="quarter" idx="12"/>
          </p:nvPr>
        </p:nvSpPr>
        <p:spPr/>
        <p:txBody>
          <a:bodyPr/>
          <a:lstStyle/>
          <a:p>
            <a:fld id="{2E342A10-5BE7-49E0-9D1C-1ECDA0EF7325}" type="slidenum">
              <a:rPr lang="en-US" smtClean="0"/>
              <a:t>51</a:t>
            </a:fld>
            <a:endParaRPr lang="en-US"/>
          </a:p>
        </p:txBody>
      </p:sp>
    </p:spTree>
    <p:extLst>
      <p:ext uri="{BB962C8B-B14F-4D97-AF65-F5344CB8AC3E}">
        <p14:creationId xmlns:p14="http://schemas.microsoft.com/office/powerpoint/2010/main" val="298320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1026" name="Picture 2" descr="http://antares.cs.umass.edu/project_data/StyleSynthesis/exemplar/assemble-png/F4-1--F58-2/exempl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99" y="3027129"/>
            <a:ext cx="1238510" cy="18324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antares.cs.umass.edu/project_data/StyleSynthesis/exemplar/assemble-png-green/F4-1--F71-2/candida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49785"/>
            <a:ext cx="2357672" cy="18956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antares.cs.umass.edu/project_data/StyleSynthesis/exemplar/assemble-png-green/F4-1--F14-2/candidat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8648" y="1778000"/>
            <a:ext cx="147637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antares.cs.umass.edu/project_data/StyleSynthesis/exemplar/assemble-png/F4-1--F71-2/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3965" y="4135415"/>
            <a:ext cx="252412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antares.cs.umass.edu/project_data/StyleSynthesis/exemplar/assemble-png/F4-1--F14-2/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7911" y="4072988"/>
            <a:ext cx="1667112" cy="20393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0703" y="5071108"/>
            <a:ext cx="767903" cy="461665"/>
          </a:xfrm>
          <a:prstGeom prst="rect">
            <a:avLst/>
          </a:prstGeom>
          <a:noFill/>
        </p:spPr>
        <p:txBody>
          <a:bodyPr wrap="none" rtlCol="0">
            <a:spAutoFit/>
          </a:bodyPr>
          <a:lstStyle/>
          <a:p>
            <a:pPr algn="ctr"/>
            <a:r>
              <a:rPr lang="en-US" sz="2400" dirty="0">
                <a:solidFill>
                  <a:schemeClr val="accent1"/>
                </a:solidFill>
              </a:rPr>
              <a:t>style</a:t>
            </a:r>
          </a:p>
        </p:txBody>
      </p:sp>
      <p:grpSp>
        <p:nvGrpSpPr>
          <p:cNvPr id="4" name="Group 3"/>
          <p:cNvGrpSpPr/>
          <p:nvPr/>
        </p:nvGrpSpPr>
        <p:grpSpPr>
          <a:xfrm>
            <a:off x="1702400" y="937067"/>
            <a:ext cx="2689057" cy="2567431"/>
            <a:chOff x="1702400" y="937067"/>
            <a:chExt cx="2689057" cy="2567431"/>
          </a:xfrm>
        </p:grpSpPr>
        <p:pic>
          <p:nvPicPr>
            <p:cNvPr id="1028" name="Picture 4" descr="http://antares.cs.umass.edu/project_data/StyleSynthesis/exemplar/assemble-png-green/F4-1--F58-2/candidat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2400" y="1486043"/>
              <a:ext cx="2467703" cy="20184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161632" y="937067"/>
              <a:ext cx="1229825" cy="461665"/>
            </a:xfrm>
            <a:prstGeom prst="rect">
              <a:avLst/>
            </a:prstGeom>
            <a:noFill/>
          </p:spPr>
          <p:txBody>
            <a:bodyPr wrap="none" rtlCol="0">
              <a:spAutoFit/>
            </a:bodyPr>
            <a:lstStyle/>
            <a:p>
              <a:pPr algn="ctr"/>
              <a:r>
                <a:rPr lang="en-US" sz="2400" dirty="0">
                  <a:solidFill>
                    <a:schemeClr val="accent1"/>
                  </a:solidFill>
                </a:rPr>
                <a:t>function</a:t>
              </a:r>
            </a:p>
          </p:txBody>
        </p:sp>
      </p:grpSp>
      <p:grpSp>
        <p:nvGrpSpPr>
          <p:cNvPr id="5" name="Group 4"/>
          <p:cNvGrpSpPr/>
          <p:nvPr/>
        </p:nvGrpSpPr>
        <p:grpSpPr>
          <a:xfrm>
            <a:off x="1872965" y="3950093"/>
            <a:ext cx="3251708" cy="2693367"/>
            <a:chOff x="1872965" y="3950093"/>
            <a:chExt cx="3251708" cy="2693367"/>
          </a:xfrm>
        </p:grpSpPr>
        <p:pic>
          <p:nvPicPr>
            <p:cNvPr id="1034" name="Picture 10" descr="http://antares.cs.umass.edu/project_data/StyleSynthesis/exemplar/assemble-png/F4-1--F58-2/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2965" y="3950093"/>
              <a:ext cx="2189369" cy="21427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620782" y="6181795"/>
              <a:ext cx="2503891" cy="461665"/>
            </a:xfrm>
            <a:prstGeom prst="rect">
              <a:avLst/>
            </a:prstGeom>
            <a:noFill/>
          </p:spPr>
          <p:txBody>
            <a:bodyPr wrap="none" rtlCol="0">
              <a:spAutoFit/>
            </a:bodyPr>
            <a:lstStyle/>
            <a:p>
              <a:pPr algn="ctr"/>
              <a:r>
                <a:rPr lang="en-US" sz="2400" dirty="0">
                  <a:solidFill>
                    <a:schemeClr val="accent1"/>
                  </a:solidFill>
                </a:rPr>
                <a:t>Top-ranked output</a:t>
              </a:r>
            </a:p>
          </p:txBody>
        </p:sp>
      </p:grpSp>
      <p:sp>
        <p:nvSpPr>
          <p:cNvPr id="7" name="Slide Number Placeholder 6"/>
          <p:cNvSpPr>
            <a:spLocks noGrp="1"/>
          </p:cNvSpPr>
          <p:nvPr>
            <p:ph type="sldNum" sz="quarter" idx="12"/>
          </p:nvPr>
        </p:nvSpPr>
        <p:spPr/>
        <p:txBody>
          <a:bodyPr/>
          <a:lstStyle/>
          <a:p>
            <a:fld id="{2E342A10-5BE7-49E0-9D1C-1ECDA0EF7325}" type="slidenum">
              <a:rPr lang="en-US" smtClean="0"/>
              <a:t>52</a:t>
            </a:fld>
            <a:endParaRPr lang="en-US"/>
          </a:p>
        </p:txBody>
      </p:sp>
      <p:sp>
        <p:nvSpPr>
          <p:cNvPr id="18" name="Right Arrow 17"/>
          <p:cNvSpPr/>
          <p:nvPr/>
        </p:nvSpPr>
        <p:spPr>
          <a:xfrm rot="5400000">
            <a:off x="5505298" y="3734014"/>
            <a:ext cx="369204" cy="255767"/>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5400000">
            <a:off x="7724110" y="3734013"/>
            <a:ext cx="369204" cy="255767"/>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5400000">
            <a:off x="2783046" y="3630865"/>
            <a:ext cx="369204" cy="255767"/>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724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500"/>
                                        <p:tgtEl>
                                          <p:spTgt spid="1030"/>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036"/>
                                        </p:tgtEl>
                                        <p:attrNameLst>
                                          <p:attrName>style.visibility</p:attrName>
                                        </p:attrNameLst>
                                      </p:cBhvr>
                                      <p:to>
                                        <p:strVal val="visible"/>
                                      </p:to>
                                    </p:set>
                                    <p:animEffect transition="in" filter="fade">
                                      <p:cBhvr>
                                        <p:cTn id="23" dur="500"/>
                                        <p:tgtEl>
                                          <p:spTgt spid="10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032"/>
                                        </p:tgtEl>
                                        <p:attrNameLst>
                                          <p:attrName>style.visibility</p:attrName>
                                        </p:attrNameLst>
                                      </p:cBhvr>
                                      <p:to>
                                        <p:strVal val="visible"/>
                                      </p:to>
                                    </p:set>
                                    <p:animEffect transition="in" filter="fade">
                                      <p:cBhvr>
                                        <p:cTn id="30" dur="500"/>
                                        <p:tgtEl>
                                          <p:spTgt spid="1032"/>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1038"/>
                                        </p:tgtEl>
                                        <p:attrNameLst>
                                          <p:attrName>style.visibility</p:attrName>
                                        </p:attrNameLst>
                                      </p:cBhvr>
                                      <p:to>
                                        <p:strVal val="visible"/>
                                      </p:to>
                                    </p:set>
                                    <p:animEffect transition="in" filter="fade">
                                      <p:cBhvr>
                                        <p:cTn id="34" dur="500"/>
                                        <p:tgtEl>
                                          <p:spTgt spid="10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TextBox 2"/>
          <p:cNvSpPr txBox="1"/>
          <p:nvPr/>
        </p:nvSpPr>
        <p:spPr>
          <a:xfrm>
            <a:off x="689199" y="4934329"/>
            <a:ext cx="767903" cy="461665"/>
          </a:xfrm>
          <a:prstGeom prst="rect">
            <a:avLst/>
          </a:prstGeom>
          <a:noFill/>
        </p:spPr>
        <p:txBody>
          <a:bodyPr wrap="none" rtlCol="0">
            <a:spAutoFit/>
          </a:bodyPr>
          <a:lstStyle/>
          <a:p>
            <a:pPr algn="ctr"/>
            <a:r>
              <a:rPr lang="en-US" sz="2400" dirty="0">
                <a:solidFill>
                  <a:schemeClr val="accent1"/>
                </a:solidFill>
              </a:rPr>
              <a:t>style</a:t>
            </a:r>
          </a:p>
        </p:txBody>
      </p:sp>
      <p:pic>
        <p:nvPicPr>
          <p:cNvPr id="5122" name="Picture 2" descr="http://antares.cs.umass.edu/project_data/StyleSynthesis/exemplar/assemble-png/F24-5--F57-2/exempl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74" y="2990430"/>
            <a:ext cx="1675153" cy="176150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083697" y="895431"/>
            <a:ext cx="2367123" cy="2500016"/>
            <a:chOff x="2083697" y="895431"/>
            <a:chExt cx="2367123" cy="2500016"/>
          </a:xfrm>
        </p:grpSpPr>
        <p:sp>
          <p:nvSpPr>
            <p:cNvPr id="12" name="TextBox 11"/>
            <p:cNvSpPr txBox="1"/>
            <p:nvPr/>
          </p:nvSpPr>
          <p:spPr>
            <a:xfrm>
              <a:off x="3220995" y="895431"/>
              <a:ext cx="1229825" cy="461665"/>
            </a:xfrm>
            <a:prstGeom prst="rect">
              <a:avLst/>
            </a:prstGeom>
            <a:noFill/>
          </p:spPr>
          <p:txBody>
            <a:bodyPr wrap="none" rtlCol="0">
              <a:spAutoFit/>
            </a:bodyPr>
            <a:lstStyle/>
            <a:p>
              <a:pPr algn="ctr"/>
              <a:r>
                <a:rPr lang="en-US" sz="2400" dirty="0">
                  <a:solidFill>
                    <a:schemeClr val="accent1"/>
                  </a:solidFill>
                </a:rPr>
                <a:t>function</a:t>
              </a:r>
            </a:p>
          </p:txBody>
        </p:sp>
        <p:pic>
          <p:nvPicPr>
            <p:cNvPr id="5124" name="Picture 4" descr="http://antares.cs.umass.edu/project_data/StyleSynthesis/exemplar/assemble-png-green/F24-5--F57-2/candida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3697" y="1538350"/>
              <a:ext cx="2165145" cy="1857097"/>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descr="http://antares.cs.umass.edu/project_data/StyleSynthesis/exemplar/assemble-png-green/F24-5--F19-1/candidat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6752" y="1161409"/>
            <a:ext cx="1232573" cy="223403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antares.cs.umass.edu/project_data/StyleSynthesis/exemplar/assemble-png-green/F24-5--F22-5/candidat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8639" y="1580318"/>
            <a:ext cx="2736742" cy="181512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083697" y="4397169"/>
            <a:ext cx="3108171" cy="2274649"/>
            <a:chOff x="2083697" y="4397169"/>
            <a:chExt cx="3108171" cy="2274649"/>
          </a:xfrm>
        </p:grpSpPr>
        <p:sp>
          <p:nvSpPr>
            <p:cNvPr id="13" name="TextBox 12"/>
            <p:cNvSpPr txBox="1"/>
            <p:nvPr/>
          </p:nvSpPr>
          <p:spPr>
            <a:xfrm>
              <a:off x="2687977" y="6210153"/>
              <a:ext cx="2503891" cy="461665"/>
            </a:xfrm>
            <a:prstGeom prst="rect">
              <a:avLst/>
            </a:prstGeom>
            <a:noFill/>
          </p:spPr>
          <p:txBody>
            <a:bodyPr wrap="none" rtlCol="0">
              <a:spAutoFit/>
            </a:bodyPr>
            <a:lstStyle/>
            <a:p>
              <a:pPr algn="ctr"/>
              <a:r>
                <a:rPr lang="en-US" sz="2400" dirty="0">
                  <a:solidFill>
                    <a:schemeClr val="accent1"/>
                  </a:solidFill>
                </a:rPr>
                <a:t>Top-ranked output</a:t>
              </a:r>
            </a:p>
          </p:txBody>
        </p:sp>
        <p:pic>
          <p:nvPicPr>
            <p:cNvPr id="5130" name="Picture 10" descr="http://antares.cs.umass.edu/project_data/StyleSynthesis/exemplar/assemble-png/F24-5--F57-2/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3697" y="4397169"/>
              <a:ext cx="2165145" cy="1812984"/>
            </a:xfrm>
            <a:prstGeom prst="rect">
              <a:avLst/>
            </a:prstGeom>
            <a:noFill/>
            <a:extLst>
              <a:ext uri="{909E8E84-426E-40DD-AFC4-6F175D3DCCD1}">
                <a14:hiddenFill xmlns:a14="http://schemas.microsoft.com/office/drawing/2010/main">
                  <a:solidFill>
                    <a:srgbClr val="FFFFFF"/>
                  </a:solidFill>
                </a14:hiddenFill>
              </a:ext>
            </a:extLst>
          </p:spPr>
        </p:pic>
      </p:grpSp>
      <p:pic>
        <p:nvPicPr>
          <p:cNvPr id="5132" name="Picture 12" descr="http://antares.cs.umass.edu/project_data/StyleSynthesis/exemplar/assemble-png/F24-5--F19-1/b.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7371" y="4066199"/>
            <a:ext cx="1232573" cy="214395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antares.cs.umass.edu/project_data/StyleSynthesis/exemplar/assemble-png/F24-5--F22-5/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7376" y="4538160"/>
            <a:ext cx="2736742" cy="1671993"/>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2E342A10-5BE7-49E0-9D1C-1ECDA0EF7325}" type="slidenum">
              <a:rPr lang="en-US" smtClean="0"/>
              <a:t>53</a:t>
            </a:fld>
            <a:endParaRPr lang="en-US"/>
          </a:p>
        </p:txBody>
      </p:sp>
      <p:sp>
        <p:nvSpPr>
          <p:cNvPr id="17" name="Right Arrow 16"/>
          <p:cNvSpPr/>
          <p:nvPr/>
        </p:nvSpPr>
        <p:spPr>
          <a:xfrm rot="5400000">
            <a:off x="3089446" y="3602941"/>
            <a:ext cx="369204" cy="255767"/>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5400000">
            <a:off x="5196938" y="3602940"/>
            <a:ext cx="369204" cy="255767"/>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5400000">
            <a:off x="7174164" y="3602941"/>
            <a:ext cx="369204" cy="255767"/>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02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126"/>
                                        </p:tgtEl>
                                        <p:attrNameLst>
                                          <p:attrName>style.visibility</p:attrName>
                                        </p:attrNameLst>
                                      </p:cBhvr>
                                      <p:to>
                                        <p:strVal val="visible"/>
                                      </p:to>
                                    </p:set>
                                    <p:animEffect transition="in" filter="fade">
                                      <p:cBhvr>
                                        <p:cTn id="18" dur="500"/>
                                        <p:tgtEl>
                                          <p:spTgt spid="5126"/>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5132"/>
                                        </p:tgtEl>
                                        <p:attrNameLst>
                                          <p:attrName>style.visibility</p:attrName>
                                        </p:attrNameLst>
                                      </p:cBhvr>
                                      <p:to>
                                        <p:strVal val="visible"/>
                                      </p:to>
                                    </p:set>
                                    <p:animEffect transition="in" filter="fade">
                                      <p:cBhvr>
                                        <p:cTn id="22" dur="500"/>
                                        <p:tgtEl>
                                          <p:spTgt spid="51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5128"/>
                                        </p:tgtEl>
                                        <p:attrNameLst>
                                          <p:attrName>style.visibility</p:attrName>
                                        </p:attrNameLst>
                                      </p:cBhvr>
                                      <p:to>
                                        <p:strVal val="visible"/>
                                      </p:to>
                                    </p:set>
                                    <p:animEffect transition="in" filter="fade">
                                      <p:cBhvr>
                                        <p:cTn id="29" dur="500"/>
                                        <p:tgtEl>
                                          <p:spTgt spid="5128"/>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5134"/>
                                        </p:tgtEl>
                                        <p:attrNameLst>
                                          <p:attrName>style.visibility</p:attrName>
                                        </p:attrNameLst>
                                      </p:cBhvr>
                                      <p:to>
                                        <p:strVal val="visible"/>
                                      </p:to>
                                    </p:set>
                                    <p:animEffect transition="in" filter="fade">
                                      <p:cBhvr>
                                        <p:cTn id="33" dur="500"/>
                                        <p:tgtEl>
                                          <p:spTgt spid="51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66932" y="4000524"/>
            <a:ext cx="2503891" cy="2691821"/>
            <a:chOff x="2566932" y="4000524"/>
            <a:chExt cx="2503891" cy="2691821"/>
          </a:xfrm>
        </p:grpSpPr>
        <p:pic>
          <p:nvPicPr>
            <p:cNvPr id="2054" name="Picture 6" descr="http://antares.cs.umass.edu/project_data/StyleSynthesis/exemplar/assemble-png/L46-1--L11-4/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662" y="4000524"/>
              <a:ext cx="2112433" cy="22187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566932" y="6230680"/>
              <a:ext cx="2503891" cy="461665"/>
            </a:xfrm>
            <a:prstGeom prst="rect">
              <a:avLst/>
            </a:prstGeom>
            <a:noFill/>
          </p:spPr>
          <p:txBody>
            <a:bodyPr wrap="none" rtlCol="0">
              <a:spAutoFit/>
            </a:bodyPr>
            <a:lstStyle/>
            <a:p>
              <a:pPr algn="ctr"/>
              <a:r>
                <a:rPr lang="en-US" sz="2400" dirty="0">
                  <a:solidFill>
                    <a:schemeClr val="accent1"/>
                  </a:solidFill>
                </a:rPr>
                <a:t>Top-ranked output</a:t>
              </a:r>
            </a:p>
          </p:txBody>
        </p:sp>
      </p:grpSp>
      <p:sp>
        <p:nvSpPr>
          <p:cNvPr id="2" name="Title 1"/>
          <p:cNvSpPr>
            <a:spLocks noGrp="1"/>
          </p:cNvSpPr>
          <p:nvPr>
            <p:ph type="title"/>
          </p:nvPr>
        </p:nvSpPr>
        <p:spPr/>
        <p:txBody>
          <a:bodyPr/>
          <a:lstStyle/>
          <a:p>
            <a:r>
              <a:rPr lang="en-US" dirty="0"/>
              <a:t>Results</a:t>
            </a:r>
          </a:p>
        </p:txBody>
      </p:sp>
      <p:grpSp>
        <p:nvGrpSpPr>
          <p:cNvPr id="3" name="Group 2"/>
          <p:cNvGrpSpPr/>
          <p:nvPr/>
        </p:nvGrpSpPr>
        <p:grpSpPr>
          <a:xfrm>
            <a:off x="627617" y="1746566"/>
            <a:ext cx="2790142" cy="3824982"/>
            <a:chOff x="627617" y="1746566"/>
            <a:chExt cx="2790142" cy="3824982"/>
          </a:xfrm>
        </p:grpSpPr>
        <p:pic>
          <p:nvPicPr>
            <p:cNvPr id="2050" name="Picture 2" descr="http://antares.cs.umass.edu/project_data/StyleSynthesis/exemplar/assemble-png/L46-1--L11-4/exempl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2338466"/>
              <a:ext cx="635000" cy="26590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ntares.cs.umass.edu/project_data/StyleSynthesis/exemplar/assemble-png-green/L46-1--L11-4/candid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4671" y="1746566"/>
              <a:ext cx="1883088" cy="19710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27617" y="5109883"/>
              <a:ext cx="767903" cy="461665"/>
            </a:xfrm>
            <a:prstGeom prst="rect">
              <a:avLst/>
            </a:prstGeom>
            <a:noFill/>
          </p:spPr>
          <p:txBody>
            <a:bodyPr wrap="none" rtlCol="0">
              <a:spAutoFit/>
            </a:bodyPr>
            <a:lstStyle/>
            <a:p>
              <a:pPr algn="ctr"/>
              <a:r>
                <a:rPr lang="en-US" sz="2400" dirty="0">
                  <a:solidFill>
                    <a:schemeClr val="accent1"/>
                  </a:solidFill>
                </a:rPr>
                <a:t>style</a:t>
              </a:r>
            </a:p>
          </p:txBody>
        </p:sp>
        <p:sp>
          <p:nvSpPr>
            <p:cNvPr id="11" name="TextBox 10"/>
            <p:cNvSpPr txBox="1"/>
            <p:nvPr/>
          </p:nvSpPr>
          <p:spPr>
            <a:xfrm>
              <a:off x="1873973" y="3760370"/>
              <a:ext cx="1229825" cy="461665"/>
            </a:xfrm>
            <a:prstGeom prst="rect">
              <a:avLst/>
            </a:prstGeom>
            <a:noFill/>
          </p:spPr>
          <p:txBody>
            <a:bodyPr wrap="none" rtlCol="0">
              <a:spAutoFit/>
            </a:bodyPr>
            <a:lstStyle/>
            <a:p>
              <a:pPr algn="ctr"/>
              <a:r>
                <a:rPr lang="en-US" sz="2400" dirty="0">
                  <a:solidFill>
                    <a:schemeClr val="accent1"/>
                  </a:solidFill>
                </a:rPr>
                <a:t>function</a:t>
              </a:r>
            </a:p>
          </p:txBody>
        </p:sp>
      </p:grpSp>
      <p:grpSp>
        <p:nvGrpSpPr>
          <p:cNvPr id="6" name="Group 5"/>
          <p:cNvGrpSpPr/>
          <p:nvPr/>
        </p:nvGrpSpPr>
        <p:grpSpPr>
          <a:xfrm>
            <a:off x="6646561" y="3140038"/>
            <a:ext cx="2503891" cy="3296027"/>
            <a:chOff x="6646561" y="3140038"/>
            <a:chExt cx="2503891" cy="3296027"/>
          </a:xfrm>
        </p:grpSpPr>
        <p:pic>
          <p:nvPicPr>
            <p:cNvPr id="2060" name="Picture 12" descr="http://antares.cs.umass.edu/project_data/StyleSynthesis/exemplar/assemble-png/L25-2--L28-1/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2250" y="3140038"/>
              <a:ext cx="802240" cy="288433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646561" y="5974400"/>
              <a:ext cx="2503891" cy="461665"/>
            </a:xfrm>
            <a:prstGeom prst="rect">
              <a:avLst/>
            </a:prstGeom>
            <a:noFill/>
          </p:spPr>
          <p:txBody>
            <a:bodyPr wrap="none" rtlCol="0">
              <a:spAutoFit/>
            </a:bodyPr>
            <a:lstStyle/>
            <a:p>
              <a:pPr algn="ctr"/>
              <a:r>
                <a:rPr lang="en-US" sz="2400" dirty="0">
                  <a:solidFill>
                    <a:schemeClr val="accent1"/>
                  </a:solidFill>
                </a:rPr>
                <a:t>Top-ranked output</a:t>
              </a:r>
            </a:p>
          </p:txBody>
        </p:sp>
      </p:grpSp>
      <p:grpSp>
        <p:nvGrpSpPr>
          <p:cNvPr id="5" name="Group 4"/>
          <p:cNvGrpSpPr/>
          <p:nvPr/>
        </p:nvGrpSpPr>
        <p:grpSpPr>
          <a:xfrm>
            <a:off x="5321614" y="1746566"/>
            <a:ext cx="2150448" cy="3771504"/>
            <a:chOff x="5321614" y="1746566"/>
            <a:chExt cx="2150448" cy="3771504"/>
          </a:xfrm>
        </p:grpSpPr>
        <p:pic>
          <p:nvPicPr>
            <p:cNvPr id="2056" name="Picture 8" descr="http://antares.cs.umass.edu/project_data/StyleSynthesis/exemplar/assemble-png/L25-2--L28-1/exempla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5123" y="3572331"/>
              <a:ext cx="760883" cy="129940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antares.cs.umass.edu/project_data/StyleSynthesis/exemplar/assemble-png-green/L25-2--L28-1/candidat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1108" y="1746566"/>
              <a:ext cx="846055" cy="273397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242237" y="4594740"/>
              <a:ext cx="1229825" cy="461665"/>
            </a:xfrm>
            <a:prstGeom prst="rect">
              <a:avLst/>
            </a:prstGeom>
            <a:noFill/>
          </p:spPr>
          <p:txBody>
            <a:bodyPr wrap="none" rtlCol="0">
              <a:spAutoFit/>
            </a:bodyPr>
            <a:lstStyle/>
            <a:p>
              <a:pPr algn="ctr"/>
              <a:r>
                <a:rPr lang="en-US" sz="2400" dirty="0">
                  <a:solidFill>
                    <a:schemeClr val="accent1"/>
                  </a:solidFill>
                </a:rPr>
                <a:t>function</a:t>
              </a:r>
            </a:p>
          </p:txBody>
        </p:sp>
        <p:sp>
          <p:nvSpPr>
            <p:cNvPr id="15" name="TextBox 14"/>
            <p:cNvSpPr txBox="1"/>
            <p:nvPr/>
          </p:nvSpPr>
          <p:spPr>
            <a:xfrm>
              <a:off x="5321614" y="5056405"/>
              <a:ext cx="767903" cy="461665"/>
            </a:xfrm>
            <a:prstGeom prst="rect">
              <a:avLst/>
            </a:prstGeom>
            <a:noFill/>
          </p:spPr>
          <p:txBody>
            <a:bodyPr wrap="none" rtlCol="0">
              <a:spAutoFit/>
            </a:bodyPr>
            <a:lstStyle/>
            <a:p>
              <a:pPr algn="ctr"/>
              <a:r>
                <a:rPr lang="en-US" sz="2400" dirty="0">
                  <a:solidFill>
                    <a:schemeClr val="accent1"/>
                  </a:solidFill>
                </a:rPr>
                <a:t>style</a:t>
              </a:r>
            </a:p>
          </p:txBody>
        </p:sp>
      </p:grpSp>
      <p:sp>
        <p:nvSpPr>
          <p:cNvPr id="8" name="Slide Number Placeholder 7"/>
          <p:cNvSpPr>
            <a:spLocks noGrp="1"/>
          </p:cNvSpPr>
          <p:nvPr>
            <p:ph type="sldNum" sz="quarter" idx="12"/>
          </p:nvPr>
        </p:nvSpPr>
        <p:spPr/>
        <p:txBody>
          <a:bodyPr/>
          <a:lstStyle/>
          <a:p>
            <a:fld id="{2E342A10-5BE7-49E0-9D1C-1ECDA0EF7325}" type="slidenum">
              <a:rPr lang="en-US" smtClean="0"/>
              <a:t>54</a:t>
            </a:fld>
            <a:endParaRPr lang="en-US"/>
          </a:p>
        </p:txBody>
      </p:sp>
      <p:sp>
        <p:nvSpPr>
          <p:cNvPr id="21" name="Right Arrow 20"/>
          <p:cNvSpPr/>
          <p:nvPr/>
        </p:nvSpPr>
        <p:spPr>
          <a:xfrm rot="3337276">
            <a:off x="2864853" y="4384111"/>
            <a:ext cx="369204" cy="255767"/>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3337276">
            <a:off x="7287458" y="4134876"/>
            <a:ext cx="369204" cy="255767"/>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9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grpSp>
        <p:nvGrpSpPr>
          <p:cNvPr id="3" name="Group 2"/>
          <p:cNvGrpSpPr/>
          <p:nvPr/>
        </p:nvGrpSpPr>
        <p:grpSpPr>
          <a:xfrm>
            <a:off x="144436" y="2099545"/>
            <a:ext cx="8888960" cy="3161815"/>
            <a:chOff x="144436" y="2099545"/>
            <a:chExt cx="8888960" cy="3161815"/>
          </a:xfrm>
        </p:grpSpPr>
        <p:pic>
          <p:nvPicPr>
            <p:cNvPr id="3074" name="Picture 2" descr="http://antares.cs.umass.edu/project_data/StyleSynthesis/exemplar/assemble-png/S11-2--S6-1/exempla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436" y="3522376"/>
              <a:ext cx="2827468" cy="12123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antares.cs.umass.edu/project_data/StyleSynthesis/exemplar/assemble-png-green/S11-2--S6-1/candid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874" y="2099545"/>
              <a:ext cx="2996004" cy="12862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antares.cs.umass.edu/project_data/StyleSynthesis/exemplar/assemble-png-green/S11-2--S13-3/candid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4642" y="2365356"/>
              <a:ext cx="2928754" cy="10203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74220" y="4799695"/>
              <a:ext cx="767903" cy="461665"/>
            </a:xfrm>
            <a:prstGeom prst="rect">
              <a:avLst/>
            </a:prstGeom>
            <a:noFill/>
          </p:spPr>
          <p:txBody>
            <a:bodyPr wrap="none" rtlCol="0">
              <a:spAutoFit/>
            </a:bodyPr>
            <a:lstStyle/>
            <a:p>
              <a:pPr algn="ctr"/>
              <a:r>
                <a:rPr lang="en-US" sz="2400" dirty="0">
                  <a:solidFill>
                    <a:schemeClr val="accent1"/>
                  </a:solidFill>
                </a:rPr>
                <a:t>style</a:t>
              </a:r>
            </a:p>
          </p:txBody>
        </p:sp>
        <p:sp>
          <p:nvSpPr>
            <p:cNvPr id="10" name="TextBox 9"/>
            <p:cNvSpPr txBox="1"/>
            <p:nvPr/>
          </p:nvSpPr>
          <p:spPr>
            <a:xfrm>
              <a:off x="5031826" y="3504975"/>
              <a:ext cx="1229825" cy="461665"/>
            </a:xfrm>
            <a:prstGeom prst="rect">
              <a:avLst/>
            </a:prstGeom>
            <a:noFill/>
          </p:spPr>
          <p:txBody>
            <a:bodyPr wrap="none" rtlCol="0">
              <a:spAutoFit/>
            </a:bodyPr>
            <a:lstStyle/>
            <a:p>
              <a:pPr algn="ctr"/>
              <a:r>
                <a:rPr lang="en-US" sz="2400" dirty="0">
                  <a:solidFill>
                    <a:schemeClr val="accent1"/>
                  </a:solidFill>
                </a:rPr>
                <a:t>function</a:t>
              </a:r>
            </a:p>
          </p:txBody>
        </p:sp>
      </p:grpSp>
      <p:grpSp>
        <p:nvGrpSpPr>
          <p:cNvPr id="4" name="Group 3"/>
          <p:cNvGrpSpPr/>
          <p:nvPr/>
        </p:nvGrpSpPr>
        <p:grpSpPr>
          <a:xfrm>
            <a:off x="2479050" y="4344937"/>
            <a:ext cx="6468051" cy="1906539"/>
            <a:chOff x="2479050" y="4344937"/>
            <a:chExt cx="6468051" cy="1906539"/>
          </a:xfrm>
        </p:grpSpPr>
        <p:pic>
          <p:nvPicPr>
            <p:cNvPr id="3080" name="Picture 8" descr="http://antares.cs.umass.edu/project_data/StyleSynthesis/exemplar/assemble-png/S11-2--S6-1/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9050" y="4344937"/>
              <a:ext cx="3442064" cy="114994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antares.cs.umass.edu/project_data/StyleSynthesis/exemplar/assemble-png/S11-2--S13-3/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4642" y="4473841"/>
              <a:ext cx="2842459" cy="10210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34682" y="5789811"/>
              <a:ext cx="2624116" cy="461665"/>
            </a:xfrm>
            <a:prstGeom prst="rect">
              <a:avLst/>
            </a:prstGeom>
            <a:noFill/>
          </p:spPr>
          <p:txBody>
            <a:bodyPr wrap="none" rtlCol="0">
              <a:spAutoFit/>
            </a:bodyPr>
            <a:lstStyle/>
            <a:p>
              <a:pPr algn="ctr"/>
              <a:r>
                <a:rPr lang="en-US" sz="2400" dirty="0">
                  <a:solidFill>
                    <a:schemeClr val="accent1"/>
                  </a:solidFill>
                </a:rPr>
                <a:t>Top-ranked outputs</a:t>
              </a:r>
            </a:p>
          </p:txBody>
        </p:sp>
      </p:grpSp>
      <p:sp>
        <p:nvSpPr>
          <p:cNvPr id="6" name="Slide Number Placeholder 5"/>
          <p:cNvSpPr>
            <a:spLocks noGrp="1"/>
          </p:cNvSpPr>
          <p:nvPr>
            <p:ph type="sldNum" sz="quarter" idx="12"/>
          </p:nvPr>
        </p:nvSpPr>
        <p:spPr/>
        <p:txBody>
          <a:bodyPr/>
          <a:lstStyle/>
          <a:p>
            <a:fld id="{2E342A10-5BE7-49E0-9D1C-1ECDA0EF7325}" type="slidenum">
              <a:rPr lang="en-US" smtClean="0"/>
              <a:t>55</a:t>
            </a:fld>
            <a:endParaRPr lang="en-US"/>
          </a:p>
        </p:txBody>
      </p:sp>
      <p:sp>
        <p:nvSpPr>
          <p:cNvPr id="15" name="Right Arrow 14"/>
          <p:cNvSpPr/>
          <p:nvPr/>
        </p:nvSpPr>
        <p:spPr>
          <a:xfrm rot="5400000">
            <a:off x="3992909" y="3907756"/>
            <a:ext cx="369204" cy="255767"/>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5400000">
            <a:off x="7151698" y="3907756"/>
            <a:ext cx="369204" cy="255767"/>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79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grpSp>
        <p:nvGrpSpPr>
          <p:cNvPr id="3" name="Group 2"/>
          <p:cNvGrpSpPr/>
          <p:nvPr/>
        </p:nvGrpSpPr>
        <p:grpSpPr>
          <a:xfrm>
            <a:off x="200545" y="1656594"/>
            <a:ext cx="3950716" cy="3680297"/>
            <a:chOff x="200545" y="1656594"/>
            <a:chExt cx="3950716" cy="3680297"/>
          </a:xfrm>
        </p:grpSpPr>
        <p:pic>
          <p:nvPicPr>
            <p:cNvPr id="4098" name="Picture 2" descr="http://antares.cs.umass.edu/project_data/StyleSynthesis/exemplar/assemble-png/T14-3--T15-1/exempla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545" y="3226229"/>
              <a:ext cx="1823127" cy="14342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antares.cs.umass.edu/project_data/StyleSynthesis/exemplar/assemble-png-green/T14-3--T15-1/candida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5303" y="1656594"/>
              <a:ext cx="2415958" cy="16700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28158" y="4875226"/>
              <a:ext cx="767903" cy="461665"/>
            </a:xfrm>
            <a:prstGeom prst="rect">
              <a:avLst/>
            </a:prstGeom>
            <a:noFill/>
          </p:spPr>
          <p:txBody>
            <a:bodyPr wrap="none" rtlCol="0">
              <a:spAutoFit/>
            </a:bodyPr>
            <a:lstStyle/>
            <a:p>
              <a:pPr algn="ctr"/>
              <a:r>
                <a:rPr lang="en-US" sz="2400" dirty="0">
                  <a:solidFill>
                    <a:schemeClr val="accent1"/>
                  </a:solidFill>
                </a:rPr>
                <a:t>style</a:t>
              </a:r>
            </a:p>
          </p:txBody>
        </p:sp>
        <p:sp>
          <p:nvSpPr>
            <p:cNvPr id="11" name="TextBox 10"/>
            <p:cNvSpPr txBox="1"/>
            <p:nvPr/>
          </p:nvSpPr>
          <p:spPr>
            <a:xfrm>
              <a:off x="2369879" y="3356788"/>
              <a:ext cx="1229825" cy="461665"/>
            </a:xfrm>
            <a:prstGeom prst="rect">
              <a:avLst/>
            </a:prstGeom>
            <a:noFill/>
          </p:spPr>
          <p:txBody>
            <a:bodyPr wrap="none" rtlCol="0">
              <a:spAutoFit/>
            </a:bodyPr>
            <a:lstStyle/>
            <a:p>
              <a:pPr algn="ctr"/>
              <a:r>
                <a:rPr lang="en-US" sz="2400" dirty="0">
                  <a:solidFill>
                    <a:schemeClr val="accent1"/>
                  </a:solidFill>
                </a:rPr>
                <a:t>function</a:t>
              </a:r>
            </a:p>
          </p:txBody>
        </p:sp>
      </p:grpSp>
      <p:grpSp>
        <p:nvGrpSpPr>
          <p:cNvPr id="4" name="Group 3"/>
          <p:cNvGrpSpPr/>
          <p:nvPr/>
        </p:nvGrpSpPr>
        <p:grpSpPr>
          <a:xfrm>
            <a:off x="1758324" y="4618122"/>
            <a:ext cx="2503891" cy="1818420"/>
            <a:chOff x="1758324" y="4618122"/>
            <a:chExt cx="2503891" cy="1818420"/>
          </a:xfrm>
        </p:grpSpPr>
        <p:pic>
          <p:nvPicPr>
            <p:cNvPr id="4102" name="Picture 6" descr="http://antares.cs.umass.edu/project_data/StyleSynthesis/exemplar/assemble-png/T14-3--T15-1/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9487" y="4618122"/>
              <a:ext cx="2127589" cy="12105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758324" y="5974877"/>
              <a:ext cx="2503891" cy="461665"/>
            </a:xfrm>
            <a:prstGeom prst="rect">
              <a:avLst/>
            </a:prstGeom>
            <a:noFill/>
          </p:spPr>
          <p:txBody>
            <a:bodyPr wrap="none" rtlCol="0">
              <a:spAutoFit/>
            </a:bodyPr>
            <a:lstStyle/>
            <a:p>
              <a:pPr algn="ctr"/>
              <a:r>
                <a:rPr lang="en-US" sz="2400" dirty="0">
                  <a:solidFill>
                    <a:schemeClr val="accent1"/>
                  </a:solidFill>
                </a:rPr>
                <a:t>Top-ranked output</a:t>
              </a:r>
            </a:p>
          </p:txBody>
        </p:sp>
      </p:grpSp>
      <p:grpSp>
        <p:nvGrpSpPr>
          <p:cNvPr id="5" name="Group 4"/>
          <p:cNvGrpSpPr/>
          <p:nvPr/>
        </p:nvGrpSpPr>
        <p:grpSpPr>
          <a:xfrm>
            <a:off x="4076527" y="1669455"/>
            <a:ext cx="4515660" cy="3646262"/>
            <a:chOff x="4076527" y="1669455"/>
            <a:chExt cx="4515660" cy="3646262"/>
          </a:xfrm>
        </p:grpSpPr>
        <p:pic>
          <p:nvPicPr>
            <p:cNvPr id="4104" name="Picture 8" descr="http://antares.cs.umass.edu/project_data/StyleSynthesis/exemplar/assemble-png/T19-2--T20-1/exempla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6527" y="3242806"/>
              <a:ext cx="2362773" cy="141766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antares.cs.umass.edu/project_data/StyleSynthesis/exemplar/assemble-png-green/T19-2--T20-1/candidat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89790" y="1669455"/>
              <a:ext cx="2102397" cy="18253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873963" y="4854052"/>
              <a:ext cx="767903" cy="461665"/>
            </a:xfrm>
            <a:prstGeom prst="rect">
              <a:avLst/>
            </a:prstGeom>
            <a:noFill/>
          </p:spPr>
          <p:txBody>
            <a:bodyPr wrap="none" rtlCol="0">
              <a:spAutoFit/>
            </a:bodyPr>
            <a:lstStyle/>
            <a:p>
              <a:pPr algn="ctr"/>
              <a:r>
                <a:rPr lang="en-US" sz="2400" dirty="0">
                  <a:solidFill>
                    <a:schemeClr val="accent1"/>
                  </a:solidFill>
                </a:rPr>
                <a:t>style</a:t>
              </a:r>
            </a:p>
          </p:txBody>
        </p:sp>
        <p:sp>
          <p:nvSpPr>
            <p:cNvPr id="14" name="TextBox 13"/>
            <p:cNvSpPr txBox="1"/>
            <p:nvPr/>
          </p:nvSpPr>
          <p:spPr>
            <a:xfrm>
              <a:off x="6885539" y="3482578"/>
              <a:ext cx="1229825" cy="461665"/>
            </a:xfrm>
            <a:prstGeom prst="rect">
              <a:avLst/>
            </a:prstGeom>
            <a:noFill/>
          </p:spPr>
          <p:txBody>
            <a:bodyPr wrap="none" rtlCol="0">
              <a:spAutoFit/>
            </a:bodyPr>
            <a:lstStyle/>
            <a:p>
              <a:pPr algn="ctr"/>
              <a:r>
                <a:rPr lang="en-US" sz="2400" dirty="0">
                  <a:solidFill>
                    <a:schemeClr val="accent1"/>
                  </a:solidFill>
                </a:rPr>
                <a:t>function</a:t>
              </a:r>
            </a:p>
          </p:txBody>
        </p:sp>
      </p:grpSp>
      <p:grpSp>
        <p:nvGrpSpPr>
          <p:cNvPr id="6" name="Group 5"/>
          <p:cNvGrpSpPr/>
          <p:nvPr/>
        </p:nvGrpSpPr>
        <p:grpSpPr>
          <a:xfrm>
            <a:off x="6344686" y="4544725"/>
            <a:ext cx="2503891" cy="2261149"/>
            <a:chOff x="6344686" y="4544725"/>
            <a:chExt cx="2503891" cy="2261149"/>
          </a:xfrm>
        </p:grpSpPr>
        <p:pic>
          <p:nvPicPr>
            <p:cNvPr id="4108" name="Picture 12" descr="http://antares.cs.umass.edu/project_data/StyleSynthesis/exemplar/assemble-png/T19-2--T20-1/b.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60811" y="4544725"/>
              <a:ext cx="2131376" cy="13262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344686" y="5974877"/>
              <a:ext cx="2503891" cy="830997"/>
            </a:xfrm>
            <a:prstGeom prst="rect">
              <a:avLst/>
            </a:prstGeom>
            <a:noFill/>
          </p:spPr>
          <p:txBody>
            <a:bodyPr wrap="none" rtlCol="0">
              <a:spAutoFit/>
            </a:bodyPr>
            <a:lstStyle/>
            <a:p>
              <a:pPr algn="ctr"/>
              <a:r>
                <a:rPr lang="en-US" sz="2400" dirty="0">
                  <a:solidFill>
                    <a:schemeClr val="accent1"/>
                  </a:solidFill>
                </a:rPr>
                <a:t>Top-ranked output</a:t>
              </a:r>
            </a:p>
            <a:p>
              <a:pPr algn="ctr"/>
              <a:endParaRPr lang="en-US" sz="2400" dirty="0">
                <a:solidFill>
                  <a:schemeClr val="accent1"/>
                </a:solidFill>
              </a:endParaRPr>
            </a:p>
          </p:txBody>
        </p:sp>
      </p:grpSp>
      <p:sp>
        <p:nvSpPr>
          <p:cNvPr id="8" name="Slide Number Placeholder 7"/>
          <p:cNvSpPr>
            <a:spLocks noGrp="1"/>
          </p:cNvSpPr>
          <p:nvPr>
            <p:ph type="sldNum" sz="quarter" idx="12"/>
          </p:nvPr>
        </p:nvSpPr>
        <p:spPr/>
        <p:txBody>
          <a:bodyPr/>
          <a:lstStyle/>
          <a:p>
            <a:fld id="{2E342A10-5BE7-49E0-9D1C-1ECDA0EF7325}" type="slidenum">
              <a:rPr lang="en-US" smtClean="0"/>
              <a:t>56</a:t>
            </a:fld>
            <a:endParaRPr lang="en-US" dirty="0"/>
          </a:p>
        </p:txBody>
      </p:sp>
      <p:sp>
        <p:nvSpPr>
          <p:cNvPr id="22" name="Right Arrow 21"/>
          <p:cNvSpPr/>
          <p:nvPr/>
        </p:nvSpPr>
        <p:spPr>
          <a:xfrm rot="5400000">
            <a:off x="2825668" y="4159406"/>
            <a:ext cx="369204" cy="255767"/>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5400000">
            <a:off x="7251297" y="4122930"/>
            <a:ext cx="369204" cy="255767"/>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43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Autofit/>
          </a:bodyPr>
          <a:lstStyle/>
          <a:p>
            <a:pPr>
              <a:lnSpc>
                <a:spcPct val="100000"/>
              </a:lnSpc>
              <a:spcBef>
                <a:spcPts val="2400"/>
              </a:spcBef>
            </a:pPr>
            <a:r>
              <a:rPr lang="en-US" dirty="0"/>
              <a:t>First algorithm for synthesizing shapes by </a:t>
            </a:r>
            <a:r>
              <a:rPr lang="en-US" dirty="0">
                <a:solidFill>
                  <a:srgbClr val="FF0000"/>
                </a:solidFill>
              </a:rPr>
              <a:t>transferring style</a:t>
            </a:r>
            <a:r>
              <a:rPr lang="en-US" dirty="0"/>
              <a:t> between objects with </a:t>
            </a:r>
            <a:r>
              <a:rPr lang="en-US" dirty="0">
                <a:solidFill>
                  <a:srgbClr val="FF0000"/>
                </a:solidFill>
              </a:rPr>
              <a:t>different structure and functionality</a:t>
            </a:r>
          </a:p>
          <a:p>
            <a:pPr>
              <a:lnSpc>
                <a:spcPct val="100000"/>
              </a:lnSpc>
              <a:spcBef>
                <a:spcPts val="2400"/>
              </a:spcBef>
            </a:pPr>
            <a:r>
              <a:rPr lang="en-US" dirty="0"/>
              <a:t>Key component: learned measure for assessing </a:t>
            </a:r>
            <a:r>
              <a:rPr lang="en-US" dirty="0">
                <a:solidFill>
                  <a:srgbClr val="FF0000"/>
                </a:solidFill>
              </a:rPr>
              <a:t>element compatibility</a:t>
            </a:r>
            <a:endParaRPr lang="en-US" dirty="0"/>
          </a:p>
          <a:p>
            <a:pPr>
              <a:lnSpc>
                <a:spcPct val="100000"/>
              </a:lnSpc>
              <a:spcBef>
                <a:spcPts val="2400"/>
              </a:spcBef>
            </a:pPr>
            <a:r>
              <a:rPr lang="en-US" dirty="0"/>
              <a:t>Demonstrated to generate </a:t>
            </a:r>
            <a:r>
              <a:rPr lang="en-US" dirty="0">
                <a:solidFill>
                  <a:srgbClr val="FF0000"/>
                </a:solidFill>
              </a:rPr>
              <a:t>functional, plausible, similar-style</a:t>
            </a:r>
            <a:r>
              <a:rPr lang="en-US" dirty="0"/>
              <a:t> models</a:t>
            </a:r>
          </a:p>
        </p:txBody>
      </p:sp>
      <p:sp>
        <p:nvSpPr>
          <p:cNvPr id="5" name="Slide Number Placeholder 4"/>
          <p:cNvSpPr>
            <a:spLocks noGrp="1"/>
          </p:cNvSpPr>
          <p:nvPr>
            <p:ph type="sldNum" sz="quarter" idx="12"/>
          </p:nvPr>
        </p:nvSpPr>
        <p:spPr/>
        <p:txBody>
          <a:bodyPr/>
          <a:lstStyle/>
          <a:p>
            <a:fld id="{2E342A10-5BE7-49E0-9D1C-1ECDA0EF7325}" type="slidenum">
              <a:rPr lang="en-US" smtClean="0"/>
              <a:t>57</a:t>
            </a:fld>
            <a:endParaRPr lang="en-US"/>
          </a:p>
        </p:txBody>
      </p:sp>
    </p:spTree>
    <p:extLst>
      <p:ext uri="{BB962C8B-B14F-4D97-AF65-F5344CB8AC3E}">
        <p14:creationId xmlns:p14="http://schemas.microsoft.com/office/powerpoint/2010/main" val="191063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idx="4294967295"/>
          </p:nvPr>
        </p:nvSpPr>
        <p:spPr>
          <a:xfrm>
            <a:off x="0" y="239713"/>
            <a:ext cx="9144000" cy="1060450"/>
          </a:xfrm>
        </p:spPr>
        <p:txBody>
          <a:bodyPr/>
          <a:lstStyle/>
          <a:p>
            <a:pPr algn="ctr" eaLnBrk="1" hangingPunct="1">
              <a:defRPr/>
            </a:pPr>
            <a:r>
              <a:rPr lang="en-US" altLang="en-US" sz="3600" dirty="0">
                <a:latin typeface="+mn-lt"/>
              </a:rPr>
              <a:t>Thank you!</a:t>
            </a:r>
            <a:endParaRPr lang="el-GR" altLang="en-US" sz="3600" dirty="0">
              <a:latin typeface="+mn-lt"/>
            </a:endParaRPr>
          </a:p>
        </p:txBody>
      </p:sp>
      <p:sp>
        <p:nvSpPr>
          <p:cNvPr id="100355" name="Content Placeholder 2"/>
          <p:cNvSpPr>
            <a:spLocks noGrp="1"/>
          </p:cNvSpPr>
          <p:nvPr>
            <p:ph idx="4294967295"/>
          </p:nvPr>
        </p:nvSpPr>
        <p:spPr>
          <a:xfrm>
            <a:off x="0" y="1498600"/>
            <a:ext cx="9144000" cy="4627563"/>
          </a:xfrm>
        </p:spPr>
        <p:txBody>
          <a:bodyPr>
            <a:normAutofit/>
          </a:bodyPr>
          <a:lstStyle/>
          <a:p>
            <a:pPr marL="0" indent="0" algn="ctr">
              <a:buNone/>
            </a:pPr>
            <a:r>
              <a:rPr lang="en-US" altLang="en-US" sz="2400" b="1" dirty="0">
                <a:solidFill>
                  <a:srgbClr val="FF0000"/>
                </a:solidFill>
              </a:rPr>
              <a:t>Acknowledgements:  </a:t>
            </a:r>
            <a:r>
              <a:rPr lang="en-US" altLang="en-US" sz="2400" i="1" dirty="0"/>
              <a:t>Nicholas Vining,  Mikhail </a:t>
            </a:r>
            <a:r>
              <a:rPr lang="en-US" altLang="en-US" sz="2400" i="1" dirty="0" err="1"/>
              <a:t>Bessmeltsev</a:t>
            </a:r>
            <a:endParaRPr lang="en-US" altLang="en-US" sz="2400" i="1" dirty="0"/>
          </a:p>
          <a:p>
            <a:pPr marL="0" indent="0">
              <a:buNone/>
            </a:pPr>
            <a:endParaRPr lang="en-US" altLang="en-US" sz="600" b="1" dirty="0"/>
          </a:p>
          <a:p>
            <a:pPr marL="0" indent="0" algn="ctr">
              <a:buNone/>
            </a:pPr>
            <a:r>
              <a:rPr lang="en-US" altLang="en-US" sz="2400" dirty="0"/>
              <a:t>Our project web page:</a:t>
            </a:r>
          </a:p>
          <a:p>
            <a:pPr marL="0" indent="0" algn="ctr">
              <a:buNone/>
            </a:pPr>
            <a:r>
              <a:rPr lang="en-US" altLang="en-US" sz="2400" dirty="0">
                <a:hlinkClick r:id="rId3"/>
              </a:rPr>
              <a:t>http://people.cs.umass.edu/~zlun/papers/StyleTransfer</a:t>
            </a:r>
            <a:endParaRPr lang="en-US" altLang="en-US" sz="2400" dirty="0"/>
          </a:p>
        </p:txBody>
      </p:sp>
      <p:pic>
        <p:nvPicPr>
          <p:cNvPr id="100356" name="Picture 2" descr="http://t2.gstatic.com/images?q=tbn:ANd9GcQ_Onrkq2zyT02C63E_ZPOlcMVllO3wV-QAV1MLkYBxLiglufB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627" y="3617120"/>
            <a:ext cx="2459039" cy="244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AutoShape 2" descr="http://t0.gstatic.com/images?q=tbn:ANd9GcRRXcRBoy1tb4fwPsFbn7g6PGHXHhU2ThsUcwsakMOlqMY-cBFA"/>
          <p:cNvSpPr>
            <a:spLocks noChangeAspect="1" noChangeArrowheads="1"/>
          </p:cNvSpPr>
          <p:nvPr/>
        </p:nvSpPr>
        <p:spPr bwMode="auto">
          <a:xfrm>
            <a:off x="-1316037" y="-187325"/>
            <a:ext cx="406400" cy="40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en-US" altLang="en-US" sz="2400"/>
          </a:p>
        </p:txBody>
      </p:sp>
      <p:pic>
        <p:nvPicPr>
          <p:cNvPr id="100358" name="Picture 4" descr="http://siepic.ubc.ca/sites/siepic.ubc.ca/files/upload/NSERC_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86542"/>
            <a:ext cx="3814988" cy="19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2E342A10-5BE7-49E0-9D1C-1ECDA0EF7325}" type="slidenum">
              <a:rPr lang="en-US" smtClean="0"/>
              <a:t>58</a:t>
            </a:fld>
            <a:endParaRPr lang="en-US"/>
          </a:p>
        </p:txBody>
      </p:sp>
    </p:spTree>
    <p:extLst>
      <p:ext uri="{BB962C8B-B14F-4D97-AF65-F5344CB8AC3E}">
        <p14:creationId xmlns:p14="http://schemas.microsoft.com/office/powerpoint/2010/main" val="183912567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work: style transfer</a:t>
            </a:r>
          </a:p>
        </p:txBody>
      </p:sp>
      <p:grpSp>
        <p:nvGrpSpPr>
          <p:cNvPr id="5" name="Group 3"/>
          <p:cNvGrpSpPr>
            <a:grpSpLocks/>
          </p:cNvGrpSpPr>
          <p:nvPr/>
        </p:nvGrpSpPr>
        <p:grpSpPr bwMode="auto">
          <a:xfrm>
            <a:off x="628650" y="2122154"/>
            <a:ext cx="3100185" cy="3191031"/>
            <a:chOff x="-200038" y="-281211"/>
            <a:chExt cx="3100371" cy="3190174"/>
          </a:xfrm>
        </p:grpSpPr>
        <p:sp>
          <p:nvSpPr>
            <p:cNvPr id="6" name="Rectangle 6"/>
            <p:cNvSpPr>
              <a:spLocks noChangeArrowheads="1"/>
            </p:cNvSpPr>
            <p:nvPr/>
          </p:nvSpPr>
          <p:spPr bwMode="auto">
            <a:xfrm>
              <a:off x="474529" y="2484345"/>
              <a:ext cx="2068960" cy="42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400" dirty="0">
                  <a:solidFill>
                    <a:srgbClr val="00B050"/>
                  </a:solidFill>
                </a:rPr>
                <a:t>[Xu et al. 2010]</a:t>
              </a:r>
            </a:p>
          </p:txBody>
        </p:sp>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38" y="-281211"/>
              <a:ext cx="3100371" cy="255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p:cNvGrpSpPr/>
          <p:nvPr/>
        </p:nvGrpSpPr>
        <p:grpSpPr>
          <a:xfrm>
            <a:off x="4441371" y="2222507"/>
            <a:ext cx="4300925" cy="3090678"/>
            <a:chOff x="6441040" y="2790579"/>
            <a:chExt cx="4300925" cy="3090677"/>
          </a:xfrm>
        </p:grpSpPr>
        <p:pic>
          <p:nvPicPr>
            <p:cNvPr id="8" name="Picture 7"/>
            <p:cNvPicPr>
              <a:picLocks noChangeAspect="1"/>
            </p:cNvPicPr>
            <p:nvPr/>
          </p:nvPicPr>
          <p:blipFill>
            <a:blip r:embed="rId4"/>
            <a:stretch>
              <a:fillRect/>
            </a:stretch>
          </p:blipFill>
          <p:spPr>
            <a:xfrm>
              <a:off x="6441040" y="2790579"/>
              <a:ext cx="4300925" cy="2270049"/>
            </a:xfrm>
            <a:prstGeom prst="rect">
              <a:avLst/>
            </a:prstGeom>
          </p:spPr>
        </p:pic>
        <p:sp>
          <p:nvSpPr>
            <p:cNvPr id="10" name="Rectangle 6"/>
            <p:cNvSpPr>
              <a:spLocks noChangeArrowheads="1"/>
            </p:cNvSpPr>
            <p:nvPr/>
          </p:nvSpPr>
          <p:spPr bwMode="auto">
            <a:xfrm>
              <a:off x="7577463" y="5456524"/>
              <a:ext cx="2162708"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400" dirty="0">
                  <a:solidFill>
                    <a:srgbClr val="00B050"/>
                  </a:solidFill>
                </a:rPr>
                <a:t>[Ma et al. 2014]</a:t>
              </a:r>
            </a:p>
          </p:txBody>
        </p:sp>
      </p:grpSp>
      <p:sp>
        <p:nvSpPr>
          <p:cNvPr id="4" name="Slide Number Placeholder 3"/>
          <p:cNvSpPr>
            <a:spLocks noGrp="1"/>
          </p:cNvSpPr>
          <p:nvPr>
            <p:ph type="sldNum" sz="quarter" idx="12"/>
          </p:nvPr>
        </p:nvSpPr>
        <p:spPr/>
        <p:txBody>
          <a:bodyPr/>
          <a:lstStyle/>
          <a:p>
            <a:fld id="{2E342A10-5BE7-49E0-9D1C-1ECDA0EF7325}" type="slidenum">
              <a:rPr lang="en-US" smtClean="0"/>
              <a:t>6</a:t>
            </a:fld>
            <a:endParaRPr lang="en-US"/>
          </a:p>
        </p:txBody>
      </p:sp>
    </p:spTree>
    <p:extLst>
      <p:ext uri="{BB962C8B-B14F-4D97-AF65-F5344CB8AC3E}">
        <p14:creationId xmlns:p14="http://schemas.microsoft.com/office/powerpoint/2010/main" val="114343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Observation: similar style elements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599"/>
            <a:ext cx="9144000" cy="5143499"/>
          </a:xfrm>
          <a:prstGeom prst="rect">
            <a:avLst/>
          </a:prstGeom>
        </p:spPr>
      </p:pic>
      <p:sp>
        <p:nvSpPr>
          <p:cNvPr id="5" name="Slide Number Placeholder 4"/>
          <p:cNvSpPr>
            <a:spLocks noGrp="1"/>
          </p:cNvSpPr>
          <p:nvPr>
            <p:ph type="sldNum" sz="quarter" idx="12"/>
          </p:nvPr>
        </p:nvSpPr>
        <p:spPr/>
        <p:txBody>
          <a:bodyPr/>
          <a:lstStyle/>
          <a:p>
            <a:fld id="{2E342A10-5BE7-49E0-9D1C-1ECDA0EF7325}" type="slidenum">
              <a:rPr lang="en-US" smtClean="0"/>
              <a:t>7</a:t>
            </a:fld>
            <a:endParaRPr lang="en-US"/>
          </a:p>
        </p:txBody>
      </p:sp>
    </p:spTree>
    <p:extLst>
      <p:ext uri="{BB962C8B-B14F-4D97-AF65-F5344CB8AC3E}">
        <p14:creationId xmlns:p14="http://schemas.microsoft.com/office/powerpoint/2010/main" val="179560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Observation: similar style elements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5143500"/>
          </a:xfrm>
          <a:prstGeom prst="rect">
            <a:avLst/>
          </a:prstGeom>
        </p:spPr>
      </p:pic>
      <p:sp>
        <p:nvSpPr>
          <p:cNvPr id="2" name="TextBox 1"/>
          <p:cNvSpPr txBox="1"/>
          <p:nvPr/>
        </p:nvSpPr>
        <p:spPr>
          <a:xfrm>
            <a:off x="350981" y="1958109"/>
            <a:ext cx="3698577" cy="492443"/>
          </a:xfrm>
          <a:prstGeom prst="rect">
            <a:avLst/>
          </a:prstGeom>
          <a:noFill/>
        </p:spPr>
        <p:txBody>
          <a:bodyPr wrap="none" rtlCol="0">
            <a:spAutoFit/>
          </a:bodyPr>
          <a:lstStyle/>
          <a:p>
            <a:r>
              <a:rPr lang="en-US" sz="2600" dirty="0">
                <a:solidFill>
                  <a:schemeClr val="accent1"/>
                </a:solidFill>
              </a:rPr>
              <a:t>similarly shaped elements</a:t>
            </a:r>
          </a:p>
        </p:txBody>
      </p:sp>
      <p:sp>
        <p:nvSpPr>
          <p:cNvPr id="6" name="Slide Number Placeholder 5"/>
          <p:cNvSpPr>
            <a:spLocks noGrp="1"/>
          </p:cNvSpPr>
          <p:nvPr>
            <p:ph type="sldNum" sz="quarter" idx="12"/>
          </p:nvPr>
        </p:nvSpPr>
        <p:spPr/>
        <p:txBody>
          <a:bodyPr/>
          <a:lstStyle/>
          <a:p>
            <a:fld id="{2E342A10-5BE7-49E0-9D1C-1ECDA0EF7325}" type="slidenum">
              <a:rPr lang="en-US" smtClean="0"/>
              <a:t>8</a:t>
            </a:fld>
            <a:endParaRPr lang="en-US"/>
          </a:p>
        </p:txBody>
      </p:sp>
      <p:sp>
        <p:nvSpPr>
          <p:cNvPr id="7" name="Right Arrow 6"/>
          <p:cNvSpPr/>
          <p:nvPr/>
        </p:nvSpPr>
        <p:spPr>
          <a:xfrm rot="12974755">
            <a:off x="2376146" y="4812145"/>
            <a:ext cx="424872" cy="258618"/>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2974755">
            <a:off x="5708075" y="4812144"/>
            <a:ext cx="424872" cy="258618"/>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2974755">
            <a:off x="8201892" y="4812145"/>
            <a:ext cx="424872" cy="258618"/>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4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Observation: similar style elements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5143500"/>
          </a:xfrm>
          <a:prstGeom prst="rect">
            <a:avLst/>
          </a:prstGeom>
        </p:spPr>
      </p:pic>
      <p:sp>
        <p:nvSpPr>
          <p:cNvPr id="4" name="TextBox 3"/>
          <p:cNvSpPr txBox="1"/>
          <p:nvPr/>
        </p:nvSpPr>
        <p:spPr>
          <a:xfrm>
            <a:off x="350981" y="1958109"/>
            <a:ext cx="3430683" cy="492443"/>
          </a:xfrm>
          <a:prstGeom prst="rect">
            <a:avLst/>
          </a:prstGeom>
          <a:noFill/>
        </p:spPr>
        <p:txBody>
          <a:bodyPr wrap="none" rtlCol="0">
            <a:spAutoFit/>
          </a:bodyPr>
          <a:lstStyle/>
          <a:p>
            <a:r>
              <a:rPr lang="en-US" sz="2600" dirty="0">
                <a:solidFill>
                  <a:schemeClr val="accent1"/>
                </a:solidFill>
              </a:rPr>
              <a:t>similar dominant curves</a:t>
            </a:r>
          </a:p>
        </p:txBody>
      </p:sp>
      <p:sp>
        <p:nvSpPr>
          <p:cNvPr id="5" name="Slide Number Placeholder 4"/>
          <p:cNvSpPr>
            <a:spLocks noGrp="1"/>
          </p:cNvSpPr>
          <p:nvPr>
            <p:ph type="sldNum" sz="quarter" idx="12"/>
          </p:nvPr>
        </p:nvSpPr>
        <p:spPr/>
        <p:txBody>
          <a:bodyPr/>
          <a:lstStyle/>
          <a:p>
            <a:fld id="{2E342A10-5BE7-49E0-9D1C-1ECDA0EF7325}" type="slidenum">
              <a:rPr lang="en-US" smtClean="0"/>
              <a:t>9</a:t>
            </a:fld>
            <a:endParaRPr lang="en-US"/>
          </a:p>
        </p:txBody>
      </p:sp>
      <p:sp>
        <p:nvSpPr>
          <p:cNvPr id="7" name="Right Arrow 6"/>
          <p:cNvSpPr/>
          <p:nvPr/>
        </p:nvSpPr>
        <p:spPr>
          <a:xfrm rot="5400000">
            <a:off x="3216653" y="2994842"/>
            <a:ext cx="424872" cy="258618"/>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5400000">
            <a:off x="6245514" y="2994842"/>
            <a:ext cx="424872" cy="258618"/>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400000">
            <a:off x="8730096" y="2990395"/>
            <a:ext cx="424872" cy="258618"/>
          </a:xfrm>
          <a:prstGeom prst="rightArrow">
            <a:avLst>
              <a:gd name="adj1" fmla="val 28378"/>
              <a:gd name="adj2" fmla="val 73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76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4902</TotalTime>
  <Words>2879</Words>
  <Application>Microsoft Office PowerPoint</Application>
  <PresentationFormat>On-screen Show (4:3)</PresentationFormat>
  <Paragraphs>366</Paragraphs>
  <Slides>58</Slides>
  <Notes>58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Calibri</vt:lpstr>
      <vt:lpstr>Calibri Light</vt:lpstr>
      <vt:lpstr>Cambria Math</vt:lpstr>
      <vt:lpstr>Times New Roman</vt:lpstr>
      <vt:lpstr>Wingdings</vt:lpstr>
      <vt:lpstr>Office Theme</vt:lpstr>
      <vt:lpstr>Functionality Preserving Shape Style Transfer</vt:lpstr>
      <vt:lpstr>Goal: automate shape style transfer</vt:lpstr>
      <vt:lpstr>PowerPoint Presentation</vt:lpstr>
      <vt:lpstr>PowerPoint Presentation</vt:lpstr>
      <vt:lpstr>Challenge: separate style from function</vt:lpstr>
      <vt:lpstr>Related work: style transfer</vt:lpstr>
      <vt:lpstr>Observation: similar style elements</vt:lpstr>
      <vt:lpstr>Observation: similar style elements</vt:lpstr>
      <vt:lpstr>Observation: similar style elements</vt:lpstr>
      <vt:lpstr>More challenges!</vt:lpstr>
      <vt:lpstr>Key idea</vt:lpstr>
      <vt:lpstr>Framework overview</vt:lpstr>
      <vt:lpstr>Hierarchical segmentation and extracted curves</vt:lpstr>
      <vt:lpstr>Element-level operations</vt:lpstr>
      <vt:lpstr>Element-level operations</vt:lpstr>
      <vt:lpstr>Element-level operations</vt:lpstr>
      <vt:lpstr>Element-level operations</vt:lpstr>
      <vt:lpstr>Unconstrained element edits</vt:lpstr>
      <vt:lpstr>Compatible element edits</vt:lpstr>
      <vt:lpstr>Search for compatible element-level operations</vt:lpstr>
      <vt:lpstr>Search for compatible element-level operations</vt:lpstr>
      <vt:lpstr>Search for compatible element-level operations</vt:lpstr>
      <vt:lpstr>Search for compatible element-level operations</vt:lpstr>
      <vt:lpstr>Best solution</vt:lpstr>
      <vt:lpstr>Multiple solutions</vt:lpstr>
      <vt:lpstr>Measures</vt:lpstr>
      <vt:lpstr>Element compatibility</vt:lpstr>
      <vt:lpstr>Element relation graph</vt:lpstr>
      <vt:lpstr>Recursive definition for node compatibility</vt:lpstr>
      <vt:lpstr>Node similarity &amp; edge similarity</vt:lpstr>
      <vt:lpstr>Element compatibility</vt:lpstr>
      <vt:lpstr>Parameter learning</vt:lpstr>
      <vt:lpstr>Parameter learning</vt:lpstr>
      <vt:lpstr>Parameter learning</vt:lpstr>
      <vt:lpstr>Relative comparisons</vt:lpstr>
      <vt:lpstr>Likelihood function</vt:lpstr>
      <vt:lpstr>Shape compatibility</vt:lpstr>
      <vt:lpstr>Element compatibility</vt:lpstr>
      <vt:lpstr>Slots alignment</vt:lpstr>
      <vt:lpstr>Slots alignment</vt:lpstr>
      <vt:lpstr>Slots alignment</vt:lpstr>
      <vt:lpstr>Curve-based deformation</vt:lpstr>
      <vt:lpstr>Curve-based deformation</vt:lpstr>
      <vt:lpstr>Automatic target selection</vt:lpstr>
      <vt:lpstr>Automatic target selection</vt:lpstr>
      <vt:lpstr>Validation</vt:lpstr>
      <vt:lpstr>Validation</vt:lpstr>
      <vt:lpstr>User study: style similarity</vt:lpstr>
      <vt:lpstr>User study: style similarity</vt:lpstr>
      <vt:lpstr>User study: functionality</vt:lpstr>
      <vt:lpstr>User study: functionality</vt:lpstr>
      <vt:lpstr>Results</vt:lpstr>
      <vt:lpstr>Results</vt:lpstr>
      <vt:lpstr>Results</vt:lpstr>
      <vt:lpstr>Results</vt:lpstr>
      <vt:lpstr>Results</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Style-driven Shape Analysis and Synthesis</dc:title>
  <dc:creator>Zhaoliang Lun</dc:creator>
  <cp:lastModifiedBy>Zhaoliang Lun</cp:lastModifiedBy>
  <cp:revision>302</cp:revision>
  <dcterms:created xsi:type="dcterms:W3CDTF">2016-10-02T14:39:58Z</dcterms:created>
  <dcterms:modified xsi:type="dcterms:W3CDTF">2016-12-11T07:27:05Z</dcterms:modified>
</cp:coreProperties>
</file>