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728" r:id="rId3"/>
    <p:sldId id="727" r:id="rId4"/>
    <p:sldId id="355" r:id="rId5"/>
    <p:sldId id="613" r:id="rId6"/>
    <p:sldId id="729" r:id="rId7"/>
    <p:sldId id="717" r:id="rId8"/>
    <p:sldId id="720" r:id="rId9"/>
    <p:sldId id="592" r:id="rId10"/>
    <p:sldId id="593" r:id="rId11"/>
    <p:sldId id="614" r:id="rId12"/>
    <p:sldId id="739" r:id="rId13"/>
    <p:sldId id="615" r:id="rId14"/>
    <p:sldId id="616" r:id="rId15"/>
    <p:sldId id="730" r:id="rId16"/>
    <p:sldId id="617" r:id="rId17"/>
    <p:sldId id="731" r:id="rId18"/>
    <p:sldId id="597" r:id="rId19"/>
    <p:sldId id="659" r:id="rId20"/>
    <p:sldId id="618" r:id="rId21"/>
    <p:sldId id="732" r:id="rId22"/>
    <p:sldId id="598" r:id="rId23"/>
    <p:sldId id="599" r:id="rId24"/>
    <p:sldId id="726" r:id="rId25"/>
    <p:sldId id="600" r:id="rId26"/>
    <p:sldId id="601" r:id="rId27"/>
    <p:sldId id="733" r:id="rId28"/>
    <p:sldId id="740" r:id="rId29"/>
    <p:sldId id="602" r:id="rId30"/>
    <p:sldId id="660" r:id="rId31"/>
    <p:sldId id="661" r:id="rId32"/>
    <p:sldId id="662" r:id="rId33"/>
    <p:sldId id="603" r:id="rId34"/>
    <p:sldId id="734" r:id="rId35"/>
    <p:sldId id="735" r:id="rId36"/>
    <p:sldId id="736" r:id="rId37"/>
    <p:sldId id="741" r:id="rId38"/>
    <p:sldId id="604" r:id="rId39"/>
    <p:sldId id="621" r:id="rId40"/>
    <p:sldId id="645" r:id="rId41"/>
    <p:sldId id="6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liang Lun" initials="ZL" lastIdx="46" clrIdx="0">
    <p:extLst>
      <p:ext uri="{19B8F6BF-5375-455C-9EA6-DF929625EA0E}">
        <p15:presenceInfo xmlns:p15="http://schemas.microsoft.com/office/powerpoint/2012/main" userId="e819c2f4dbb1f5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460"/>
    <a:srgbClr val="73E67C"/>
    <a:srgbClr val="52A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4487" autoAdjust="0"/>
  </p:normalViewPr>
  <p:slideViewPr>
    <p:cSldViewPr snapToGrid="0">
      <p:cViewPr varScale="1">
        <p:scale>
          <a:sx n="85" d="100"/>
          <a:sy n="85" d="100"/>
        </p:scale>
        <p:origin x="2310" y="84"/>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6C52F-B14E-4EDE-8036-1DC8227C3C71}" type="datetimeFigureOut">
              <a:rPr lang="en-US" smtClean="0"/>
              <a:t>10/23/2017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AE4D4-8B13-479D-BB98-C72A8812840F}" type="slidenum">
              <a:rPr lang="en-US" smtClean="0"/>
              <a:t>‹#›</a:t>
            </a:fld>
            <a:endParaRPr lang="en-US"/>
          </a:p>
        </p:txBody>
      </p:sp>
    </p:spTree>
    <p:extLst>
      <p:ext uri="{BB962C8B-B14F-4D97-AF65-F5344CB8AC3E}">
        <p14:creationId xmlns:p14="http://schemas.microsoft.com/office/powerpoint/2010/main" val="319975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Hello everyone, my name is Zhaoliang Lun. Today I am going to present our paper on reconstructing 3D</a:t>
            </a:r>
            <a:r>
              <a:rPr lang="en-US" baseline="0" dirty="0"/>
              <a:t> shapes from sketches using multi-view convolutional networks.</a:t>
            </a:r>
            <a:endParaRPr lang="en-US" dirty="0"/>
          </a:p>
        </p:txBody>
      </p:sp>
      <p:sp>
        <p:nvSpPr>
          <p:cNvPr id="4" name="Slide Number Placeholder 3"/>
          <p:cNvSpPr>
            <a:spLocks noGrp="1"/>
          </p:cNvSpPr>
          <p:nvPr>
            <p:ph type="sldNum" sz="quarter" idx="10"/>
          </p:nvPr>
        </p:nvSpPr>
        <p:spPr/>
        <p:txBody>
          <a:bodyPr/>
          <a:lstStyle/>
          <a:p>
            <a:fld id="{45EAE4D4-8B13-479D-BB98-C72A8812840F}" type="slidenum">
              <a:rPr lang="en-US" smtClean="0"/>
              <a:t>1</a:t>
            </a:fld>
            <a:endParaRPr lang="en-US"/>
          </a:p>
        </p:txBody>
      </p:sp>
    </p:spTree>
    <p:extLst>
      <p:ext uri="{BB962C8B-B14F-4D97-AF65-F5344CB8AC3E}">
        <p14:creationId xmlns:p14="http://schemas.microsoft.com/office/powerpoint/2010/main" val="48395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the line drawings are ordered according to the input viewpoint, and concatenated into an image with multiple channels. This image passes through an encoder with convolutional layers that extract feature representation maps. As we go from the left to the right, the feature maps capture increasingly larger context in the sketch images – the first feature maps encode local sketch patterns, such as stroke edges and junctions, and towards the end, the last map encodes more global patterns, such as what type of character is drawn, or what parts it has.</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10</a:t>
            </a:fld>
            <a:endParaRPr lang="el-GR" altLang="en-US"/>
          </a:p>
        </p:txBody>
      </p:sp>
    </p:spTree>
    <p:extLst>
      <p:ext uri="{BB962C8B-B14F-4D97-AF65-F5344CB8AC3E}">
        <p14:creationId xmlns:p14="http://schemas.microsoft.com/office/powerpoint/2010/main" val="133097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part of</a:t>
            </a:r>
            <a:r>
              <a:rPr lang="en-US" baseline="0" dirty="0"/>
              <a:t> the network is a decoder which has a similar but reversed architecture of the encoder. Going from left to right the feature representations generate shape feature maps at increasingly finer scales. The last layer of the decoder outputs an image that contains the predicted depth, in other words, a depth map for a particular output viewpoint. </a:t>
            </a:r>
          </a:p>
          <a:p>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11</a:t>
            </a:fld>
            <a:endParaRPr lang="el-GR" altLang="en-US"/>
          </a:p>
        </p:txBody>
      </p:sp>
    </p:spTree>
    <p:extLst>
      <p:ext uri="{BB962C8B-B14F-4D97-AF65-F5344CB8AC3E}">
        <p14:creationId xmlns:p14="http://schemas.microsoft.com/office/powerpoint/2010/main" val="158244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also one more image that contains predicted normals, in other words a normal map, for that particular output viewpoint. The normals are 3D vectors, encoded as RGB channels in the output normal map.</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12</a:t>
            </a:fld>
            <a:endParaRPr lang="el-GR" altLang="en-US"/>
          </a:p>
        </p:txBody>
      </p:sp>
    </p:spTree>
    <p:extLst>
      <p:ext uri="{BB962C8B-B14F-4D97-AF65-F5344CB8AC3E}">
        <p14:creationId xmlns:p14="http://schemas.microsoft.com/office/powerpoint/2010/main" val="113801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One viewpoint is not enough to capture a surface in 3D. Thus, we output multiple depth and normals maps from several viewpoints to deal with self-occlusions. We use a different decoder branch for each output viewpoint. In total we have 12 fixed output viewpoints placed at the vertices of a regular icosahedron.</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13</a:t>
            </a:fld>
            <a:endParaRPr lang="el-GR" altLang="en-US"/>
          </a:p>
        </p:txBody>
      </p:sp>
    </p:spTree>
    <p:extLst>
      <p:ext uri="{BB962C8B-B14F-4D97-AF65-F5344CB8AC3E}">
        <p14:creationId xmlns:p14="http://schemas.microsoft.com/office/powerpoint/2010/main" val="316693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 decoder relies exclusively on the last feature map of the encoder, then it will fail to reconstruct fine-grained local shape details. These details are captured in the earlier encoder layers. Thus, we </a:t>
            </a:r>
            <a:r>
              <a:rPr lang="en-US" dirty="0"/>
              <a:t>employed a U-Net architecture.</a:t>
            </a:r>
            <a:r>
              <a:rPr lang="en-US" baseline="0" dirty="0"/>
              <a:t> Each decoder layer processers the maps of the previous layer, and also the maps of the corresponding, symmetric layer from the encoder. </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14</a:t>
            </a:fld>
            <a:endParaRPr lang="el-GR" altLang="en-US"/>
          </a:p>
        </p:txBody>
      </p:sp>
    </p:spTree>
    <p:extLst>
      <p:ext uri="{BB962C8B-B14F-4D97-AF65-F5344CB8AC3E}">
        <p14:creationId xmlns:p14="http://schemas.microsoft.com/office/powerpoint/2010/main" val="306261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a:t>
            </a:r>
            <a:r>
              <a:rPr lang="en-US" baseline="0" dirty="0"/>
              <a:t> this generator</a:t>
            </a:r>
            <a:r>
              <a:rPr lang="en-US" dirty="0"/>
              <a:t> network,</a:t>
            </a:r>
            <a:r>
              <a:rPr lang="en-US" baseline="0" dirty="0"/>
              <a:t> as a first step, </a:t>
            </a:r>
            <a:r>
              <a:rPr lang="en-US" dirty="0"/>
              <a:t>we first</a:t>
            </a:r>
            <a:r>
              <a:rPr lang="en-US" baseline="0" dirty="0"/>
              <a:t> employ a loss function that penalizes per-pixel depth and normal reconstruction loss. This loss function, however, focuses more on getting the individual pixel predictions correct, rather than making the output maps plausible as a whole. </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15</a:t>
            </a:fld>
            <a:endParaRPr lang="el-GR" altLang="en-US"/>
          </a:p>
        </p:txBody>
      </p:sp>
    </p:spTree>
    <p:extLst>
      <p:ext uri="{BB962C8B-B14F-4D97-AF65-F5344CB8AC3E}">
        <p14:creationId xmlns:p14="http://schemas.microsoft.com/office/powerpoint/2010/main" val="99275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a:t>
            </a:r>
            <a:r>
              <a:rPr lang="en-US" dirty="0"/>
              <a:t>we also train</a:t>
            </a:r>
            <a:r>
              <a:rPr lang="en-US" baseline="0" dirty="0"/>
              <a:t> a discriminator network that decides whether the output depth and normal maps, as a whole, look good or bad, in other words, real or fake. The discriminator network is trained such that it predicts ground-truth maps as real, and the generated maps as fake.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16</a:t>
            </a:fld>
            <a:endParaRPr lang="el-GR" altLang="en-US"/>
          </a:p>
        </p:txBody>
      </p:sp>
    </p:spTree>
    <p:extLst>
      <p:ext uri="{BB962C8B-B14F-4D97-AF65-F5344CB8AC3E}">
        <p14:creationId xmlns:p14="http://schemas.microsoft.com/office/powerpoint/2010/main" val="260060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the subsequent steps, the generator network is trained to fool the discriminator. Our loss function is augmented with one more term that penalizes unreal outputs according to the trained discriminator output.  Both the generator and discriminator are trained interchangeably. This is also known as the conditional GAN approach. </a:t>
            </a:r>
          </a:p>
          <a:p>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17</a:t>
            </a:fld>
            <a:endParaRPr lang="el-GR" altLang="en-US"/>
          </a:p>
        </p:txBody>
      </p:sp>
    </p:spTree>
    <p:extLst>
      <p:ext uri="{BB962C8B-B14F-4D97-AF65-F5344CB8AC3E}">
        <p14:creationId xmlns:p14="http://schemas.microsoft.com/office/powerpoint/2010/main" val="1432666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architecture </a:t>
            </a:r>
            <a:r>
              <a:rPr lang="en-US" baseline="0" dirty="0"/>
              <a:t>is trained per shape category, namely characters, chairs, and airplanes. We have a collection of about 10K characters, 10K chairs, and 3K airplanes.</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18</a:t>
            </a:fld>
            <a:endParaRPr lang="en-US"/>
          </a:p>
        </p:txBody>
      </p:sp>
    </p:spTree>
    <p:extLst>
      <p:ext uri="{BB962C8B-B14F-4D97-AF65-F5344CB8AC3E}">
        <p14:creationId xmlns:p14="http://schemas.microsoft.com/office/powerpoint/2010/main" val="335123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each training shape, we create synthetic line drawings consisting of a combination of silhouettes, suggestive contours, ridges and valleys.</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19</a:t>
            </a:fld>
            <a:endParaRPr lang="en-US"/>
          </a:p>
        </p:txBody>
      </p:sp>
    </p:spTree>
    <p:extLst>
      <p:ext uri="{BB962C8B-B14F-4D97-AF65-F5344CB8AC3E}">
        <p14:creationId xmlns:p14="http://schemas.microsoft.com/office/powerpoint/2010/main" val="123056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Creating compelling 3D models of shapes is a time-consuming and laborious task, which is often out of reach for users without modeling expertise and artistic skills. Existing 3D modeling tools have steep learning curves and complex interfaces for handling low-level geometric primitives.</a:t>
            </a:r>
          </a:p>
        </p:txBody>
      </p:sp>
      <p:sp>
        <p:nvSpPr>
          <p:cNvPr id="8196"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C4379E-8169-4A3D-8143-37C20E846E2E}" type="slidenum">
              <a:rPr lang="en-US" altLang="en-US" smtClean="0"/>
              <a:pPr/>
              <a:t>2</a:t>
            </a:fld>
            <a:endParaRPr lang="en-US" altLang="en-US"/>
          </a:p>
        </p:txBody>
      </p:sp>
    </p:spTree>
    <p:extLst>
      <p:ext uri="{BB962C8B-B14F-4D97-AF65-F5344CB8AC3E}">
        <p14:creationId xmlns:p14="http://schemas.microsoft.com/office/powerpoint/2010/main" val="3286905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train our network, we also need ground-truth, multi-view training depth and normal maps.  We place each training shape inside a regular icosahedron, then place a viewpoint at each vertex. From each viewpoint we render depth and normal maps.</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20</a:t>
            </a:fld>
            <a:endParaRPr lang="en-US"/>
          </a:p>
        </p:txBody>
      </p:sp>
    </p:spTree>
    <p:extLst>
      <p:ext uri="{BB962C8B-B14F-4D97-AF65-F5344CB8AC3E}">
        <p14:creationId xmlns:p14="http://schemas.microsoft.com/office/powerpoint/2010/main" val="499796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test time, given the input line drawings, we generate multi-view depth and</a:t>
            </a:r>
            <a:r>
              <a:rPr lang="en-US" baseline="0" dirty="0"/>
              <a:t> normal maps based on our learned generator network.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21</a:t>
            </a:fld>
            <a:endParaRPr lang="el-GR" altLang="en-US"/>
          </a:p>
        </p:txBody>
      </p:sp>
    </p:spTree>
    <p:extLst>
      <p:ext uri="{BB962C8B-B14F-4D97-AF65-F5344CB8AC3E}">
        <p14:creationId xmlns:p14="http://schemas.microsoft.com/office/powerpoint/2010/main" val="212918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test time, the output maps are not perfect, meaning that the depths across different viewpoints might not agree on the output surface. The depth derivatives might also be slightly inconsistent with the predicted normals. Thus, we follow an optimization procedure that fuses the depth and normal maps into a coherent point cloud. </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22</a:t>
            </a:fld>
            <a:endParaRPr lang="en-US"/>
          </a:p>
        </p:txBody>
      </p:sp>
    </p:spTree>
    <p:extLst>
      <p:ext uri="{BB962C8B-B14F-4D97-AF65-F5344CB8AC3E}">
        <p14:creationId xmlns:p14="http://schemas.microsoft.com/office/powerpoint/2010/main" val="3745587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optimization corrects</a:t>
            </a:r>
            <a:r>
              <a:rPr lang="en-US" baseline="0" dirty="0"/>
              <a:t> </a:t>
            </a:r>
            <a:r>
              <a:rPr lang="en-US" dirty="0"/>
              <a:t>depth</a:t>
            </a:r>
            <a:r>
              <a:rPr lang="en-US" baseline="0" dirty="0"/>
              <a:t>s under the following two objectives. First, the depth derivatives, which correspond to surface tangent directions should be as-perpendicular-as-possible to the predicted normals. </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23</a:t>
            </a:fld>
            <a:endParaRPr lang="en-US"/>
          </a:p>
        </p:txBody>
      </p:sp>
    </p:spTree>
    <p:extLst>
      <p:ext uri="{BB962C8B-B14F-4D97-AF65-F5344CB8AC3E}">
        <p14:creationId xmlns:p14="http://schemas.microsoft.com/office/powerpoint/2010/main" val="757915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a:t>
            </a:r>
            <a:r>
              <a:rPr lang="en-US" baseline="0" dirty="0"/>
              <a:t> the depths across different viewpoints should agree. For example, let’s say that we take a pixel from one viewpoint, and map it to a 3D point according to the predicted depth. Then if we project the 3D point onto another viewpoint, then the resulting depth should agree as much as possible with the predicted depth from that viewpoint. This optimization problem can be solved through a linear system – more details in the paper.</a:t>
            </a:r>
          </a:p>
        </p:txBody>
      </p:sp>
      <p:sp>
        <p:nvSpPr>
          <p:cNvPr id="4" name="Slide Number Placeholder 3"/>
          <p:cNvSpPr>
            <a:spLocks noGrp="1"/>
          </p:cNvSpPr>
          <p:nvPr>
            <p:ph type="sldNum" sz="quarter" idx="10"/>
          </p:nvPr>
        </p:nvSpPr>
        <p:spPr/>
        <p:txBody>
          <a:bodyPr/>
          <a:lstStyle/>
          <a:p>
            <a:fld id="{015450FD-5544-4D82-B266-F41EEE4AA684}" type="slidenum">
              <a:rPr lang="en-US" smtClean="0"/>
              <a:t>24</a:t>
            </a:fld>
            <a:endParaRPr lang="en-US"/>
          </a:p>
        </p:txBody>
      </p:sp>
    </p:spTree>
    <p:extLst>
      <p:ext uri="{BB962C8B-B14F-4D97-AF65-F5344CB8AC3E}">
        <p14:creationId xmlns:p14="http://schemas.microsoft.com/office/powerpoint/2010/main" val="317691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a:t>
            </a:r>
            <a:r>
              <a:rPr lang="en-US" baseline="0" dirty="0"/>
              <a:t>resulting point cloud with normals, we perform surface reconstruction – we use the standard screened Poisson surface reconstruction that yields a polygon mesh. </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25</a:t>
            </a:fld>
            <a:endParaRPr lang="en-US"/>
          </a:p>
        </p:txBody>
      </p:sp>
    </p:spTree>
    <p:extLst>
      <p:ext uri="{BB962C8B-B14F-4D97-AF65-F5344CB8AC3E}">
        <p14:creationId xmlns:p14="http://schemas.microsoft.com/office/powerpoint/2010/main" val="1658349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output mesh tends to lose details in the sketch for various reasons: training is approximate, output resolution is limited to 256x256, or there is no unique surface that is consistent with the input drawings, and so on. To add details, we take each input line drawing.</a:t>
            </a:r>
          </a:p>
          <a:p>
            <a:endParaRPr lang="en-US" baseline="0" dirty="0"/>
          </a:p>
        </p:txBody>
      </p:sp>
      <p:sp>
        <p:nvSpPr>
          <p:cNvPr id="4" name="Slide Number Placeholder 3"/>
          <p:cNvSpPr>
            <a:spLocks noGrp="1"/>
          </p:cNvSpPr>
          <p:nvPr>
            <p:ph type="sldNum" sz="quarter" idx="10"/>
          </p:nvPr>
        </p:nvSpPr>
        <p:spPr/>
        <p:txBody>
          <a:bodyPr/>
          <a:lstStyle/>
          <a:p>
            <a:fld id="{015450FD-5544-4D82-B266-F41EEE4AA684}" type="slidenum">
              <a:rPr lang="en-US" smtClean="0"/>
              <a:t>26</a:t>
            </a:fld>
            <a:endParaRPr lang="en-US"/>
          </a:p>
        </p:txBody>
      </p:sp>
    </p:spTree>
    <p:extLst>
      <p:ext uri="{BB962C8B-B14F-4D97-AF65-F5344CB8AC3E}">
        <p14:creationId xmlns:p14="http://schemas.microsoft.com/office/powerpoint/2010/main" val="320564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apply surface deformations, namely </a:t>
            </a:r>
            <a:r>
              <a:rPr lang="en-US" baseline="0" dirty="0" err="1"/>
              <a:t>laplacian</a:t>
            </a:r>
            <a:r>
              <a:rPr lang="en-US" baseline="0" dirty="0"/>
              <a:t> deformations, so that the silhouette, ridges, and valleys of the surface agree with the strokes of the input sketches. We refer you to the paper and previous work on sketch-driven surface deformations for more details. </a:t>
            </a:r>
          </a:p>
        </p:txBody>
      </p:sp>
      <p:sp>
        <p:nvSpPr>
          <p:cNvPr id="4" name="Slide Number Placeholder 3"/>
          <p:cNvSpPr>
            <a:spLocks noGrp="1"/>
          </p:cNvSpPr>
          <p:nvPr>
            <p:ph type="sldNum" sz="quarter" idx="10"/>
          </p:nvPr>
        </p:nvSpPr>
        <p:spPr/>
        <p:txBody>
          <a:bodyPr/>
          <a:lstStyle/>
          <a:p>
            <a:fld id="{015450FD-5544-4D82-B266-F41EEE4AA684}" type="slidenum">
              <a:rPr lang="en-US" smtClean="0"/>
              <a:t>27</a:t>
            </a:fld>
            <a:endParaRPr lang="en-US"/>
          </a:p>
        </p:txBody>
      </p:sp>
    </p:spTree>
    <p:extLst>
      <p:ext uri="{BB962C8B-B14F-4D97-AF65-F5344CB8AC3E}">
        <p14:creationId xmlns:p14="http://schemas.microsoft.com/office/powerpoint/2010/main" val="1513685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discuss</a:t>
            </a:r>
            <a:r>
              <a:rPr lang="en-US" baseline="0" dirty="0"/>
              <a:t> our experiments to evaluate our method and alternatives.</a:t>
            </a:r>
            <a:endParaRPr lang="en-US" dirty="0"/>
          </a:p>
        </p:txBody>
      </p:sp>
      <p:sp>
        <p:nvSpPr>
          <p:cNvPr id="4" name="Slide Number Placeholder 3"/>
          <p:cNvSpPr>
            <a:spLocks noGrp="1"/>
          </p:cNvSpPr>
          <p:nvPr>
            <p:ph type="sldNum" sz="quarter" idx="10"/>
          </p:nvPr>
        </p:nvSpPr>
        <p:spPr/>
        <p:txBody>
          <a:bodyPr/>
          <a:lstStyle/>
          <a:p>
            <a:fld id="{45EAE4D4-8B13-479D-BB98-C72A8812840F}" type="slidenum">
              <a:rPr lang="en-US" smtClean="0"/>
              <a:t>28</a:t>
            </a:fld>
            <a:endParaRPr lang="en-US"/>
          </a:p>
        </p:txBody>
      </p:sp>
    </p:spTree>
    <p:extLst>
      <p:ext uri="{BB962C8B-B14F-4D97-AF65-F5344CB8AC3E}">
        <p14:creationId xmlns:p14="http://schemas.microsoft.com/office/powerpoint/2010/main" val="3839158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different methods, we showed reference shapes to a few</a:t>
            </a:r>
            <a:r>
              <a:rPr lang="en-US" baseline="0" dirty="0"/>
              <a:t> volunteers who participated in an informal user study. We asked them to provide line drawings. The goal of the evaluation is to compare how well reconstructed shapes from line drawings match the reference shapes.</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29</a:t>
            </a:fld>
            <a:endParaRPr lang="el-GR" altLang="en-US"/>
          </a:p>
        </p:txBody>
      </p:sp>
    </p:spTree>
    <p:extLst>
      <p:ext uri="{BB962C8B-B14F-4D97-AF65-F5344CB8AC3E}">
        <p14:creationId xmlns:p14="http://schemas.microsoft.com/office/powerpoint/2010/main" val="257518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our project is to make</a:t>
            </a:r>
            <a:r>
              <a:rPr lang="en-US" baseline="0" dirty="0"/>
              <a:t> it easy for people to create 3D models. We designed a deep architecture, called Shape Multi-View Decoder, in short </a:t>
            </a:r>
            <a:r>
              <a:rPr lang="en-US" baseline="0" dirty="0" err="1"/>
              <a:t>ShapeMVD</a:t>
            </a:r>
            <a:r>
              <a:rPr lang="en-US" baseline="0" dirty="0"/>
              <a:t>, that takes as input one or multiple sketches in the form of line drawings, such as the ones that you see on the left, and outputs a complete 3D shape that you see on the right. </a:t>
            </a:r>
          </a:p>
        </p:txBody>
      </p:sp>
      <p:sp>
        <p:nvSpPr>
          <p:cNvPr id="4" name="Slide Number Placeholder 3"/>
          <p:cNvSpPr>
            <a:spLocks noGrp="1"/>
          </p:cNvSpPr>
          <p:nvPr>
            <p:ph type="sldNum" sz="quarter" idx="10"/>
          </p:nvPr>
        </p:nvSpPr>
        <p:spPr/>
        <p:txBody>
          <a:bodyPr/>
          <a:lstStyle/>
          <a:p>
            <a:fld id="{45EAE4D4-8B13-479D-BB98-C72A8812840F}" type="slidenum">
              <a:rPr lang="en-US" smtClean="0"/>
              <a:t>3</a:t>
            </a:fld>
            <a:endParaRPr lang="en-US"/>
          </a:p>
        </p:txBody>
      </p:sp>
    </p:spTree>
    <p:extLst>
      <p:ext uri="{BB962C8B-B14F-4D97-AF65-F5344CB8AC3E}">
        <p14:creationId xmlns:p14="http://schemas.microsoft.com/office/powerpoint/2010/main" val="3409148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simple baseline method is to recover the nearest training through sketch-based retrieval. Nearest sketch retrieval might find a shape that looks plausible, since it is modeled by an artist. However, it will often not match the input sketch – for example, the back and seat of the retrieved chair are similar to the back and seat of the reference shape, however their legs are different.</a:t>
            </a:r>
          </a:p>
          <a:p>
            <a:endParaRPr lang="en-US" baseline="0"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30</a:t>
            </a:fld>
            <a:endParaRPr lang="el-GR" altLang="en-US"/>
          </a:p>
        </p:txBody>
      </p:sp>
    </p:spTree>
    <p:extLst>
      <p:ext uri="{BB962C8B-B14F-4D97-AF65-F5344CB8AC3E}">
        <p14:creationId xmlns:p14="http://schemas.microsoft.com/office/powerpoint/2010/main" val="2645614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the output reconstruction from a method that outputs voxels in a 128x128x128 binary voxel grid. The volumetric method is trained on the same training data, and a loss function that incorporates cross-entropy for voxel prediction. We tried to keep the comparison fair by matching the number of layers and parameters of the volumetric network with the ones in our network, and optimizing all hyper-parameters similarly. The method tends to produce shapes whose topology, part proportions, and structure do not match well with the reference shape. </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31</a:t>
            </a:fld>
            <a:endParaRPr lang="el-GR" altLang="en-US"/>
          </a:p>
        </p:txBody>
      </p:sp>
    </p:spTree>
    <p:extLst>
      <p:ext uri="{BB962C8B-B14F-4D97-AF65-F5344CB8AC3E}">
        <p14:creationId xmlns:p14="http://schemas.microsoft.com/office/powerpoint/2010/main" val="1029077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reconstruction is shown in the middle. Even if our result tends to miss details, or does not have the quality of shapes modeled by artists, our result approximates the reference shape much better in terms of structure, topology, part style and proportions, compared to nearest retrieval or volumetric reconstruction.</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32</a:t>
            </a:fld>
            <a:endParaRPr lang="el-GR" altLang="en-US"/>
          </a:p>
        </p:txBody>
      </p:sp>
    </p:spTree>
    <p:extLst>
      <p:ext uri="{BB962C8B-B14F-4D97-AF65-F5344CB8AC3E}">
        <p14:creationId xmlns:p14="http://schemas.microsoft.com/office/powerpoint/2010/main" val="335472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for characters. Again</a:t>
            </a:r>
            <a:r>
              <a:rPr lang="en-US" baseline="0" dirty="0"/>
              <a:t> nearest retrieval can give a shape which might not have the parts or style depicted in the input sketches.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33</a:t>
            </a:fld>
            <a:endParaRPr lang="el-GR" altLang="en-US"/>
          </a:p>
        </p:txBody>
      </p:sp>
    </p:spTree>
    <p:extLst>
      <p:ext uri="{BB962C8B-B14F-4D97-AF65-F5344CB8AC3E}">
        <p14:creationId xmlns:p14="http://schemas.microsoft.com/office/powerpoint/2010/main" val="2501016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volumetric reconstruction is overly too coarse.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34</a:t>
            </a:fld>
            <a:endParaRPr lang="el-GR" altLang="en-US"/>
          </a:p>
        </p:txBody>
      </p:sp>
    </p:spTree>
    <p:extLst>
      <p:ext uri="{BB962C8B-B14F-4D97-AF65-F5344CB8AC3E}">
        <p14:creationId xmlns:p14="http://schemas.microsoft.com/office/powerpoint/2010/main" val="1588323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result captures the parts and overall shape depicted in the input drawings better.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35</a:t>
            </a:fld>
            <a:endParaRPr lang="el-GR" altLang="en-US"/>
          </a:p>
        </p:txBody>
      </p:sp>
    </p:spTree>
    <p:extLst>
      <p:ext uri="{BB962C8B-B14F-4D97-AF65-F5344CB8AC3E}">
        <p14:creationId xmlns:p14="http://schemas.microsoft.com/office/powerpoint/2010/main" val="1608031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Quantitatively, we can</a:t>
            </a:r>
            <a:r>
              <a:rPr lang="en-US" baseline="0" dirty="0"/>
              <a:t> compare the reconstructed shapes and the reference shapes, using various metrics, such as </a:t>
            </a:r>
            <a:r>
              <a:rPr lang="en-US" baseline="0" dirty="0" err="1"/>
              <a:t>Hausdorff</a:t>
            </a:r>
            <a:r>
              <a:rPr lang="en-US" baseline="0" dirty="0"/>
              <a:t> distance, Chamfer distance, angles between normals, depth map error, voxel-based intersection over union. These are the results for character models.  According to all metrics, our reconstruction errors are much smaller compared to nearest retrieval and the volumetric network. </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36</a:t>
            </a:fld>
            <a:endParaRPr lang="el-GR" altLang="en-US"/>
          </a:p>
        </p:txBody>
      </p:sp>
    </p:spTree>
    <p:extLst>
      <p:ext uri="{BB962C8B-B14F-4D97-AF65-F5344CB8AC3E}">
        <p14:creationId xmlns:p14="http://schemas.microsoft.com/office/powerpoint/2010/main" val="2194935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are the results for man-made models. Again we observe the same trend – our methods yields much lower errors.</a:t>
            </a:r>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37</a:t>
            </a:fld>
            <a:endParaRPr lang="el-GR" altLang="en-US"/>
          </a:p>
        </p:txBody>
      </p:sp>
    </p:spTree>
    <p:extLst>
      <p:ext uri="{BB962C8B-B14F-4D97-AF65-F5344CB8AC3E}">
        <p14:creationId xmlns:p14="http://schemas.microsoft.com/office/powerpoint/2010/main" val="1110860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even with</a:t>
            </a:r>
            <a:r>
              <a:rPr lang="en-US" baseline="0" dirty="0"/>
              <a:t> a single sketch, our method often outputs a plausible shape – obviously, there is lots of missing information in the input sketch from a single view, for example, the hair ponytail, thus more input sketches help towards creating the desired shape. </a:t>
            </a:r>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38</a:t>
            </a:fld>
            <a:endParaRPr lang="el-GR" altLang="en-US"/>
          </a:p>
        </p:txBody>
      </p:sp>
    </p:spTree>
    <p:extLst>
      <p:ext uri="{BB962C8B-B14F-4D97-AF65-F5344CB8AC3E}">
        <p14:creationId xmlns:p14="http://schemas.microsoft.com/office/powerpoint/2010/main" val="800005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show more results for a sofa, airplane, and a character.  As you see here, our results preserve small structures such as thin legs of the sofa, engines of the airplane, or the ears and fingers for the monster.</a:t>
            </a:r>
            <a:endParaRPr lang="en-US" dirty="0"/>
          </a:p>
        </p:txBody>
      </p:sp>
      <p:sp>
        <p:nvSpPr>
          <p:cNvPr id="4" name="Slide Number Placeholder 3"/>
          <p:cNvSpPr>
            <a:spLocks noGrp="1"/>
          </p:cNvSpPr>
          <p:nvPr>
            <p:ph type="sldNum" sz="quarter" idx="10"/>
          </p:nvPr>
        </p:nvSpPr>
        <p:spPr/>
        <p:txBody>
          <a:bodyPr/>
          <a:lstStyle/>
          <a:p>
            <a:fld id="{015450FD-5544-4D82-B266-F41EEE4AA684}" type="slidenum">
              <a:rPr lang="en-US" smtClean="0"/>
              <a:t>39</a:t>
            </a:fld>
            <a:endParaRPr lang="en-US"/>
          </a:p>
        </p:txBody>
      </p:sp>
    </p:spTree>
    <p:extLst>
      <p:ext uri="{BB962C8B-B14F-4D97-AF65-F5344CB8AC3E}">
        <p14:creationId xmlns:p14="http://schemas.microsoft.com/office/powerpoint/2010/main" val="422832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Why did we choose line drawings as the input representation? Line drawings is</a:t>
            </a:r>
            <a:r>
              <a:rPr lang="en-US" baseline="0" dirty="0"/>
              <a:t> a simple and intuitive medium for artists and casual modelers. By drawing a few silhouettes and internal contours, humans can effectively convey shape. Modelers</a:t>
            </a:r>
            <a:r>
              <a:rPr lang="en-US" dirty="0"/>
              <a:t> often prototype their</a:t>
            </a:r>
            <a:r>
              <a:rPr lang="en-US" baseline="0" dirty="0"/>
              <a:t> design</a:t>
            </a:r>
            <a:r>
              <a:rPr lang="en-US" dirty="0"/>
              <a:t> by using line drawings.</a:t>
            </a:r>
            <a:r>
              <a:rPr lang="en-US" baseline="0" dirty="0"/>
              <a:t> </a:t>
            </a:r>
            <a:endParaRPr lang="en-US" dirty="0"/>
          </a:p>
        </p:txBody>
      </p:sp>
      <p:sp>
        <p:nvSpPr>
          <p:cNvPr id="4" name="Slide Number Placeholder 3"/>
          <p:cNvSpPr>
            <a:spLocks noGrp="1"/>
          </p:cNvSpPr>
          <p:nvPr>
            <p:ph type="sldNum" sz="quarter" idx="10"/>
          </p:nvPr>
        </p:nvSpPr>
        <p:spPr/>
        <p:txBody>
          <a:bodyPr/>
          <a:lstStyle/>
          <a:p>
            <a:fld id="{45EAE4D4-8B13-479D-BB98-C72A8812840F}" type="slidenum">
              <a:rPr lang="en-US" smtClean="0"/>
              <a:t>4</a:t>
            </a:fld>
            <a:endParaRPr lang="en-US"/>
          </a:p>
        </p:txBody>
      </p:sp>
    </p:spTree>
    <p:extLst>
      <p:ext uri="{BB962C8B-B14F-4D97-AF65-F5344CB8AC3E}">
        <p14:creationId xmlns:p14="http://schemas.microsoft.com/office/powerpoint/2010/main" val="4030385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 presented an approach for 3D shape reconstruction from sketches.</a:t>
            </a:r>
            <a:r>
              <a:rPr lang="en-US" baseline="0" dirty="0"/>
              <a:t> </a:t>
            </a:r>
            <a:r>
              <a:rPr lang="en-US" dirty="0"/>
              <a:t>Our</a:t>
            </a:r>
            <a:r>
              <a:rPr lang="en-US" baseline="0" dirty="0"/>
              <a:t> framework is trained on synthetic sketches and we showed that it generalized well to human-drawn sketches. We evaluated our method both qualitatively and quantitatively. Our results indicate that view-based reconstruction is significantly more accurate than a voxel-based reconstruction.</a:t>
            </a:r>
          </a:p>
        </p:txBody>
      </p:sp>
      <p:sp>
        <p:nvSpPr>
          <p:cNvPr id="4" name="Slide Number Placeholder 3"/>
          <p:cNvSpPr>
            <a:spLocks noGrp="1"/>
          </p:cNvSpPr>
          <p:nvPr>
            <p:ph type="sldNum" sz="quarter" idx="10"/>
          </p:nvPr>
        </p:nvSpPr>
        <p:spPr/>
        <p:txBody>
          <a:bodyPr/>
          <a:lstStyle/>
          <a:p>
            <a:fld id="{45EAE4D4-8B13-479D-BB98-C72A8812840F}" type="slidenum">
              <a:rPr lang="en-US" smtClean="0"/>
              <a:t>40</a:t>
            </a:fld>
            <a:endParaRPr lang="en-US"/>
          </a:p>
        </p:txBody>
      </p:sp>
    </p:spTree>
    <p:extLst>
      <p:ext uri="{BB962C8B-B14F-4D97-AF65-F5344CB8AC3E}">
        <p14:creationId xmlns:p14="http://schemas.microsoft.com/office/powerpoint/2010/main" val="1092340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link to our project page. All the codes and data are available to download.</a:t>
            </a:r>
            <a:r>
              <a:rPr lang="en-US" baseline="0" dirty="0"/>
              <a:t> Thank you!</a:t>
            </a:r>
            <a:endParaRPr lang="en-US" dirty="0"/>
          </a:p>
        </p:txBody>
      </p:sp>
      <p:sp>
        <p:nvSpPr>
          <p:cNvPr id="4" name="Slide Number Placeholder 3"/>
          <p:cNvSpPr>
            <a:spLocks noGrp="1"/>
          </p:cNvSpPr>
          <p:nvPr>
            <p:ph type="sldNum" sz="quarter" idx="10"/>
          </p:nvPr>
        </p:nvSpPr>
        <p:spPr/>
        <p:txBody>
          <a:bodyPr/>
          <a:lstStyle/>
          <a:p>
            <a:fld id="{45EAE4D4-8B13-479D-BB98-C72A8812840F}" type="slidenum">
              <a:rPr lang="en-US" smtClean="0"/>
              <a:t>41</a:t>
            </a:fld>
            <a:endParaRPr lang="en-US"/>
          </a:p>
        </p:txBody>
      </p:sp>
    </p:spTree>
    <p:extLst>
      <p:ext uri="{BB962C8B-B14F-4D97-AF65-F5344CB8AC3E}">
        <p14:creationId xmlns:p14="http://schemas.microsoft.com/office/powerpoint/2010/main" val="337140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other hand, converting 2D sketches to 3D shapes has a number of challenges. First, there is often no single 3D shape interpretation given a single input sketch. For example, given a drawing of a 2D smiley face here, one possible interpretation is a spherical 3D face you see on the top. Another possible interpretation is the button-shape head you see on the bottom. </a:t>
            </a:r>
            <a:endParaRPr lang="en-US" dirty="0"/>
          </a:p>
        </p:txBody>
      </p:sp>
      <p:sp>
        <p:nvSpPr>
          <p:cNvPr id="4" name="Slide Number Placeholder 3"/>
          <p:cNvSpPr>
            <a:spLocks noGrp="1"/>
          </p:cNvSpPr>
          <p:nvPr>
            <p:ph type="sldNum" sz="quarter" idx="10"/>
          </p:nvPr>
        </p:nvSpPr>
        <p:spPr/>
        <p:txBody>
          <a:bodyPr/>
          <a:lstStyle/>
          <a:p>
            <a:fld id="{45EAE4D4-8B13-479D-BB98-C72A8812840F}" type="slidenum">
              <a:rPr lang="en-US" smtClean="0"/>
              <a:t>5</a:t>
            </a:fld>
            <a:endParaRPr lang="en-US"/>
          </a:p>
        </p:txBody>
      </p:sp>
    </p:spTree>
    <p:extLst>
      <p:ext uri="{BB962C8B-B14F-4D97-AF65-F5344CB8AC3E}">
        <p14:creationId xmlns:p14="http://schemas.microsoft.com/office/powerpoint/2010/main" val="413061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way to partially disambiguate the output is by using multiple input line drawings from different views. For example, given a second line drawing, the button-shape interpretation becomes inconsistent with the input. A technical challenge here is how to effectively combine information from all input sketches to reconstruct a single, coherent 3D shape as output. </a:t>
            </a:r>
            <a:endParaRPr lang="en-US" dirty="0"/>
          </a:p>
        </p:txBody>
      </p:sp>
      <p:sp>
        <p:nvSpPr>
          <p:cNvPr id="4" name="Slide Number Placeholder 3"/>
          <p:cNvSpPr>
            <a:spLocks noGrp="1"/>
          </p:cNvSpPr>
          <p:nvPr>
            <p:ph type="sldNum" sz="quarter" idx="10"/>
          </p:nvPr>
        </p:nvSpPr>
        <p:spPr/>
        <p:txBody>
          <a:bodyPr/>
          <a:lstStyle/>
          <a:p>
            <a:fld id="{45EAE4D4-8B13-479D-BB98-C72A8812840F}" type="slidenum">
              <a:rPr lang="en-US" smtClean="0"/>
              <a:t>6</a:t>
            </a:fld>
            <a:endParaRPr lang="en-US"/>
          </a:p>
        </p:txBody>
      </p:sp>
    </p:spTree>
    <p:extLst>
      <p:ext uri="{BB962C8B-B14F-4D97-AF65-F5344CB8AC3E}">
        <p14:creationId xmlns:p14="http://schemas.microsoft.com/office/powerpoint/2010/main" val="424579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more challenge is that human drawings are not perfect. The strokes might not be accurate, smooth, or even consistent across views. For example, given these human line drawings, one possible interpretation could be a non-symmetric, noisy head that you see on the bottom. </a:t>
            </a:r>
            <a:r>
              <a:rPr lang="en-US" b="1" baseline="0" dirty="0"/>
              <a:t>[CLICK]</a:t>
            </a:r>
            <a:r>
              <a:rPr lang="en-US" baseline="0" dirty="0"/>
              <a:t> A data-driven approach can instead favor more plausible interpretations by learning models of geometry from collections of plausible 3D shapes. For example, if we have a database of 3D symmetric heads, a learning approach would learn to reconstruct symmetric heads and favor the top interpretation, which is far more plausible. </a:t>
            </a:r>
          </a:p>
        </p:txBody>
      </p:sp>
      <p:sp>
        <p:nvSpPr>
          <p:cNvPr id="4" name="Slide Number Placeholder 3"/>
          <p:cNvSpPr>
            <a:spLocks noGrp="1"/>
          </p:cNvSpPr>
          <p:nvPr>
            <p:ph type="sldNum" sz="quarter" idx="10"/>
          </p:nvPr>
        </p:nvSpPr>
        <p:spPr/>
        <p:txBody>
          <a:bodyPr/>
          <a:lstStyle/>
          <a:p>
            <a:fld id="{45EAE4D4-8B13-479D-BB98-C72A8812840F}" type="slidenum">
              <a:rPr lang="en-US" smtClean="0"/>
              <a:t>7</a:t>
            </a:fld>
            <a:endParaRPr lang="en-US"/>
          </a:p>
        </p:txBody>
      </p:sp>
    </p:spTree>
    <p:extLst>
      <p:ext uri="{BB962C8B-B14F-4D97-AF65-F5344CB8AC3E}">
        <p14:creationId xmlns:p14="http://schemas.microsoft.com/office/powerpoint/2010/main" val="38340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researchers tried to tackle this problem primarily through</a:t>
            </a:r>
            <a:r>
              <a:rPr lang="en-US" baseline="0" dirty="0"/>
              <a:t> </a:t>
            </a:r>
            <a:r>
              <a:rPr lang="en-US" dirty="0"/>
              <a:t>non-learning</a:t>
            </a:r>
            <a:r>
              <a:rPr lang="en-US" baseline="0" dirty="0"/>
              <a:t> approaches. However, these approaches were based on hand-engineered pipelines or descriptors, and required significant manual user interaction. W</a:t>
            </a:r>
            <a:r>
              <a:rPr lang="en-US" dirty="0"/>
              <a:t>e adopt a neural network approach to automatically learn the mapping between sketches</a:t>
            </a:r>
            <a:r>
              <a:rPr lang="en-US" baseline="0" dirty="0"/>
              <a:t> </a:t>
            </a:r>
            <a:r>
              <a:rPr lang="en-US" dirty="0"/>
              <a:t>and shape geometry.</a:t>
            </a:r>
          </a:p>
        </p:txBody>
      </p:sp>
      <p:sp>
        <p:nvSpPr>
          <p:cNvPr id="4" name="Slide Number Placeholder 3"/>
          <p:cNvSpPr>
            <a:spLocks noGrp="1"/>
          </p:cNvSpPr>
          <p:nvPr>
            <p:ph type="sldNum" sz="quarter" idx="10"/>
          </p:nvPr>
        </p:nvSpPr>
        <p:spPr/>
        <p:txBody>
          <a:bodyPr/>
          <a:lstStyle/>
          <a:p>
            <a:fld id="{45EAE4D4-8B13-479D-BB98-C72A8812840F}" type="slidenum">
              <a:rPr lang="en-US" smtClean="0"/>
              <a:t>8</a:t>
            </a:fld>
            <a:endParaRPr lang="en-US"/>
          </a:p>
        </p:txBody>
      </p:sp>
    </p:spTree>
    <p:extLst>
      <p:ext uri="{BB962C8B-B14F-4D97-AF65-F5344CB8AC3E}">
        <p14:creationId xmlns:p14="http://schemas.microsoft.com/office/powerpoint/2010/main" val="152311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I will now describe our deep network architecture.</a:t>
            </a:r>
          </a:p>
          <a:p>
            <a:endParaRPr lang="en-US" dirty="0"/>
          </a:p>
        </p:txBody>
      </p:sp>
      <p:sp>
        <p:nvSpPr>
          <p:cNvPr id="4" name="Slide Number Placeholder 3"/>
          <p:cNvSpPr>
            <a:spLocks noGrp="1"/>
          </p:cNvSpPr>
          <p:nvPr>
            <p:ph type="sldNum" sz="quarter" idx="10"/>
          </p:nvPr>
        </p:nvSpPr>
        <p:spPr/>
        <p:txBody>
          <a:bodyPr/>
          <a:lstStyle/>
          <a:p>
            <a:fld id="{F67BBBA8-C68C-45D3-B508-0DCA6DEF40B1}" type="slidenum">
              <a:rPr lang="el-GR" altLang="en-US" smtClean="0"/>
              <a:pPr/>
              <a:t>9</a:t>
            </a:fld>
            <a:endParaRPr lang="el-GR" altLang="en-US"/>
          </a:p>
        </p:txBody>
      </p:sp>
    </p:spTree>
    <p:extLst>
      <p:ext uri="{BB962C8B-B14F-4D97-AF65-F5344CB8AC3E}">
        <p14:creationId xmlns:p14="http://schemas.microsoft.com/office/powerpoint/2010/main" val="29153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32BDF1-3A45-43E9-928F-118CC0974CC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226805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15497"/>
            <a:ext cx="7886700" cy="1325563"/>
          </a:xfrm>
        </p:spPr>
        <p:txBody>
          <a:bodyPr>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2BDF1-3A45-43E9-928F-118CC0974CC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96752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2BDF1-3A45-43E9-928F-118CC0974CC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110759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15492"/>
            <a:ext cx="7886700" cy="1325563"/>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2BDF1-3A45-43E9-928F-118CC0974CC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416411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2BDF1-3A45-43E9-928F-118CC0974CC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388475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23811"/>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32BDF1-3A45-43E9-928F-118CC0974CC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373017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1549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32BDF1-3A45-43E9-928F-118CC0974CC5}"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60728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15495"/>
            <a:ext cx="7886700" cy="1325563"/>
          </a:xfrm>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7A32BDF1-3A45-43E9-928F-118CC0974CC5}"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365172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2BDF1-3A45-43E9-928F-118CC0974CC5}"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139589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32BDF1-3A45-43E9-928F-118CC0974CC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109186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32BDF1-3A45-43E9-928F-118CC0974CC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42A10-5BE7-49E0-9D1C-1ECDA0EF7325}" type="slidenum">
              <a:rPr lang="en-US" smtClean="0"/>
              <a:t>‹#›</a:t>
            </a:fld>
            <a:endParaRPr lang="en-US"/>
          </a:p>
        </p:txBody>
      </p:sp>
    </p:spTree>
    <p:extLst>
      <p:ext uri="{BB962C8B-B14F-4D97-AF65-F5344CB8AC3E}">
        <p14:creationId xmlns:p14="http://schemas.microsoft.com/office/powerpoint/2010/main" val="141324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1549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2BDF1-3A45-43E9-928F-118CC0974CC5}" type="datetimeFigureOut">
              <a:rPr lang="en-US" smtClean="0"/>
              <a:t>10/23/2017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42A10-5BE7-49E0-9D1C-1ECDA0EF7325}" type="slidenum">
              <a:rPr lang="en-US" smtClean="0"/>
              <a:t>‹#›</a:t>
            </a:fld>
            <a:endParaRPr lang="en-US"/>
          </a:p>
        </p:txBody>
      </p:sp>
    </p:spTree>
    <p:extLst>
      <p:ext uri="{BB962C8B-B14F-4D97-AF65-F5344CB8AC3E}">
        <p14:creationId xmlns:p14="http://schemas.microsoft.com/office/powerpoint/2010/main" val="3948846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9.wmf"/><Relationship Id="rId3" Type="http://schemas.openxmlformats.org/officeDocument/2006/relationships/notesSlide" Target="../notesSlides/notesSlide17.xml"/><Relationship Id="rId7" Type="http://schemas.openxmlformats.org/officeDocument/2006/relationships/image" Target="../media/image33.png"/><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png"/><Relationship Id="rId11" Type="http://schemas.openxmlformats.org/officeDocument/2006/relationships/image" Target="../media/image28.wmf"/><Relationship Id="rId5" Type="http://schemas.openxmlformats.org/officeDocument/2006/relationships/image" Target="../media/image31.png"/><Relationship Id="rId10" Type="http://schemas.openxmlformats.org/officeDocument/2006/relationships/oleObject" Target="../embeddings/oleObject5.bin"/><Relationship Id="rId4" Type="http://schemas.openxmlformats.org/officeDocument/2006/relationships/image" Target="../media/image30.png"/><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5.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eople.cs.umass.edu/~zlun/SketchModel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4311" y="962125"/>
            <a:ext cx="8455378" cy="1211268"/>
          </a:xfrm>
        </p:spPr>
        <p:txBody>
          <a:bodyPr>
            <a:normAutofit/>
          </a:bodyPr>
          <a:lstStyle/>
          <a:p>
            <a:r>
              <a:rPr lang="en-US" sz="4000" dirty="0"/>
              <a:t>3D Shape Reconstruction from Sketches via Multi-view Convolutional Networks</a:t>
            </a:r>
          </a:p>
        </p:txBody>
      </p:sp>
      <p:sp>
        <p:nvSpPr>
          <p:cNvPr id="5" name="Subtitle 4"/>
          <p:cNvSpPr>
            <a:spLocks noGrp="1"/>
          </p:cNvSpPr>
          <p:nvPr>
            <p:ph type="subTitle" idx="1"/>
          </p:nvPr>
        </p:nvSpPr>
        <p:spPr>
          <a:xfrm>
            <a:off x="4684890" y="2476598"/>
            <a:ext cx="3927122" cy="1964309"/>
          </a:xfrm>
        </p:spPr>
        <p:txBody>
          <a:bodyPr>
            <a:noAutofit/>
          </a:bodyPr>
          <a:lstStyle/>
          <a:p>
            <a:pPr algn="r"/>
            <a:r>
              <a:rPr lang="en-US" sz="2800" dirty="0" err="1">
                <a:solidFill>
                  <a:schemeClr val="tx1">
                    <a:lumMod val="50000"/>
                    <a:lumOff val="50000"/>
                  </a:schemeClr>
                </a:solidFill>
              </a:rPr>
              <a:t>Zhaoliang</a:t>
            </a:r>
            <a:r>
              <a:rPr lang="en-US" sz="2800" dirty="0">
                <a:solidFill>
                  <a:schemeClr val="tx1">
                    <a:lumMod val="50000"/>
                    <a:lumOff val="50000"/>
                  </a:schemeClr>
                </a:solidFill>
              </a:rPr>
              <a:t> </a:t>
            </a:r>
            <a:r>
              <a:rPr lang="en-US" sz="2800" dirty="0" err="1">
                <a:solidFill>
                  <a:schemeClr val="tx1">
                    <a:lumMod val="50000"/>
                    <a:lumOff val="50000"/>
                  </a:schemeClr>
                </a:solidFill>
              </a:rPr>
              <a:t>Lun</a:t>
            </a:r>
            <a:br>
              <a:rPr lang="en-US" sz="2800" dirty="0">
                <a:solidFill>
                  <a:schemeClr val="tx1">
                    <a:lumMod val="50000"/>
                    <a:lumOff val="50000"/>
                  </a:schemeClr>
                </a:solidFill>
              </a:rPr>
            </a:br>
            <a:r>
              <a:rPr lang="en-US" sz="2800" dirty="0">
                <a:solidFill>
                  <a:schemeClr val="tx1">
                    <a:lumMod val="50000"/>
                    <a:lumOff val="50000"/>
                  </a:schemeClr>
                </a:solidFill>
              </a:rPr>
              <a:t>Matheus Gadelha</a:t>
            </a:r>
            <a:br>
              <a:rPr lang="en-US" sz="2800" dirty="0">
                <a:solidFill>
                  <a:schemeClr val="tx1">
                    <a:lumMod val="50000"/>
                    <a:lumOff val="50000"/>
                  </a:schemeClr>
                </a:solidFill>
              </a:rPr>
            </a:br>
            <a:r>
              <a:rPr lang="en-US" sz="2800" dirty="0" err="1">
                <a:solidFill>
                  <a:schemeClr val="tx1">
                    <a:lumMod val="50000"/>
                    <a:lumOff val="50000"/>
                  </a:schemeClr>
                </a:solidFill>
              </a:rPr>
              <a:t>Evangelos</a:t>
            </a:r>
            <a:r>
              <a:rPr lang="en-US" sz="2800" dirty="0">
                <a:solidFill>
                  <a:schemeClr val="tx1">
                    <a:lumMod val="50000"/>
                    <a:lumOff val="50000"/>
                  </a:schemeClr>
                </a:solidFill>
              </a:rPr>
              <a:t> </a:t>
            </a:r>
            <a:r>
              <a:rPr lang="en-US" sz="2800" dirty="0" err="1">
                <a:solidFill>
                  <a:schemeClr val="tx1">
                    <a:lumMod val="50000"/>
                    <a:lumOff val="50000"/>
                  </a:schemeClr>
                </a:solidFill>
              </a:rPr>
              <a:t>Kalogerakis</a:t>
            </a:r>
            <a:br>
              <a:rPr lang="en-US" sz="2800" dirty="0">
                <a:solidFill>
                  <a:schemeClr val="tx1">
                    <a:lumMod val="50000"/>
                    <a:lumOff val="50000"/>
                  </a:schemeClr>
                </a:solidFill>
              </a:rPr>
            </a:br>
            <a:r>
              <a:rPr lang="en-US" sz="2800" dirty="0">
                <a:solidFill>
                  <a:schemeClr val="tx1">
                    <a:lumMod val="50000"/>
                    <a:lumOff val="50000"/>
                  </a:schemeClr>
                </a:solidFill>
              </a:rPr>
              <a:t>Subhransu </a:t>
            </a:r>
            <a:r>
              <a:rPr lang="en-US" sz="2800" dirty="0" err="1">
                <a:solidFill>
                  <a:schemeClr val="tx1">
                    <a:lumMod val="50000"/>
                    <a:lumOff val="50000"/>
                  </a:schemeClr>
                </a:solidFill>
              </a:rPr>
              <a:t>Maji</a:t>
            </a:r>
            <a:br>
              <a:rPr lang="en-US" sz="2800" dirty="0">
                <a:solidFill>
                  <a:schemeClr val="tx1">
                    <a:lumMod val="50000"/>
                    <a:lumOff val="50000"/>
                  </a:schemeClr>
                </a:solidFill>
              </a:rPr>
            </a:br>
            <a:r>
              <a:rPr lang="en-US" sz="2800" dirty="0" err="1">
                <a:solidFill>
                  <a:schemeClr val="tx1">
                    <a:lumMod val="50000"/>
                    <a:lumOff val="50000"/>
                  </a:schemeClr>
                </a:solidFill>
              </a:rPr>
              <a:t>Rui</a:t>
            </a:r>
            <a:r>
              <a:rPr lang="en-US" sz="2800" dirty="0">
                <a:solidFill>
                  <a:schemeClr val="tx1">
                    <a:lumMod val="50000"/>
                    <a:lumOff val="50000"/>
                  </a:schemeClr>
                </a:solidFill>
              </a:rPr>
              <a:t> Wang</a:t>
            </a:r>
          </a:p>
        </p:txBody>
      </p:sp>
      <p:grpSp>
        <p:nvGrpSpPr>
          <p:cNvPr id="6" name="Group 5"/>
          <p:cNvGrpSpPr/>
          <p:nvPr/>
        </p:nvGrpSpPr>
        <p:grpSpPr>
          <a:xfrm>
            <a:off x="641223" y="2935724"/>
            <a:ext cx="4611096" cy="2493526"/>
            <a:chOff x="6391587" y="4370053"/>
            <a:chExt cx="2306085" cy="1247053"/>
          </a:xfrm>
        </p:grpSpPr>
        <p:grpSp>
          <p:nvGrpSpPr>
            <p:cNvPr id="7" name="Group 6"/>
            <p:cNvGrpSpPr/>
            <p:nvPr/>
          </p:nvGrpSpPr>
          <p:grpSpPr>
            <a:xfrm>
              <a:off x="6391587" y="4373755"/>
              <a:ext cx="1204429" cy="1205236"/>
              <a:chOff x="6205017" y="12716"/>
              <a:chExt cx="6811563" cy="6816127"/>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017" y="12716"/>
                <a:ext cx="3445046" cy="681612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5999" y="17811"/>
                <a:ext cx="3070581" cy="6805937"/>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8270" y="4370053"/>
              <a:ext cx="709402" cy="1247053"/>
            </a:xfrm>
            <a:prstGeom prst="rect">
              <a:avLst/>
            </a:prstGeom>
          </p:spPr>
        </p:pic>
        <p:sp>
          <p:nvSpPr>
            <p:cNvPr id="9" name="Right Arrow 11"/>
            <p:cNvSpPr/>
            <p:nvPr/>
          </p:nvSpPr>
          <p:spPr>
            <a:xfrm>
              <a:off x="7683154" y="4648255"/>
              <a:ext cx="337531" cy="169272"/>
            </a:xfrm>
            <a:prstGeom prst="rightArrow">
              <a:avLst>
                <a:gd name="adj1" fmla="val 35933"/>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1320" y="4452337"/>
            <a:ext cx="2198369" cy="2187377"/>
          </a:xfrm>
          <a:prstGeom prst="rect">
            <a:avLst/>
          </a:prstGeom>
        </p:spPr>
      </p:pic>
    </p:spTree>
    <p:extLst>
      <p:ext uri="{BB962C8B-B14F-4D97-AF65-F5344CB8AC3E}">
        <p14:creationId xmlns:p14="http://schemas.microsoft.com/office/powerpoint/2010/main" val="40205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075"/>
            <a:ext cx="7886700" cy="1325563"/>
          </a:xfrm>
        </p:spPr>
        <p:txBody>
          <a:bodyPr vert="horz" lIns="91440" tIns="45720" rIns="91440" bIns="45720" rtlCol="0" anchor="ctr">
            <a:normAutofit/>
          </a:bodyPr>
          <a:lstStyle/>
          <a:p>
            <a:r>
              <a:rPr lang="en-US" dirty="0"/>
              <a:t>Deep net architecture: Encoder</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6511"/>
          <a:stretch/>
        </p:blipFill>
        <p:spPr>
          <a:xfrm>
            <a:off x="0" y="2163392"/>
            <a:ext cx="4890977" cy="4360028"/>
          </a:xfrm>
          <a:prstGeom prst="rect">
            <a:avLst/>
          </a:prstGeom>
        </p:spPr>
      </p:pic>
      <p:sp>
        <p:nvSpPr>
          <p:cNvPr id="6" name="Rectangle 3"/>
          <p:cNvSpPr txBox="1">
            <a:spLocks noChangeArrowheads="1"/>
          </p:cNvSpPr>
          <p:nvPr/>
        </p:nvSpPr>
        <p:spPr bwMode="auto">
          <a:xfrm>
            <a:off x="2375756" y="5299284"/>
            <a:ext cx="439248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spcBef>
                <a:spcPts val="1000"/>
              </a:spcBef>
              <a:buNone/>
            </a:pPr>
            <a:r>
              <a:rPr lang="en-US" altLang="en-US" sz="2600" dirty="0"/>
              <a:t>Feature representations</a:t>
            </a:r>
            <a:br>
              <a:rPr lang="en-US" altLang="en-US" sz="2600" dirty="0"/>
            </a:br>
            <a:r>
              <a:rPr lang="en-US" altLang="en-US" sz="2600" dirty="0"/>
              <a:t>capturing </a:t>
            </a:r>
            <a:r>
              <a:rPr lang="en-US" altLang="en-US" sz="2600" b="1" dirty="0"/>
              <a:t>increasingly larger context</a:t>
            </a:r>
            <a:r>
              <a:rPr lang="en-US" altLang="en-US" sz="2600" dirty="0"/>
              <a:t> in the sketches</a:t>
            </a:r>
          </a:p>
        </p:txBody>
      </p:sp>
      <p:sp>
        <p:nvSpPr>
          <p:cNvPr id="7" name="TextBox 6"/>
          <p:cNvSpPr txBox="1"/>
          <p:nvPr/>
        </p:nvSpPr>
        <p:spPr>
          <a:xfrm>
            <a:off x="7674" y="3736645"/>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8" name="TextBox 7"/>
          <p:cNvSpPr txBox="1"/>
          <p:nvPr/>
        </p:nvSpPr>
        <p:spPr>
          <a:xfrm>
            <a:off x="12078" y="5805264"/>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Tree>
    <p:extLst>
      <p:ext uri="{BB962C8B-B14F-4D97-AF65-F5344CB8AC3E}">
        <p14:creationId xmlns:p14="http://schemas.microsoft.com/office/powerpoint/2010/main" val="261567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072"/>
            <a:ext cx="7886700" cy="1325563"/>
          </a:xfrm>
        </p:spPr>
        <p:txBody>
          <a:bodyPr/>
          <a:lstStyle/>
          <a:p>
            <a:r>
              <a:rPr lang="en-US" dirty="0"/>
              <a:t>Deep net architecture: Decoder</a:t>
            </a:r>
          </a:p>
        </p:txBody>
      </p:sp>
      <p:sp>
        <p:nvSpPr>
          <p:cNvPr id="4" name="TextBox 3"/>
          <p:cNvSpPr txBox="1"/>
          <p:nvPr/>
        </p:nvSpPr>
        <p:spPr>
          <a:xfrm>
            <a:off x="628650" y="1403821"/>
            <a:ext cx="4509824" cy="523220"/>
          </a:xfrm>
          <a:prstGeom prst="rect">
            <a:avLst/>
          </a:prstGeom>
          <a:noFill/>
        </p:spPr>
        <p:txBody>
          <a:bodyPr wrap="none" rtlCol="0">
            <a:spAutoFit/>
          </a:bodyPr>
          <a:lstStyle/>
          <a:p>
            <a:r>
              <a:rPr lang="en-US" altLang="en-US" sz="2800" dirty="0"/>
              <a:t>Infer </a:t>
            </a:r>
            <a:r>
              <a:rPr lang="en-US" altLang="en-US" sz="2800" b="1" dirty="0"/>
              <a:t>depth and normal maps</a:t>
            </a:r>
            <a:endParaRPr lang="en-US" altLang="en-US" sz="28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3392"/>
            <a:ext cx="9144000" cy="4360028"/>
          </a:xfrm>
          <a:prstGeom prst="rect">
            <a:avLst/>
          </a:prstGeom>
        </p:spPr>
      </p:pic>
      <p:sp>
        <p:nvSpPr>
          <p:cNvPr id="20" name="Rectangle 3"/>
          <p:cNvSpPr txBox="1">
            <a:spLocks noChangeArrowheads="1"/>
          </p:cNvSpPr>
          <p:nvPr/>
        </p:nvSpPr>
        <p:spPr bwMode="auto">
          <a:xfrm>
            <a:off x="4442789" y="5405114"/>
            <a:ext cx="4701211"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fontAlgn="base">
              <a:spcBef>
                <a:spcPts val="1000"/>
              </a:spcBef>
              <a:spcAft>
                <a:spcPct val="0"/>
              </a:spcAft>
              <a:buFont typeface="Arial" panose="020B0604020202020204" pitchFamily="34" charset="0"/>
              <a:buNone/>
            </a:pPr>
            <a:r>
              <a:rPr lang="en-US" altLang="en-US" sz="2600" dirty="0">
                <a:solidFill>
                  <a:prstClr val="black"/>
                </a:solidFill>
                <a:cs typeface="Arial" panose="020B0604020202020204" pitchFamily="34" charset="0"/>
              </a:rPr>
              <a:t>Feature representations</a:t>
            </a:r>
            <a:br>
              <a:rPr lang="en-US" altLang="en-US" sz="2600" dirty="0">
                <a:solidFill>
                  <a:prstClr val="black"/>
                </a:solidFill>
                <a:cs typeface="Arial" panose="020B0604020202020204" pitchFamily="34" charset="0"/>
              </a:rPr>
            </a:br>
            <a:r>
              <a:rPr lang="en-US" altLang="en-US" sz="2600" dirty="0">
                <a:solidFill>
                  <a:prstClr val="black"/>
                </a:solidFill>
                <a:cs typeface="Arial" panose="020B0604020202020204" pitchFamily="34" charset="0"/>
              </a:rPr>
              <a:t>generating shape information </a:t>
            </a:r>
            <a:r>
              <a:rPr lang="en-US" altLang="en-US" sz="2600" b="1" dirty="0">
                <a:solidFill>
                  <a:prstClr val="black"/>
                </a:solidFill>
                <a:cs typeface="Arial" panose="020B0604020202020204" pitchFamily="34" charset="0"/>
              </a:rPr>
              <a:t>at increasingly finer scales</a:t>
            </a:r>
          </a:p>
        </p:txBody>
      </p:sp>
      <p:sp>
        <p:nvSpPr>
          <p:cNvPr id="21" name="TextBox 20"/>
          <p:cNvSpPr txBox="1"/>
          <p:nvPr/>
        </p:nvSpPr>
        <p:spPr>
          <a:xfrm>
            <a:off x="7674" y="3736645"/>
            <a:ext cx="1387496" cy="430887"/>
          </a:xfrm>
          <a:prstGeom prst="rect">
            <a:avLst/>
          </a:prstGeom>
          <a:solidFill>
            <a:sysClr val="window" lastClr="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2060"/>
                </a:solidFill>
                <a:effectLst/>
                <a:uLnTx/>
                <a:uFillTx/>
                <a:ea typeface="Helvetica" panose="020B0604020202020204" pitchFamily="34" charset="0"/>
                <a:cs typeface="Helvetica" panose="020B0604020202020204" pitchFamily="34" charset="0"/>
              </a:rPr>
              <a:t>front view</a:t>
            </a:r>
          </a:p>
        </p:txBody>
      </p:sp>
      <p:sp>
        <p:nvSpPr>
          <p:cNvPr id="22" name="TextBox 21"/>
          <p:cNvSpPr txBox="1"/>
          <p:nvPr/>
        </p:nvSpPr>
        <p:spPr>
          <a:xfrm>
            <a:off x="12078" y="5805264"/>
            <a:ext cx="1276568" cy="430887"/>
          </a:xfrm>
          <a:prstGeom prst="rect">
            <a:avLst/>
          </a:prstGeom>
          <a:solidFill>
            <a:sysClr val="window" lastClr="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2060"/>
                </a:solidFill>
                <a:effectLst/>
                <a:uLnTx/>
                <a:uFillTx/>
                <a:ea typeface="Helvetica" panose="020B0604020202020204" pitchFamily="34" charset="0"/>
                <a:cs typeface="Helvetica" panose="020B0604020202020204" pitchFamily="34" charset="0"/>
              </a:rPr>
              <a:t>side view</a:t>
            </a:r>
          </a:p>
        </p:txBody>
      </p:sp>
      <p:sp>
        <p:nvSpPr>
          <p:cNvPr id="23" name="TextBox 22"/>
          <p:cNvSpPr txBox="1"/>
          <p:nvPr/>
        </p:nvSpPr>
        <p:spPr>
          <a:xfrm>
            <a:off x="7626622" y="4868397"/>
            <a:ext cx="1460656" cy="430887"/>
          </a:xfrm>
          <a:prstGeom prst="rect">
            <a:avLst/>
          </a:prstGeom>
          <a:solidFill>
            <a:sysClr val="window" lastClr="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2060"/>
                </a:solidFill>
                <a:effectLst/>
                <a:uLnTx/>
                <a:uFillTx/>
                <a:ea typeface="Helvetica" panose="020B0604020202020204" pitchFamily="34" charset="0"/>
                <a:cs typeface="Helvetica" panose="020B0604020202020204" pitchFamily="34" charset="0"/>
              </a:rPr>
              <a:t>depth map</a:t>
            </a:r>
          </a:p>
        </p:txBody>
      </p:sp>
      <p:pic>
        <p:nvPicPr>
          <p:cNvPr id="5" name="Picture 4"/>
          <p:cNvPicPr>
            <a:picLocks noChangeAspect="1"/>
          </p:cNvPicPr>
          <p:nvPr/>
        </p:nvPicPr>
        <p:blipFill>
          <a:blip r:embed="rId4"/>
          <a:stretch>
            <a:fillRect/>
          </a:stretch>
        </p:blipFill>
        <p:spPr>
          <a:xfrm>
            <a:off x="7789599" y="3483462"/>
            <a:ext cx="1362075" cy="1362075"/>
          </a:xfrm>
          <a:prstGeom prst="rect">
            <a:avLst/>
          </a:prstGeom>
        </p:spPr>
      </p:pic>
    </p:spTree>
    <p:extLst>
      <p:ext uri="{BB962C8B-B14F-4D97-AF65-F5344CB8AC3E}">
        <p14:creationId xmlns:p14="http://schemas.microsoft.com/office/powerpoint/2010/main" val="327676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072"/>
            <a:ext cx="7886700" cy="1325563"/>
          </a:xfrm>
        </p:spPr>
        <p:txBody>
          <a:bodyPr/>
          <a:lstStyle/>
          <a:p>
            <a:r>
              <a:rPr lang="en-US" dirty="0"/>
              <a:t>Deep net architecture: Decoder</a:t>
            </a:r>
          </a:p>
        </p:txBody>
      </p:sp>
      <p:sp>
        <p:nvSpPr>
          <p:cNvPr id="4" name="TextBox 3"/>
          <p:cNvSpPr txBox="1"/>
          <p:nvPr/>
        </p:nvSpPr>
        <p:spPr>
          <a:xfrm>
            <a:off x="628650" y="1403821"/>
            <a:ext cx="4509824" cy="523220"/>
          </a:xfrm>
          <a:prstGeom prst="rect">
            <a:avLst/>
          </a:prstGeom>
          <a:noFill/>
        </p:spPr>
        <p:txBody>
          <a:bodyPr wrap="none" rtlCol="0">
            <a:spAutoFit/>
          </a:bodyPr>
          <a:lstStyle/>
          <a:p>
            <a:r>
              <a:rPr lang="en-US" altLang="en-US" sz="2800" dirty="0"/>
              <a:t>Infer </a:t>
            </a:r>
            <a:r>
              <a:rPr lang="en-US" altLang="en-US" sz="2800" b="1" dirty="0"/>
              <a:t>depth and normal maps</a:t>
            </a:r>
            <a:endParaRPr lang="en-US" altLang="en-US" sz="28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63392"/>
            <a:ext cx="9144000" cy="4360028"/>
          </a:xfrm>
          <a:prstGeom prst="rect">
            <a:avLst/>
          </a:prstGeom>
        </p:spPr>
      </p:pic>
      <p:sp>
        <p:nvSpPr>
          <p:cNvPr id="20" name="Rectangle 3"/>
          <p:cNvSpPr txBox="1">
            <a:spLocks noChangeArrowheads="1"/>
          </p:cNvSpPr>
          <p:nvPr/>
        </p:nvSpPr>
        <p:spPr bwMode="auto">
          <a:xfrm>
            <a:off x="4442789" y="5405114"/>
            <a:ext cx="4701211"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fontAlgn="base">
              <a:spcBef>
                <a:spcPts val="1000"/>
              </a:spcBef>
              <a:spcAft>
                <a:spcPct val="0"/>
              </a:spcAft>
              <a:buFont typeface="Arial" panose="020B0604020202020204" pitchFamily="34" charset="0"/>
              <a:buNone/>
            </a:pPr>
            <a:r>
              <a:rPr lang="en-US" altLang="en-US" sz="2600" dirty="0">
                <a:solidFill>
                  <a:prstClr val="black"/>
                </a:solidFill>
                <a:cs typeface="Arial" panose="020B0604020202020204" pitchFamily="34" charset="0"/>
              </a:rPr>
              <a:t>Feature representations</a:t>
            </a:r>
            <a:br>
              <a:rPr lang="en-US" altLang="en-US" sz="2600" dirty="0">
                <a:solidFill>
                  <a:prstClr val="black"/>
                </a:solidFill>
                <a:cs typeface="Arial" panose="020B0604020202020204" pitchFamily="34" charset="0"/>
              </a:rPr>
            </a:br>
            <a:r>
              <a:rPr lang="en-US" altLang="en-US" sz="2600" dirty="0">
                <a:solidFill>
                  <a:prstClr val="black"/>
                </a:solidFill>
                <a:cs typeface="Arial" panose="020B0604020202020204" pitchFamily="34" charset="0"/>
              </a:rPr>
              <a:t>generating shape information </a:t>
            </a:r>
            <a:r>
              <a:rPr lang="en-US" altLang="en-US" sz="2600" b="1" dirty="0">
                <a:solidFill>
                  <a:prstClr val="black"/>
                </a:solidFill>
                <a:cs typeface="Arial" panose="020B0604020202020204" pitchFamily="34" charset="0"/>
              </a:rPr>
              <a:t>at increasingly finer scales</a:t>
            </a:r>
          </a:p>
        </p:txBody>
      </p:sp>
      <p:sp>
        <p:nvSpPr>
          <p:cNvPr id="21" name="TextBox 20"/>
          <p:cNvSpPr txBox="1"/>
          <p:nvPr/>
        </p:nvSpPr>
        <p:spPr>
          <a:xfrm>
            <a:off x="7674" y="3736645"/>
            <a:ext cx="1387496" cy="430887"/>
          </a:xfrm>
          <a:prstGeom prst="rect">
            <a:avLst/>
          </a:prstGeom>
          <a:solidFill>
            <a:sysClr val="window" lastClr="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2060"/>
                </a:solidFill>
                <a:effectLst/>
                <a:uLnTx/>
                <a:uFillTx/>
                <a:ea typeface="Helvetica" panose="020B0604020202020204" pitchFamily="34" charset="0"/>
                <a:cs typeface="Helvetica" panose="020B0604020202020204" pitchFamily="34" charset="0"/>
              </a:rPr>
              <a:t>front view</a:t>
            </a:r>
          </a:p>
        </p:txBody>
      </p:sp>
      <p:sp>
        <p:nvSpPr>
          <p:cNvPr id="22" name="TextBox 21"/>
          <p:cNvSpPr txBox="1"/>
          <p:nvPr/>
        </p:nvSpPr>
        <p:spPr>
          <a:xfrm>
            <a:off x="12078" y="5805264"/>
            <a:ext cx="1276568" cy="430887"/>
          </a:xfrm>
          <a:prstGeom prst="rect">
            <a:avLst/>
          </a:prstGeom>
          <a:solidFill>
            <a:sysClr val="window" lastClr="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2060"/>
                </a:solidFill>
                <a:effectLst/>
                <a:uLnTx/>
                <a:uFillTx/>
                <a:ea typeface="Helvetica" panose="020B0604020202020204" pitchFamily="34" charset="0"/>
                <a:cs typeface="Helvetica" panose="020B0604020202020204" pitchFamily="34" charset="0"/>
              </a:rPr>
              <a:t>side view</a:t>
            </a:r>
          </a:p>
        </p:txBody>
      </p:sp>
      <p:sp>
        <p:nvSpPr>
          <p:cNvPr id="23" name="TextBox 22"/>
          <p:cNvSpPr txBox="1"/>
          <p:nvPr/>
        </p:nvSpPr>
        <p:spPr>
          <a:xfrm>
            <a:off x="7386592" y="4868397"/>
            <a:ext cx="1750800" cy="430887"/>
          </a:xfrm>
          <a:prstGeom prst="rect">
            <a:avLst/>
          </a:prstGeom>
          <a:solidFill>
            <a:sysClr val="window" lastClr="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2060"/>
                </a:solidFill>
                <a:effectLst/>
                <a:uLnTx/>
                <a:uFillTx/>
                <a:ea typeface="Helvetica" panose="020B0604020202020204" pitchFamily="34" charset="0"/>
                <a:cs typeface="Helvetica" panose="020B0604020202020204" pitchFamily="34" charset="0"/>
              </a:rPr>
              <a:t>+normal map</a:t>
            </a:r>
          </a:p>
        </p:txBody>
      </p:sp>
      <p:graphicFrame>
        <p:nvGraphicFramePr>
          <p:cNvPr id="3" name="Object 2"/>
          <p:cNvGraphicFramePr>
            <a:graphicFrameLocks noChangeAspect="1"/>
          </p:cNvGraphicFramePr>
          <p:nvPr>
            <p:extLst>
              <p:ext uri="{D42A27DB-BD31-4B8C-83A1-F6EECF244321}">
                <p14:modId xmlns:p14="http://schemas.microsoft.com/office/powerpoint/2010/main" val="2100408887"/>
              </p:ext>
            </p:extLst>
          </p:nvPr>
        </p:nvGraphicFramePr>
        <p:xfrm>
          <a:off x="7824847" y="3509010"/>
          <a:ext cx="1342347" cy="1342347"/>
        </p:xfrm>
        <a:graphic>
          <a:graphicData uri="http://schemas.openxmlformats.org/presentationml/2006/ole">
            <mc:AlternateContent xmlns:mc="http://schemas.openxmlformats.org/markup-compatibility/2006">
              <mc:Choice xmlns:v="urn:schemas-microsoft-com:vml" Requires="v">
                <p:oleObj spid="_x0000_s3086" name="Bitmap Image" r:id="rId5" imgW="1324080" imgH="1324080" progId="Paint.Picture">
                  <p:embed/>
                </p:oleObj>
              </mc:Choice>
              <mc:Fallback>
                <p:oleObj name="Bitmap Image" r:id="rId5" imgW="1324080" imgH="1324080" progId="Paint.Picture">
                  <p:embed/>
                  <p:pic>
                    <p:nvPicPr>
                      <p:cNvPr id="0" name=""/>
                      <p:cNvPicPr/>
                      <p:nvPr/>
                    </p:nvPicPr>
                    <p:blipFill>
                      <a:blip r:embed="rId6"/>
                      <a:stretch>
                        <a:fillRect/>
                      </a:stretch>
                    </p:blipFill>
                    <p:spPr>
                      <a:xfrm>
                        <a:off x="7824847" y="3509010"/>
                        <a:ext cx="1342347" cy="1342347"/>
                      </a:xfrm>
                      <a:prstGeom prst="rect">
                        <a:avLst/>
                      </a:prstGeom>
                    </p:spPr>
                  </p:pic>
                </p:oleObj>
              </mc:Fallback>
            </mc:AlternateContent>
          </a:graphicData>
        </a:graphic>
      </p:graphicFrame>
    </p:spTree>
    <p:extLst>
      <p:ext uri="{BB962C8B-B14F-4D97-AF65-F5344CB8AC3E}">
        <p14:creationId xmlns:p14="http://schemas.microsoft.com/office/powerpoint/2010/main" val="112847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35" y="285116"/>
            <a:ext cx="8126730" cy="1325563"/>
          </a:xfrm>
        </p:spPr>
        <p:txBody>
          <a:bodyPr/>
          <a:lstStyle/>
          <a:p>
            <a:r>
              <a:rPr lang="en-US" dirty="0"/>
              <a:t>Deep net architecture: Multi-view Decoder</a:t>
            </a:r>
          </a:p>
        </p:txBody>
      </p:sp>
      <p:sp>
        <p:nvSpPr>
          <p:cNvPr id="4" name="TextBox 3"/>
          <p:cNvSpPr txBox="1"/>
          <p:nvPr/>
        </p:nvSpPr>
        <p:spPr>
          <a:xfrm>
            <a:off x="628650" y="1403821"/>
            <a:ext cx="7009483" cy="523220"/>
          </a:xfrm>
          <a:prstGeom prst="rect">
            <a:avLst/>
          </a:prstGeom>
          <a:noFill/>
        </p:spPr>
        <p:txBody>
          <a:bodyPr wrap="none" rtlCol="0">
            <a:spAutoFit/>
          </a:bodyPr>
          <a:lstStyle/>
          <a:p>
            <a:r>
              <a:rPr lang="en-US" altLang="en-US" sz="2800" dirty="0"/>
              <a:t>Infer </a:t>
            </a:r>
            <a:r>
              <a:rPr lang="en-US" altLang="en-US" sz="2800" b="1" dirty="0"/>
              <a:t>depth and normal maps</a:t>
            </a:r>
            <a:r>
              <a:rPr lang="en-US" altLang="en-US" sz="2800" dirty="0"/>
              <a:t> for several views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3392"/>
            <a:ext cx="9143999" cy="4360028"/>
          </a:xfrm>
          <a:prstGeom prst="rect">
            <a:avLst/>
          </a:prstGeom>
        </p:spPr>
      </p:pic>
      <p:sp>
        <p:nvSpPr>
          <p:cNvPr id="6" name="TextBox 5"/>
          <p:cNvSpPr txBox="1"/>
          <p:nvPr/>
        </p:nvSpPr>
        <p:spPr>
          <a:xfrm>
            <a:off x="7274157" y="3501008"/>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7" name="TextBox 6"/>
          <p:cNvSpPr txBox="1"/>
          <p:nvPr/>
        </p:nvSpPr>
        <p:spPr>
          <a:xfrm>
            <a:off x="7180776" y="5517232"/>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8" name="TextBox 7"/>
          <p:cNvSpPr txBox="1"/>
          <p:nvPr/>
        </p:nvSpPr>
        <p:spPr>
          <a:xfrm>
            <a:off x="7674" y="3736645"/>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9" name="TextBox 8"/>
          <p:cNvSpPr txBox="1"/>
          <p:nvPr/>
        </p:nvSpPr>
        <p:spPr>
          <a:xfrm>
            <a:off x="12078" y="5805264"/>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Tree>
    <p:extLst>
      <p:ext uri="{BB962C8B-B14F-4D97-AF65-F5344CB8AC3E}">
        <p14:creationId xmlns:p14="http://schemas.microsoft.com/office/powerpoint/2010/main" val="16926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642"/>
            <a:ext cx="7886700" cy="1325563"/>
          </a:xfrm>
        </p:spPr>
        <p:txBody>
          <a:bodyPr/>
          <a:lstStyle/>
          <a:p>
            <a:r>
              <a:rPr lang="en-US" dirty="0"/>
              <a:t>Deep net architecture: U-net structure</a:t>
            </a:r>
            <a:endParaRPr lang="en-US" dirty="0">
              <a:solidFill>
                <a:schemeClr val="bg1">
                  <a:lumMod val="50000"/>
                </a:schemeClr>
              </a:solidFill>
            </a:endParaRPr>
          </a:p>
        </p:txBody>
      </p:sp>
      <p:sp>
        <p:nvSpPr>
          <p:cNvPr id="5" name="Rectangle 3"/>
          <p:cNvSpPr txBox="1">
            <a:spLocks noChangeArrowheads="1"/>
          </p:cNvSpPr>
          <p:nvPr/>
        </p:nvSpPr>
        <p:spPr bwMode="auto">
          <a:xfrm>
            <a:off x="628650" y="1375861"/>
            <a:ext cx="7632848" cy="10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spcBef>
                <a:spcPts val="1000"/>
              </a:spcBef>
              <a:buNone/>
            </a:pPr>
            <a:r>
              <a:rPr lang="en-US" altLang="en-US" dirty="0"/>
              <a:t>Feature representations in the decoder depend on </a:t>
            </a:r>
            <a:r>
              <a:rPr lang="en-US" altLang="en-US" b="1" dirty="0"/>
              <a:t>previous layer &amp; encoder’s corresponding layer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3392"/>
            <a:ext cx="9143999" cy="4360027"/>
          </a:xfrm>
          <a:prstGeom prst="rect">
            <a:avLst/>
          </a:prstGeom>
        </p:spPr>
      </p:pic>
      <p:sp>
        <p:nvSpPr>
          <p:cNvPr id="7" name="Rectangle 6"/>
          <p:cNvSpPr>
            <a:spLocks noChangeArrowheads="1"/>
          </p:cNvSpPr>
          <p:nvPr/>
        </p:nvSpPr>
        <p:spPr bwMode="auto">
          <a:xfrm>
            <a:off x="3824302" y="6200253"/>
            <a:ext cx="52586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90000"/>
              </a:lnSpc>
              <a:spcBef>
                <a:spcPts val="1000"/>
              </a:spcBef>
              <a:buSzPct val="75000"/>
            </a:pPr>
            <a:r>
              <a:rPr lang="en-US" altLang="en-US" sz="2000" b="1" dirty="0">
                <a:solidFill>
                  <a:schemeClr val="accent1"/>
                </a:solidFill>
              </a:rPr>
              <a:t>U-net: </a:t>
            </a:r>
            <a:r>
              <a:rPr lang="en-US" altLang="en-US" sz="2000" b="1" dirty="0" err="1">
                <a:solidFill>
                  <a:schemeClr val="accent1"/>
                </a:solidFill>
              </a:rPr>
              <a:t>Ronneberger</a:t>
            </a:r>
            <a:r>
              <a:rPr lang="en-US" altLang="en-US" sz="2000" b="1" dirty="0">
                <a:solidFill>
                  <a:schemeClr val="accent1"/>
                </a:solidFill>
              </a:rPr>
              <a:t> et al. 2015,</a:t>
            </a:r>
            <a:br>
              <a:rPr lang="en-US" altLang="en-US" sz="2000" b="1" dirty="0">
                <a:solidFill>
                  <a:schemeClr val="accent1"/>
                </a:solidFill>
              </a:rPr>
            </a:br>
            <a:r>
              <a:rPr lang="en-US" altLang="en-US" sz="2000" b="1" dirty="0">
                <a:solidFill>
                  <a:schemeClr val="accent1"/>
                </a:solidFill>
              </a:rPr>
              <a:t> Isola et al. 2016</a:t>
            </a:r>
          </a:p>
        </p:txBody>
      </p:sp>
      <p:sp>
        <p:nvSpPr>
          <p:cNvPr id="8" name="TextBox 7"/>
          <p:cNvSpPr txBox="1"/>
          <p:nvPr/>
        </p:nvSpPr>
        <p:spPr>
          <a:xfrm>
            <a:off x="7674" y="3736645"/>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9" name="TextBox 8"/>
          <p:cNvSpPr txBox="1"/>
          <p:nvPr/>
        </p:nvSpPr>
        <p:spPr>
          <a:xfrm>
            <a:off x="12078" y="5805264"/>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
        <p:nvSpPr>
          <p:cNvPr id="10" name="TextBox 9"/>
          <p:cNvSpPr txBox="1"/>
          <p:nvPr/>
        </p:nvSpPr>
        <p:spPr>
          <a:xfrm>
            <a:off x="7274157" y="3501008"/>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11" name="TextBox 10"/>
          <p:cNvSpPr txBox="1"/>
          <p:nvPr/>
        </p:nvSpPr>
        <p:spPr>
          <a:xfrm>
            <a:off x="7180776" y="5517232"/>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Tree>
    <p:extLst>
      <p:ext uri="{BB962C8B-B14F-4D97-AF65-F5344CB8AC3E}">
        <p14:creationId xmlns:p14="http://schemas.microsoft.com/office/powerpoint/2010/main" val="36005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82"/>
            <a:ext cx="7886700" cy="1325563"/>
          </a:xfrm>
        </p:spPr>
        <p:txBody>
          <a:bodyPr/>
          <a:lstStyle/>
          <a:p>
            <a:r>
              <a:rPr lang="en-US" dirty="0"/>
              <a:t>Training: initial loss</a:t>
            </a:r>
            <a:endParaRPr lang="en-US" dirty="0">
              <a:solidFill>
                <a:schemeClr val="bg1">
                  <a:lumMod val="50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63392"/>
            <a:ext cx="9143999" cy="4360027"/>
          </a:xfrm>
          <a:prstGeom prst="rect">
            <a:avLst/>
          </a:prstGeom>
        </p:spPr>
      </p:pic>
      <p:sp>
        <p:nvSpPr>
          <p:cNvPr id="13" name="Rectangle 12"/>
          <p:cNvSpPr>
            <a:spLocks noChangeArrowheads="1"/>
          </p:cNvSpPr>
          <p:nvPr/>
        </p:nvSpPr>
        <p:spPr bwMode="auto">
          <a:xfrm>
            <a:off x="5162748" y="6200253"/>
            <a:ext cx="39201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01638" algn="r">
              <a:lnSpc>
                <a:spcPct val="90000"/>
              </a:lnSpc>
              <a:spcBef>
                <a:spcPts val="1000"/>
              </a:spcBef>
              <a:buSzPct val="75000"/>
            </a:pPr>
            <a:r>
              <a:rPr lang="en-US" altLang="en-US" sz="2000" b="1" dirty="0">
                <a:solidFill>
                  <a:schemeClr val="accent1"/>
                </a:solidFill>
              </a:rPr>
              <a:t>U-net: </a:t>
            </a:r>
            <a:r>
              <a:rPr lang="en-US" altLang="en-US" sz="2000" b="1" dirty="0" err="1">
                <a:solidFill>
                  <a:schemeClr val="accent1"/>
                </a:solidFill>
              </a:rPr>
              <a:t>Ronneberger</a:t>
            </a:r>
            <a:r>
              <a:rPr lang="en-US" altLang="en-US" sz="2000" b="1" dirty="0">
                <a:solidFill>
                  <a:schemeClr val="accent1"/>
                </a:solidFill>
              </a:rPr>
              <a:t> et al. 2015, Isola et al. 2016</a:t>
            </a:r>
          </a:p>
        </p:txBody>
      </p:sp>
      <p:sp>
        <p:nvSpPr>
          <p:cNvPr id="14" name="TextBox 13"/>
          <p:cNvSpPr txBox="1"/>
          <p:nvPr/>
        </p:nvSpPr>
        <p:spPr>
          <a:xfrm>
            <a:off x="7674" y="3736645"/>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15" name="TextBox 14"/>
          <p:cNvSpPr txBox="1"/>
          <p:nvPr/>
        </p:nvSpPr>
        <p:spPr>
          <a:xfrm>
            <a:off x="12078" y="5805264"/>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
        <p:nvSpPr>
          <p:cNvPr id="16" name="TextBox 15"/>
          <p:cNvSpPr txBox="1"/>
          <p:nvPr/>
        </p:nvSpPr>
        <p:spPr>
          <a:xfrm>
            <a:off x="7274157" y="3501008"/>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17" name="TextBox 16"/>
          <p:cNvSpPr txBox="1"/>
          <p:nvPr/>
        </p:nvSpPr>
        <p:spPr>
          <a:xfrm>
            <a:off x="7180776" y="5517232"/>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18" name="Rectangle 3"/>
          <p:cNvSpPr txBox="1">
            <a:spLocks noChangeArrowheads="1"/>
          </p:cNvSpPr>
          <p:nvPr/>
        </p:nvSpPr>
        <p:spPr bwMode="auto">
          <a:xfrm>
            <a:off x="251520" y="1142496"/>
            <a:ext cx="8640960" cy="124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spcBef>
                <a:spcPts val="1000"/>
              </a:spcBef>
              <a:buNone/>
            </a:pPr>
            <a:r>
              <a:rPr lang="en-US" altLang="en-US" sz="2600" dirty="0"/>
              <a:t>Penalize </a:t>
            </a:r>
            <a:r>
              <a:rPr lang="en-US" altLang="en-US" sz="2600" dirty="0">
                <a:solidFill>
                  <a:srgbClr val="C00000"/>
                </a:solidFill>
              </a:rPr>
              <a:t>per-pixel depth reconstruction error</a:t>
            </a:r>
            <a:r>
              <a:rPr lang="en-US" altLang="en-US" sz="2600" dirty="0"/>
              <a:t>:</a:t>
            </a:r>
          </a:p>
          <a:p>
            <a:pPr marL="0" lvl="1">
              <a:spcBef>
                <a:spcPts val="1000"/>
              </a:spcBef>
              <a:buNone/>
            </a:pPr>
            <a:r>
              <a:rPr lang="en-US" altLang="en-US" sz="2600" dirty="0"/>
              <a:t>      &amp;       </a:t>
            </a:r>
            <a:r>
              <a:rPr lang="en-US" altLang="en-US" sz="2600" dirty="0">
                <a:solidFill>
                  <a:srgbClr val="C00000"/>
                </a:solidFill>
              </a:rPr>
              <a:t>per-pixel</a:t>
            </a:r>
            <a:r>
              <a:rPr lang="en-US" altLang="en-US" sz="2600" dirty="0"/>
              <a:t> </a:t>
            </a:r>
            <a:r>
              <a:rPr lang="en-US" altLang="en-US" sz="2600" dirty="0">
                <a:solidFill>
                  <a:srgbClr val="C00000"/>
                </a:solidFill>
              </a:rPr>
              <a:t>normal reconstruction error</a:t>
            </a:r>
            <a:r>
              <a:rPr lang="en-US" altLang="en-US" sz="2600" dirty="0"/>
              <a:t>:</a:t>
            </a:r>
            <a:br>
              <a:rPr lang="en-US" altLang="en-US" sz="2600" dirty="0"/>
            </a:br>
            <a:r>
              <a:rPr lang="en-US" altLang="en-US" sz="2600" dirty="0"/>
              <a:t>                      </a:t>
            </a:r>
            <a:endParaRPr lang="en-US" altLang="en-US" sz="2600" dirty="0">
              <a:solidFill>
                <a:srgbClr val="C00000"/>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141171694"/>
              </p:ext>
            </p:extLst>
          </p:nvPr>
        </p:nvGraphicFramePr>
        <p:xfrm>
          <a:off x="6749802" y="1011746"/>
          <a:ext cx="1941906" cy="707733"/>
        </p:xfrm>
        <a:graphic>
          <a:graphicData uri="http://schemas.openxmlformats.org/presentationml/2006/ole">
            <mc:AlternateContent xmlns:mc="http://schemas.openxmlformats.org/markup-compatibility/2006">
              <mc:Choice xmlns:v="urn:schemas-microsoft-com:vml" Requires="v">
                <p:oleObj spid="_x0000_s1074" name="Equation" r:id="rId5" imgW="977760" imgH="355320" progId="Equation.DSMT4">
                  <p:embed/>
                </p:oleObj>
              </mc:Choice>
              <mc:Fallback>
                <p:oleObj name="Equation" r:id="rId5" imgW="977760" imgH="355320" progId="Equation.DSMT4">
                  <p:embed/>
                  <p:pic>
                    <p:nvPicPr>
                      <p:cNvPr id="0" name=""/>
                      <p:cNvPicPr/>
                      <p:nvPr/>
                    </p:nvPicPr>
                    <p:blipFill>
                      <a:blip r:embed="rId6"/>
                      <a:stretch>
                        <a:fillRect/>
                      </a:stretch>
                    </p:blipFill>
                    <p:spPr>
                      <a:xfrm>
                        <a:off x="6749802" y="1011746"/>
                        <a:ext cx="1941906" cy="70773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614731726"/>
              </p:ext>
            </p:extLst>
          </p:nvPr>
        </p:nvGraphicFramePr>
        <p:xfrm>
          <a:off x="6725165" y="1644232"/>
          <a:ext cx="2053075" cy="667421"/>
        </p:xfrm>
        <a:graphic>
          <a:graphicData uri="http://schemas.openxmlformats.org/presentationml/2006/ole">
            <mc:AlternateContent xmlns:mc="http://schemas.openxmlformats.org/markup-compatibility/2006">
              <mc:Choice xmlns:v="urn:schemas-microsoft-com:vml" Requires="v">
                <p:oleObj spid="_x0000_s1075" name="Equation" r:id="rId7" imgW="1091880" imgH="355320" progId="Equation.DSMT4">
                  <p:embed/>
                </p:oleObj>
              </mc:Choice>
              <mc:Fallback>
                <p:oleObj name="Equation" r:id="rId7" imgW="1091880" imgH="355320" progId="Equation.DSMT4">
                  <p:embed/>
                  <p:pic>
                    <p:nvPicPr>
                      <p:cNvPr id="0" name=""/>
                      <p:cNvPicPr/>
                      <p:nvPr/>
                    </p:nvPicPr>
                    <p:blipFill>
                      <a:blip r:embed="rId8"/>
                      <a:stretch>
                        <a:fillRect/>
                      </a:stretch>
                    </p:blipFill>
                    <p:spPr>
                      <a:xfrm>
                        <a:off x="6725165" y="1644232"/>
                        <a:ext cx="2053075" cy="667421"/>
                      </a:xfrm>
                      <a:prstGeom prst="rect">
                        <a:avLst/>
                      </a:prstGeom>
                    </p:spPr>
                  </p:pic>
                </p:oleObj>
              </mc:Fallback>
            </mc:AlternateContent>
          </a:graphicData>
        </a:graphic>
      </p:graphicFrame>
    </p:spTree>
    <p:extLst>
      <p:ext uri="{BB962C8B-B14F-4D97-AF65-F5344CB8AC3E}">
        <p14:creationId xmlns:p14="http://schemas.microsoft.com/office/powerpoint/2010/main" val="27621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txBox="1">
            <a:spLocks noChangeArrowheads="1"/>
          </p:cNvSpPr>
          <p:nvPr/>
        </p:nvSpPr>
        <p:spPr bwMode="auto">
          <a:xfrm>
            <a:off x="217170" y="1378868"/>
            <a:ext cx="892682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spcBef>
                <a:spcPts val="1000"/>
              </a:spcBef>
              <a:buNone/>
            </a:pPr>
            <a:r>
              <a:rPr lang="en-US" altLang="en-US" sz="2600" dirty="0"/>
              <a:t>Checks whether the output depth &amp; normals look </a:t>
            </a:r>
            <a:r>
              <a:rPr lang="en-US" altLang="en-US" sz="2600" b="1" dirty="0">
                <a:solidFill>
                  <a:srgbClr val="C00000"/>
                </a:solidFill>
                <a:latin typeface="+mn-lt"/>
                <a:cs typeface="+mn-cs"/>
              </a:rPr>
              <a:t>real </a:t>
            </a:r>
            <a:r>
              <a:rPr lang="en-US" altLang="en-US" sz="2600" dirty="0"/>
              <a:t>or</a:t>
            </a:r>
            <a:r>
              <a:rPr lang="en-US" altLang="en-US" sz="2600" b="1" dirty="0">
                <a:solidFill>
                  <a:srgbClr val="C00000"/>
                </a:solidFill>
                <a:latin typeface="+mn-lt"/>
                <a:cs typeface="+mn-cs"/>
              </a:rPr>
              <a:t> fake</a:t>
            </a:r>
            <a:r>
              <a:rPr lang="en-US" altLang="en-US" sz="2600" dirty="0">
                <a:solidFill>
                  <a:srgbClr val="C00000"/>
                </a:solidFill>
                <a:latin typeface="+mn-lt"/>
                <a:cs typeface="+mn-cs"/>
              </a:rPr>
              <a:t>.</a:t>
            </a:r>
            <a:r>
              <a:rPr lang="en-US" altLang="en-US" sz="2600" b="1" dirty="0">
                <a:solidFill>
                  <a:srgbClr val="C00000"/>
                </a:solidFill>
                <a:latin typeface="+mn-lt"/>
                <a:cs typeface="+mn-cs"/>
              </a:rPr>
              <a:t> </a:t>
            </a:r>
            <a:br>
              <a:rPr lang="en-US" altLang="en-US" sz="2600" b="1" dirty="0">
                <a:solidFill>
                  <a:srgbClr val="C00000"/>
                </a:solidFill>
                <a:latin typeface="+mn-lt"/>
                <a:cs typeface="+mn-cs"/>
              </a:rPr>
            </a:br>
            <a:r>
              <a:rPr lang="en-US" altLang="en-US" sz="2600" dirty="0"/>
              <a:t>Trained by treating ground-truth as </a:t>
            </a:r>
            <a:r>
              <a:rPr lang="en-US" altLang="en-US" sz="2600" b="1" dirty="0">
                <a:solidFill>
                  <a:srgbClr val="C00000"/>
                </a:solidFill>
              </a:rPr>
              <a:t>real</a:t>
            </a:r>
            <a:r>
              <a:rPr lang="en-US" altLang="en-US" sz="2600" dirty="0"/>
              <a:t>, generated maps as </a:t>
            </a:r>
            <a:r>
              <a:rPr lang="en-US" altLang="en-US" sz="2600" b="1" dirty="0">
                <a:solidFill>
                  <a:srgbClr val="C00000"/>
                </a:solidFill>
              </a:rPr>
              <a:t>fake</a:t>
            </a:r>
            <a:r>
              <a:rPr lang="en-US" altLang="en-US" sz="2600" dirty="0"/>
              <a:t>.</a:t>
            </a:r>
          </a:p>
        </p:txBody>
      </p:sp>
      <p:grpSp>
        <p:nvGrpSpPr>
          <p:cNvPr id="34" name="Group 33"/>
          <p:cNvGrpSpPr/>
          <p:nvPr/>
        </p:nvGrpSpPr>
        <p:grpSpPr>
          <a:xfrm>
            <a:off x="75986" y="2390018"/>
            <a:ext cx="1199128" cy="3893762"/>
            <a:chOff x="165362" y="2214627"/>
            <a:chExt cx="1475091" cy="4789858"/>
          </a:xfrm>
        </p:grpSpPr>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49" y="2214627"/>
              <a:ext cx="1125204" cy="1747347"/>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72" y="4686716"/>
              <a:ext cx="455619" cy="1747347"/>
            </a:xfrm>
            <a:prstGeom prst="rect">
              <a:avLst/>
            </a:prstGeom>
          </p:spPr>
        </p:pic>
        <p:sp>
          <p:nvSpPr>
            <p:cNvPr id="44" name="TextBox 43"/>
            <p:cNvSpPr txBox="1"/>
            <p:nvPr/>
          </p:nvSpPr>
          <p:spPr>
            <a:xfrm>
              <a:off x="165362" y="4094036"/>
              <a:ext cx="1434370" cy="454329"/>
            </a:xfrm>
            <a:prstGeom prst="rect">
              <a:avLst/>
            </a:prstGeom>
            <a:noFill/>
          </p:spPr>
          <p:txBody>
            <a:bodyPr wrap="none" rtlCol="0">
              <a:spAutoFit/>
            </a:bodyPr>
            <a:lstStyle/>
            <a:p>
              <a:pPr algn="ctr"/>
              <a:r>
                <a:rPr lang="en-US" b="1" dirty="0"/>
                <a:t>front view</a:t>
              </a:r>
            </a:p>
          </p:txBody>
        </p:sp>
        <p:sp>
          <p:nvSpPr>
            <p:cNvPr id="45" name="TextBox 44"/>
            <p:cNvSpPr txBox="1"/>
            <p:nvPr/>
          </p:nvSpPr>
          <p:spPr>
            <a:xfrm>
              <a:off x="188978" y="6550156"/>
              <a:ext cx="1322128" cy="454329"/>
            </a:xfrm>
            <a:prstGeom prst="rect">
              <a:avLst/>
            </a:prstGeom>
            <a:noFill/>
          </p:spPr>
          <p:txBody>
            <a:bodyPr wrap="none" rtlCol="0">
              <a:spAutoFit/>
            </a:bodyPr>
            <a:lstStyle/>
            <a:p>
              <a:pPr algn="ctr"/>
              <a:r>
                <a:rPr lang="en-US" b="1" dirty="0"/>
                <a:t>side view</a:t>
              </a:r>
            </a:p>
          </p:txBody>
        </p:sp>
      </p:grpSp>
      <p:sp>
        <p:nvSpPr>
          <p:cNvPr id="46" name="Cube 45"/>
          <p:cNvSpPr/>
          <p:nvPr/>
        </p:nvSpPr>
        <p:spPr>
          <a:xfrm>
            <a:off x="1859800" y="3768237"/>
            <a:ext cx="1713807" cy="1117579"/>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Generator Network</a:t>
            </a:r>
          </a:p>
        </p:txBody>
      </p:sp>
      <p:cxnSp>
        <p:nvCxnSpPr>
          <p:cNvPr id="47" name="Straight Arrow Connector 46"/>
          <p:cNvCxnSpPr/>
          <p:nvPr/>
        </p:nvCxnSpPr>
        <p:spPr bwMode="auto">
          <a:xfrm>
            <a:off x="1267380" y="4399624"/>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48" name="Group 47"/>
          <p:cNvGrpSpPr/>
          <p:nvPr/>
        </p:nvGrpSpPr>
        <p:grpSpPr>
          <a:xfrm>
            <a:off x="4005477" y="2398250"/>
            <a:ext cx="1512402" cy="1937712"/>
            <a:chOff x="5123403" y="2357820"/>
            <a:chExt cx="1512402" cy="1937712"/>
          </a:xfrm>
        </p:grpSpPr>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0203" y="2357820"/>
              <a:ext cx="718799" cy="718799"/>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0203" y="3091669"/>
              <a:ext cx="718799" cy="718799"/>
            </a:xfrm>
            <a:prstGeom prst="rect">
              <a:avLst/>
            </a:prstGeom>
          </p:spPr>
        </p:pic>
        <p:sp>
          <p:nvSpPr>
            <p:cNvPr id="51" name="TextBox 50"/>
            <p:cNvSpPr txBox="1"/>
            <p:nvPr/>
          </p:nvSpPr>
          <p:spPr>
            <a:xfrm>
              <a:off x="5123403" y="3926200"/>
              <a:ext cx="1512402" cy="369332"/>
            </a:xfrm>
            <a:prstGeom prst="rect">
              <a:avLst/>
            </a:prstGeom>
            <a:noFill/>
          </p:spPr>
          <p:txBody>
            <a:bodyPr wrap="none" rtlCol="0">
              <a:spAutoFit/>
            </a:bodyPr>
            <a:lstStyle/>
            <a:p>
              <a:pPr algn="ctr"/>
              <a:r>
                <a:rPr lang="en-US" b="1" dirty="0"/>
                <a:t>output view 1</a:t>
              </a:r>
            </a:p>
          </p:txBody>
        </p:sp>
      </p:grpSp>
      <p:cxnSp>
        <p:nvCxnSpPr>
          <p:cNvPr id="52" name="Straight Arrow Connector 51"/>
          <p:cNvCxnSpPr/>
          <p:nvPr/>
        </p:nvCxnSpPr>
        <p:spPr bwMode="auto">
          <a:xfrm flipV="1">
            <a:off x="3585275" y="3403365"/>
            <a:ext cx="561419" cy="328663"/>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53" name="Group 52"/>
          <p:cNvGrpSpPr/>
          <p:nvPr/>
        </p:nvGrpSpPr>
        <p:grpSpPr>
          <a:xfrm>
            <a:off x="3946968" y="4716148"/>
            <a:ext cx="1629421" cy="1937712"/>
            <a:chOff x="5064894" y="2357820"/>
            <a:chExt cx="1629421" cy="1937712"/>
          </a:xfrm>
        </p:grpSpPr>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0203" y="2357820"/>
              <a:ext cx="718799" cy="718799"/>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0203" y="3091669"/>
              <a:ext cx="718799" cy="718799"/>
            </a:xfrm>
            <a:prstGeom prst="rect">
              <a:avLst/>
            </a:prstGeom>
          </p:spPr>
        </p:pic>
        <p:sp>
          <p:nvSpPr>
            <p:cNvPr id="56" name="TextBox 55"/>
            <p:cNvSpPr txBox="1"/>
            <p:nvPr/>
          </p:nvSpPr>
          <p:spPr>
            <a:xfrm>
              <a:off x="5064894" y="3926200"/>
              <a:ext cx="1629421" cy="369332"/>
            </a:xfrm>
            <a:prstGeom prst="rect">
              <a:avLst/>
            </a:prstGeom>
            <a:noFill/>
          </p:spPr>
          <p:txBody>
            <a:bodyPr wrap="none" rtlCol="0">
              <a:spAutoFit/>
            </a:bodyPr>
            <a:lstStyle/>
            <a:p>
              <a:pPr algn="ctr"/>
              <a:r>
                <a:rPr lang="en-US" b="1" dirty="0"/>
                <a:t>output view 12</a:t>
              </a:r>
            </a:p>
          </p:txBody>
        </p:sp>
      </p:grpSp>
      <p:sp>
        <p:nvSpPr>
          <p:cNvPr id="57" name="TextBox 56"/>
          <p:cNvSpPr txBox="1"/>
          <p:nvPr/>
        </p:nvSpPr>
        <p:spPr>
          <a:xfrm>
            <a:off x="4527477" y="4076987"/>
            <a:ext cx="468398" cy="584775"/>
          </a:xfrm>
          <a:prstGeom prst="rect">
            <a:avLst/>
          </a:prstGeom>
          <a:noFill/>
        </p:spPr>
        <p:txBody>
          <a:bodyPr wrap="none" rtlCol="0">
            <a:spAutoFit/>
          </a:bodyPr>
          <a:lstStyle/>
          <a:p>
            <a:pPr algn="ctr"/>
            <a:r>
              <a:rPr lang="en-US" sz="3200" dirty="0"/>
              <a:t>…</a:t>
            </a:r>
          </a:p>
        </p:txBody>
      </p:sp>
      <p:cxnSp>
        <p:nvCxnSpPr>
          <p:cNvPr id="58" name="Straight Arrow Connector 57"/>
          <p:cNvCxnSpPr/>
          <p:nvPr/>
        </p:nvCxnSpPr>
        <p:spPr bwMode="auto">
          <a:xfrm>
            <a:off x="3585275" y="4849607"/>
            <a:ext cx="561419" cy="382558"/>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59" name="Group 58"/>
          <p:cNvGrpSpPr/>
          <p:nvPr/>
        </p:nvGrpSpPr>
        <p:grpSpPr>
          <a:xfrm>
            <a:off x="5184215" y="2572631"/>
            <a:ext cx="3853787" cy="1026143"/>
            <a:chOff x="5074684" y="2572631"/>
            <a:chExt cx="3853787" cy="1026143"/>
          </a:xfrm>
        </p:grpSpPr>
        <p:sp>
          <p:nvSpPr>
            <p:cNvPr id="60" name="Cube 59"/>
            <p:cNvSpPr/>
            <p:nvPr/>
          </p:nvSpPr>
          <p:spPr>
            <a:xfrm>
              <a:off x="5636103" y="2572631"/>
              <a:ext cx="1863830" cy="979905"/>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Discriminator Network</a:t>
              </a:r>
            </a:p>
          </p:txBody>
        </p:sp>
        <p:cxnSp>
          <p:nvCxnSpPr>
            <p:cNvPr id="61" name="Straight Arrow Connector 60"/>
            <p:cNvCxnSpPr/>
            <p:nvPr/>
          </p:nvCxnSpPr>
          <p:spPr bwMode="auto">
            <a:xfrm>
              <a:off x="5074684" y="313209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62" name="Straight Arrow Connector 61"/>
            <p:cNvCxnSpPr/>
            <p:nvPr/>
          </p:nvCxnSpPr>
          <p:spPr bwMode="auto">
            <a:xfrm>
              <a:off x="7499933" y="311704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63" name="TextBox 62"/>
            <p:cNvSpPr txBox="1"/>
            <p:nvPr/>
          </p:nvSpPr>
          <p:spPr>
            <a:xfrm>
              <a:off x="7962116" y="2706222"/>
              <a:ext cx="966355" cy="892552"/>
            </a:xfrm>
            <a:prstGeom prst="rect">
              <a:avLst/>
            </a:prstGeom>
            <a:noFill/>
          </p:spPr>
          <p:txBody>
            <a:bodyPr wrap="none" rtlCol="0">
              <a:spAutoFit/>
            </a:bodyPr>
            <a:lstStyle/>
            <a:p>
              <a:pPr algn="ctr"/>
              <a:r>
                <a:rPr lang="en-US" altLang="en-US" sz="2600" b="1" dirty="0">
                  <a:solidFill>
                    <a:srgbClr val="C00000"/>
                  </a:solidFill>
                  <a:latin typeface="+mn-lt"/>
                  <a:cs typeface="+mn-cs"/>
                </a:rPr>
                <a:t>Real?</a:t>
              </a:r>
            </a:p>
            <a:p>
              <a:pPr algn="ctr"/>
              <a:r>
                <a:rPr lang="en-US" altLang="en-US" sz="2600" b="1" dirty="0">
                  <a:solidFill>
                    <a:srgbClr val="C00000"/>
                  </a:solidFill>
                  <a:latin typeface="+mn-lt"/>
                  <a:cs typeface="+mn-cs"/>
                </a:rPr>
                <a:t>Fake?</a:t>
              </a:r>
            </a:p>
          </p:txBody>
        </p:sp>
      </p:grpSp>
      <p:grpSp>
        <p:nvGrpSpPr>
          <p:cNvPr id="64" name="Group 63"/>
          <p:cNvGrpSpPr/>
          <p:nvPr/>
        </p:nvGrpSpPr>
        <p:grpSpPr>
          <a:xfrm>
            <a:off x="5184215" y="4933484"/>
            <a:ext cx="3868735" cy="892552"/>
            <a:chOff x="5074684" y="2685823"/>
            <a:chExt cx="3868735" cy="892552"/>
          </a:xfrm>
        </p:grpSpPr>
        <p:cxnSp>
          <p:nvCxnSpPr>
            <p:cNvPr id="65" name="Straight Arrow Connector 64"/>
            <p:cNvCxnSpPr/>
            <p:nvPr/>
          </p:nvCxnSpPr>
          <p:spPr bwMode="auto">
            <a:xfrm>
              <a:off x="5074684" y="313209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66" name="Straight Arrow Connector 65"/>
            <p:cNvCxnSpPr/>
            <p:nvPr/>
          </p:nvCxnSpPr>
          <p:spPr bwMode="auto">
            <a:xfrm>
              <a:off x="7499933" y="313209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67" name="TextBox 66"/>
            <p:cNvSpPr txBox="1"/>
            <p:nvPr/>
          </p:nvSpPr>
          <p:spPr>
            <a:xfrm>
              <a:off x="7977064" y="2685823"/>
              <a:ext cx="966355" cy="892552"/>
            </a:xfrm>
            <a:prstGeom prst="rect">
              <a:avLst/>
            </a:prstGeom>
            <a:noFill/>
          </p:spPr>
          <p:txBody>
            <a:bodyPr wrap="none" rtlCol="0">
              <a:spAutoFit/>
            </a:bodyPr>
            <a:lstStyle/>
            <a:p>
              <a:pPr algn="ctr"/>
              <a:r>
                <a:rPr lang="en-US" altLang="en-US" sz="2600" b="1" dirty="0">
                  <a:solidFill>
                    <a:srgbClr val="C00000"/>
                  </a:solidFill>
                  <a:latin typeface="+mn-lt"/>
                  <a:cs typeface="+mn-cs"/>
                </a:rPr>
                <a:t>Real?</a:t>
              </a:r>
            </a:p>
            <a:p>
              <a:pPr algn="ctr"/>
              <a:r>
                <a:rPr lang="en-US" altLang="en-US" sz="2600" b="1" dirty="0">
                  <a:solidFill>
                    <a:srgbClr val="C00000"/>
                  </a:solidFill>
                  <a:latin typeface="+mn-lt"/>
                  <a:cs typeface="+mn-cs"/>
                </a:rPr>
                <a:t>Fake?</a:t>
              </a:r>
            </a:p>
          </p:txBody>
        </p:sp>
      </p:grpSp>
      <p:sp>
        <p:nvSpPr>
          <p:cNvPr id="68" name="TextBox 67"/>
          <p:cNvSpPr txBox="1"/>
          <p:nvPr/>
        </p:nvSpPr>
        <p:spPr>
          <a:xfrm>
            <a:off x="17452" y="3845829"/>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69" name="TextBox 68"/>
          <p:cNvSpPr txBox="1"/>
          <p:nvPr/>
        </p:nvSpPr>
        <p:spPr>
          <a:xfrm>
            <a:off x="21856" y="5914448"/>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
        <p:nvSpPr>
          <p:cNvPr id="70" name="TextBox 69"/>
          <p:cNvSpPr txBox="1"/>
          <p:nvPr/>
        </p:nvSpPr>
        <p:spPr>
          <a:xfrm>
            <a:off x="3865523" y="3922827"/>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71" name="TextBox 70"/>
          <p:cNvSpPr txBox="1"/>
          <p:nvPr/>
        </p:nvSpPr>
        <p:spPr>
          <a:xfrm>
            <a:off x="3741378" y="6236660"/>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72" name="Cube 71"/>
          <p:cNvSpPr/>
          <p:nvPr/>
        </p:nvSpPr>
        <p:spPr>
          <a:xfrm>
            <a:off x="5765298" y="4840169"/>
            <a:ext cx="1863830" cy="979905"/>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Discriminator Network</a:t>
            </a:r>
          </a:p>
        </p:txBody>
      </p:sp>
      <p:sp>
        <p:nvSpPr>
          <p:cNvPr id="73" name="Rectangle 72"/>
          <p:cNvSpPr>
            <a:spLocks noChangeArrowheads="1"/>
          </p:cNvSpPr>
          <p:nvPr/>
        </p:nvSpPr>
        <p:spPr bwMode="auto">
          <a:xfrm>
            <a:off x="5076056" y="6273225"/>
            <a:ext cx="3920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01638" algn="r">
              <a:lnSpc>
                <a:spcPct val="90000"/>
              </a:lnSpc>
              <a:spcBef>
                <a:spcPts val="1000"/>
              </a:spcBef>
              <a:buSzPct val="75000"/>
            </a:pPr>
            <a:r>
              <a:rPr lang="en-US" altLang="en-US" sz="2000" b="1" dirty="0" err="1">
                <a:solidFill>
                  <a:schemeClr val="accent1"/>
                </a:solidFill>
              </a:rPr>
              <a:t>cGAN</a:t>
            </a:r>
            <a:r>
              <a:rPr lang="en-US" altLang="en-US" sz="2000" b="1" dirty="0">
                <a:solidFill>
                  <a:schemeClr val="accent1"/>
                </a:solidFill>
              </a:rPr>
              <a:t>: Isola et al. 2016</a:t>
            </a:r>
          </a:p>
        </p:txBody>
      </p:sp>
      <p:sp>
        <p:nvSpPr>
          <p:cNvPr id="37" name="Cube 36"/>
          <p:cNvSpPr/>
          <p:nvPr/>
        </p:nvSpPr>
        <p:spPr>
          <a:xfrm>
            <a:off x="5765298" y="2573696"/>
            <a:ext cx="1863830" cy="979905"/>
          </a:xfrm>
          <a:prstGeom prst="cube">
            <a:avLst/>
          </a:prstGeom>
          <a:noFill/>
          <a:ln w="50800">
            <a:solidFill>
              <a:srgbClr val="FF0000"/>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sp>
        <p:nvSpPr>
          <p:cNvPr id="38" name="Cube 37"/>
          <p:cNvSpPr/>
          <p:nvPr/>
        </p:nvSpPr>
        <p:spPr>
          <a:xfrm>
            <a:off x="5747232" y="4839757"/>
            <a:ext cx="1863830" cy="979905"/>
          </a:xfrm>
          <a:prstGeom prst="cube">
            <a:avLst/>
          </a:prstGeom>
          <a:noFill/>
          <a:ln w="50800">
            <a:solidFill>
              <a:srgbClr val="FF0000"/>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sp>
        <p:nvSpPr>
          <p:cNvPr id="40" name="Title 1"/>
          <p:cNvSpPr>
            <a:spLocks noGrp="1"/>
          </p:cNvSpPr>
          <p:nvPr>
            <p:ph type="title"/>
          </p:nvPr>
        </p:nvSpPr>
        <p:spPr>
          <a:xfrm>
            <a:off x="628650" y="32612"/>
            <a:ext cx="7886700" cy="1325563"/>
          </a:xfrm>
        </p:spPr>
        <p:txBody>
          <a:bodyPr/>
          <a:lstStyle/>
          <a:p>
            <a:r>
              <a:rPr lang="en-US" dirty="0"/>
              <a:t>Training: discriminator network</a:t>
            </a:r>
            <a:endParaRPr lang="en-US" dirty="0">
              <a:solidFill>
                <a:schemeClr val="bg1">
                  <a:lumMod val="50000"/>
                </a:schemeClr>
              </a:solidFill>
            </a:endParaRPr>
          </a:p>
        </p:txBody>
      </p:sp>
    </p:spTree>
    <p:extLst>
      <p:ext uri="{BB962C8B-B14F-4D97-AF65-F5344CB8AC3E}">
        <p14:creationId xmlns:p14="http://schemas.microsoft.com/office/powerpoint/2010/main" val="9300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3"/>
          <p:cNvSpPr txBox="1">
            <a:spLocks noChangeArrowheads="1"/>
          </p:cNvSpPr>
          <p:nvPr/>
        </p:nvSpPr>
        <p:spPr bwMode="auto">
          <a:xfrm>
            <a:off x="251520" y="936756"/>
            <a:ext cx="8640960" cy="124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spcBef>
                <a:spcPts val="1000"/>
              </a:spcBef>
              <a:buNone/>
            </a:pPr>
            <a:r>
              <a:rPr lang="en-US" altLang="en-US" sz="2600" dirty="0"/>
              <a:t>Penalize </a:t>
            </a:r>
            <a:r>
              <a:rPr lang="en-US" altLang="en-US" sz="2600" dirty="0">
                <a:solidFill>
                  <a:srgbClr val="C00000"/>
                </a:solidFill>
              </a:rPr>
              <a:t>per-pixel depth reconstruction error</a:t>
            </a:r>
            <a:r>
              <a:rPr lang="en-US" altLang="en-US" sz="2600" dirty="0"/>
              <a:t>:</a:t>
            </a:r>
          </a:p>
          <a:p>
            <a:pPr marL="0" lvl="1">
              <a:spcBef>
                <a:spcPts val="1000"/>
              </a:spcBef>
              <a:buNone/>
            </a:pPr>
            <a:r>
              <a:rPr lang="en-US" altLang="en-US" sz="2600" dirty="0"/>
              <a:t>      &amp;       </a:t>
            </a:r>
            <a:r>
              <a:rPr lang="en-US" altLang="en-US" sz="2600" dirty="0">
                <a:solidFill>
                  <a:srgbClr val="C00000"/>
                </a:solidFill>
              </a:rPr>
              <a:t>per-pixel</a:t>
            </a:r>
            <a:r>
              <a:rPr lang="en-US" altLang="en-US" sz="2600" dirty="0"/>
              <a:t> </a:t>
            </a:r>
            <a:r>
              <a:rPr lang="en-US" altLang="en-US" sz="2600" dirty="0">
                <a:solidFill>
                  <a:srgbClr val="C00000"/>
                </a:solidFill>
              </a:rPr>
              <a:t>normal reconstruction error</a:t>
            </a:r>
            <a:r>
              <a:rPr lang="en-US" altLang="en-US" sz="2600" dirty="0"/>
              <a:t>:</a:t>
            </a:r>
          </a:p>
          <a:p>
            <a:pPr marL="0" lvl="1">
              <a:spcBef>
                <a:spcPts val="1000"/>
              </a:spcBef>
              <a:buNone/>
            </a:pPr>
            <a:r>
              <a:rPr lang="en-US" altLang="en-US" sz="2600" dirty="0"/>
              <a:t>      &amp;       </a:t>
            </a:r>
            <a:r>
              <a:rPr lang="en-US" altLang="en-US" sz="2600" dirty="0">
                <a:solidFill>
                  <a:srgbClr val="C00000"/>
                </a:solidFill>
              </a:rPr>
              <a:t>“unreal” outputs</a:t>
            </a:r>
            <a:r>
              <a:rPr lang="en-US" altLang="en-US" sz="2600" dirty="0"/>
              <a:t>:</a:t>
            </a:r>
            <a:br>
              <a:rPr lang="en-US" altLang="en-US" sz="2600" dirty="0"/>
            </a:br>
            <a:r>
              <a:rPr lang="en-US" altLang="en-US" sz="2600" dirty="0"/>
              <a:t>                      </a:t>
            </a:r>
            <a:endParaRPr lang="en-US" altLang="en-US" sz="2600" dirty="0">
              <a:solidFill>
                <a:srgbClr val="C00000"/>
              </a:solidFill>
            </a:endParaRPr>
          </a:p>
        </p:txBody>
      </p:sp>
      <p:sp>
        <p:nvSpPr>
          <p:cNvPr id="74" name="Title 1"/>
          <p:cNvSpPr>
            <a:spLocks noGrp="1"/>
          </p:cNvSpPr>
          <p:nvPr>
            <p:ph type="title"/>
          </p:nvPr>
        </p:nvSpPr>
        <p:spPr>
          <a:xfrm>
            <a:off x="628650" y="-23494"/>
            <a:ext cx="7886700" cy="1325563"/>
          </a:xfrm>
        </p:spPr>
        <p:txBody>
          <a:bodyPr/>
          <a:lstStyle/>
          <a:p>
            <a:r>
              <a:rPr lang="en-US" dirty="0"/>
              <a:t>Training: full loss</a:t>
            </a:r>
            <a:endParaRPr lang="en-US" dirty="0">
              <a:solidFill>
                <a:schemeClr val="bg1">
                  <a:lumMod val="50000"/>
                </a:schemeClr>
              </a:solidFill>
            </a:endParaRPr>
          </a:p>
        </p:txBody>
      </p:sp>
      <p:grpSp>
        <p:nvGrpSpPr>
          <p:cNvPr id="38" name="Group 37"/>
          <p:cNvGrpSpPr/>
          <p:nvPr/>
        </p:nvGrpSpPr>
        <p:grpSpPr>
          <a:xfrm>
            <a:off x="75986" y="2390018"/>
            <a:ext cx="1199128" cy="3893762"/>
            <a:chOff x="165362" y="2214627"/>
            <a:chExt cx="1475091" cy="4789858"/>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49" y="2214627"/>
              <a:ext cx="1125204" cy="1747347"/>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172" y="4686716"/>
              <a:ext cx="455619" cy="1747347"/>
            </a:xfrm>
            <a:prstGeom prst="rect">
              <a:avLst/>
            </a:prstGeom>
          </p:spPr>
        </p:pic>
        <p:sp>
          <p:nvSpPr>
            <p:cNvPr id="41" name="TextBox 40"/>
            <p:cNvSpPr txBox="1"/>
            <p:nvPr/>
          </p:nvSpPr>
          <p:spPr>
            <a:xfrm>
              <a:off x="165362" y="4094036"/>
              <a:ext cx="1434370" cy="454329"/>
            </a:xfrm>
            <a:prstGeom prst="rect">
              <a:avLst/>
            </a:prstGeom>
            <a:noFill/>
          </p:spPr>
          <p:txBody>
            <a:bodyPr wrap="none" rtlCol="0">
              <a:spAutoFit/>
            </a:bodyPr>
            <a:lstStyle/>
            <a:p>
              <a:pPr algn="ctr"/>
              <a:r>
                <a:rPr lang="en-US" b="1" dirty="0"/>
                <a:t>front view</a:t>
              </a:r>
            </a:p>
          </p:txBody>
        </p:sp>
        <p:sp>
          <p:nvSpPr>
            <p:cNvPr id="75" name="TextBox 74"/>
            <p:cNvSpPr txBox="1"/>
            <p:nvPr/>
          </p:nvSpPr>
          <p:spPr>
            <a:xfrm>
              <a:off x="188978" y="6550156"/>
              <a:ext cx="1322128" cy="454329"/>
            </a:xfrm>
            <a:prstGeom prst="rect">
              <a:avLst/>
            </a:prstGeom>
            <a:noFill/>
          </p:spPr>
          <p:txBody>
            <a:bodyPr wrap="none" rtlCol="0">
              <a:spAutoFit/>
            </a:bodyPr>
            <a:lstStyle/>
            <a:p>
              <a:pPr algn="ctr"/>
              <a:r>
                <a:rPr lang="en-US" b="1" dirty="0"/>
                <a:t>side view</a:t>
              </a:r>
            </a:p>
          </p:txBody>
        </p:sp>
      </p:grpSp>
      <p:sp>
        <p:nvSpPr>
          <p:cNvPr id="76" name="Cube 75"/>
          <p:cNvSpPr/>
          <p:nvPr/>
        </p:nvSpPr>
        <p:spPr>
          <a:xfrm>
            <a:off x="1859800" y="3768237"/>
            <a:ext cx="1713807" cy="1117579"/>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Generator Network</a:t>
            </a:r>
          </a:p>
        </p:txBody>
      </p:sp>
      <p:cxnSp>
        <p:nvCxnSpPr>
          <p:cNvPr id="77" name="Straight Arrow Connector 76"/>
          <p:cNvCxnSpPr/>
          <p:nvPr/>
        </p:nvCxnSpPr>
        <p:spPr bwMode="auto">
          <a:xfrm>
            <a:off x="1267380" y="4399624"/>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78" name="Group 77"/>
          <p:cNvGrpSpPr/>
          <p:nvPr/>
        </p:nvGrpSpPr>
        <p:grpSpPr>
          <a:xfrm>
            <a:off x="4005477" y="2398250"/>
            <a:ext cx="1512402" cy="1937712"/>
            <a:chOff x="5123403" y="2357820"/>
            <a:chExt cx="1512402" cy="1937712"/>
          </a:xfrm>
        </p:grpSpPr>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0203" y="2357820"/>
              <a:ext cx="718799" cy="718799"/>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0203" y="3091669"/>
              <a:ext cx="718799" cy="718799"/>
            </a:xfrm>
            <a:prstGeom prst="rect">
              <a:avLst/>
            </a:prstGeom>
          </p:spPr>
        </p:pic>
        <p:sp>
          <p:nvSpPr>
            <p:cNvPr id="81" name="TextBox 80"/>
            <p:cNvSpPr txBox="1"/>
            <p:nvPr/>
          </p:nvSpPr>
          <p:spPr>
            <a:xfrm>
              <a:off x="5123403" y="3926200"/>
              <a:ext cx="1512402" cy="369332"/>
            </a:xfrm>
            <a:prstGeom prst="rect">
              <a:avLst/>
            </a:prstGeom>
            <a:noFill/>
          </p:spPr>
          <p:txBody>
            <a:bodyPr wrap="none" rtlCol="0">
              <a:spAutoFit/>
            </a:bodyPr>
            <a:lstStyle/>
            <a:p>
              <a:pPr algn="ctr"/>
              <a:r>
                <a:rPr lang="en-US" b="1" dirty="0"/>
                <a:t>output view 1</a:t>
              </a:r>
            </a:p>
          </p:txBody>
        </p:sp>
      </p:grpSp>
      <p:cxnSp>
        <p:nvCxnSpPr>
          <p:cNvPr id="82" name="Straight Arrow Connector 81"/>
          <p:cNvCxnSpPr/>
          <p:nvPr/>
        </p:nvCxnSpPr>
        <p:spPr bwMode="auto">
          <a:xfrm flipV="1">
            <a:off x="3585275" y="3403365"/>
            <a:ext cx="561419" cy="328663"/>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grpSp>
        <p:nvGrpSpPr>
          <p:cNvPr id="83" name="Group 82"/>
          <p:cNvGrpSpPr/>
          <p:nvPr/>
        </p:nvGrpSpPr>
        <p:grpSpPr>
          <a:xfrm>
            <a:off x="3946968" y="4716148"/>
            <a:ext cx="1629421" cy="1937712"/>
            <a:chOff x="5064894" y="2357820"/>
            <a:chExt cx="1629421" cy="1937712"/>
          </a:xfrm>
        </p:grpSpPr>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0203" y="2357820"/>
              <a:ext cx="718799" cy="718799"/>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0203" y="3091669"/>
              <a:ext cx="718799" cy="718799"/>
            </a:xfrm>
            <a:prstGeom prst="rect">
              <a:avLst/>
            </a:prstGeom>
          </p:spPr>
        </p:pic>
        <p:sp>
          <p:nvSpPr>
            <p:cNvPr id="86" name="TextBox 85"/>
            <p:cNvSpPr txBox="1"/>
            <p:nvPr/>
          </p:nvSpPr>
          <p:spPr>
            <a:xfrm>
              <a:off x="5064894" y="3926200"/>
              <a:ext cx="1629421" cy="369332"/>
            </a:xfrm>
            <a:prstGeom prst="rect">
              <a:avLst/>
            </a:prstGeom>
            <a:noFill/>
          </p:spPr>
          <p:txBody>
            <a:bodyPr wrap="none" rtlCol="0">
              <a:spAutoFit/>
            </a:bodyPr>
            <a:lstStyle/>
            <a:p>
              <a:pPr algn="ctr"/>
              <a:r>
                <a:rPr lang="en-US" b="1" dirty="0"/>
                <a:t>output view 12</a:t>
              </a:r>
            </a:p>
          </p:txBody>
        </p:sp>
      </p:grpSp>
      <p:sp>
        <p:nvSpPr>
          <p:cNvPr id="87" name="TextBox 86"/>
          <p:cNvSpPr txBox="1"/>
          <p:nvPr/>
        </p:nvSpPr>
        <p:spPr>
          <a:xfrm>
            <a:off x="4527477" y="4076987"/>
            <a:ext cx="468398" cy="584775"/>
          </a:xfrm>
          <a:prstGeom prst="rect">
            <a:avLst/>
          </a:prstGeom>
          <a:noFill/>
        </p:spPr>
        <p:txBody>
          <a:bodyPr wrap="none" rtlCol="0">
            <a:spAutoFit/>
          </a:bodyPr>
          <a:lstStyle/>
          <a:p>
            <a:pPr algn="ctr"/>
            <a:r>
              <a:rPr lang="en-US" sz="3200" dirty="0"/>
              <a:t>…</a:t>
            </a:r>
          </a:p>
        </p:txBody>
      </p:sp>
      <p:cxnSp>
        <p:nvCxnSpPr>
          <p:cNvPr id="88" name="Straight Arrow Connector 87"/>
          <p:cNvCxnSpPr/>
          <p:nvPr/>
        </p:nvCxnSpPr>
        <p:spPr bwMode="auto">
          <a:xfrm>
            <a:off x="3585275" y="4849607"/>
            <a:ext cx="561419" cy="382558"/>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89" name="TextBox 88"/>
          <p:cNvSpPr txBox="1"/>
          <p:nvPr/>
        </p:nvSpPr>
        <p:spPr>
          <a:xfrm>
            <a:off x="17452" y="3845829"/>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90" name="TextBox 89"/>
          <p:cNvSpPr txBox="1"/>
          <p:nvPr/>
        </p:nvSpPr>
        <p:spPr>
          <a:xfrm>
            <a:off x="21856" y="5914448"/>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
        <p:nvSpPr>
          <p:cNvPr id="91" name="TextBox 90"/>
          <p:cNvSpPr txBox="1"/>
          <p:nvPr/>
        </p:nvSpPr>
        <p:spPr>
          <a:xfrm>
            <a:off x="3865523" y="3922827"/>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92" name="TextBox 91"/>
          <p:cNvSpPr txBox="1"/>
          <p:nvPr/>
        </p:nvSpPr>
        <p:spPr>
          <a:xfrm>
            <a:off x="3741378" y="6236660"/>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graphicFrame>
        <p:nvGraphicFramePr>
          <p:cNvPr id="94" name="Object 93"/>
          <p:cNvGraphicFramePr>
            <a:graphicFrameLocks noChangeAspect="1"/>
          </p:cNvGraphicFramePr>
          <p:nvPr>
            <p:extLst>
              <p:ext uri="{D42A27DB-BD31-4B8C-83A1-F6EECF244321}">
                <p14:modId xmlns:p14="http://schemas.microsoft.com/office/powerpoint/2010/main" val="3944387002"/>
              </p:ext>
            </p:extLst>
          </p:nvPr>
        </p:nvGraphicFramePr>
        <p:xfrm>
          <a:off x="6697213" y="1953689"/>
          <a:ext cx="1701800" cy="419100"/>
        </p:xfrm>
        <a:graphic>
          <a:graphicData uri="http://schemas.openxmlformats.org/presentationml/2006/ole">
            <mc:AlternateContent xmlns:mc="http://schemas.openxmlformats.org/markup-compatibility/2006">
              <mc:Choice xmlns:v="urn:schemas-microsoft-com:vml" Requires="v">
                <p:oleObj spid="_x0000_s2122" name="Equation" r:id="rId8" imgW="825480" imgH="203040" progId="Equation.DSMT4">
                  <p:embed/>
                </p:oleObj>
              </mc:Choice>
              <mc:Fallback>
                <p:oleObj name="Equation" r:id="rId8" imgW="825480" imgH="203040" progId="Equation.DSMT4">
                  <p:embed/>
                  <p:pic>
                    <p:nvPicPr>
                      <p:cNvPr id="0" name=""/>
                      <p:cNvPicPr/>
                      <p:nvPr/>
                    </p:nvPicPr>
                    <p:blipFill>
                      <a:blip r:embed="rId9"/>
                      <a:stretch>
                        <a:fillRect/>
                      </a:stretch>
                    </p:blipFill>
                    <p:spPr>
                      <a:xfrm>
                        <a:off x="6697213" y="1953689"/>
                        <a:ext cx="1701800" cy="419100"/>
                      </a:xfrm>
                      <a:prstGeom prst="rect">
                        <a:avLst/>
                      </a:prstGeom>
                    </p:spPr>
                  </p:pic>
                </p:oleObj>
              </mc:Fallback>
            </mc:AlternateContent>
          </a:graphicData>
        </a:graphic>
      </p:graphicFrame>
      <p:grpSp>
        <p:nvGrpSpPr>
          <p:cNvPr id="95" name="Group 94"/>
          <p:cNvGrpSpPr/>
          <p:nvPr/>
        </p:nvGrpSpPr>
        <p:grpSpPr>
          <a:xfrm>
            <a:off x="5184215" y="2572631"/>
            <a:ext cx="3853787" cy="1026143"/>
            <a:chOff x="5074684" y="2572631"/>
            <a:chExt cx="3853787" cy="1026143"/>
          </a:xfrm>
        </p:grpSpPr>
        <p:sp>
          <p:nvSpPr>
            <p:cNvPr id="96" name="Cube 95"/>
            <p:cNvSpPr/>
            <p:nvPr/>
          </p:nvSpPr>
          <p:spPr>
            <a:xfrm>
              <a:off x="5636103" y="2572631"/>
              <a:ext cx="1863830" cy="979905"/>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Discriminator Network</a:t>
              </a:r>
            </a:p>
          </p:txBody>
        </p:sp>
        <p:cxnSp>
          <p:nvCxnSpPr>
            <p:cNvPr id="97" name="Straight Arrow Connector 96"/>
            <p:cNvCxnSpPr/>
            <p:nvPr/>
          </p:nvCxnSpPr>
          <p:spPr bwMode="auto">
            <a:xfrm>
              <a:off x="5074684" y="313209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98" name="Straight Arrow Connector 97"/>
            <p:cNvCxnSpPr/>
            <p:nvPr/>
          </p:nvCxnSpPr>
          <p:spPr bwMode="auto">
            <a:xfrm>
              <a:off x="7499933" y="311704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99" name="TextBox 98"/>
            <p:cNvSpPr txBox="1"/>
            <p:nvPr/>
          </p:nvSpPr>
          <p:spPr>
            <a:xfrm>
              <a:off x="7962116" y="2706222"/>
              <a:ext cx="966355" cy="892552"/>
            </a:xfrm>
            <a:prstGeom prst="rect">
              <a:avLst/>
            </a:prstGeom>
            <a:noFill/>
          </p:spPr>
          <p:txBody>
            <a:bodyPr wrap="none" rtlCol="0">
              <a:spAutoFit/>
            </a:bodyPr>
            <a:lstStyle/>
            <a:p>
              <a:pPr algn="ctr"/>
              <a:r>
                <a:rPr lang="en-US" altLang="en-US" sz="2600" b="1" dirty="0">
                  <a:solidFill>
                    <a:srgbClr val="C00000"/>
                  </a:solidFill>
                  <a:latin typeface="+mn-lt"/>
                  <a:cs typeface="+mn-cs"/>
                </a:rPr>
                <a:t>Real?</a:t>
              </a:r>
            </a:p>
            <a:p>
              <a:pPr algn="ctr"/>
              <a:r>
                <a:rPr lang="en-US" altLang="en-US" sz="2600" b="1" dirty="0">
                  <a:solidFill>
                    <a:srgbClr val="C00000"/>
                  </a:solidFill>
                  <a:latin typeface="+mn-lt"/>
                  <a:cs typeface="+mn-cs"/>
                </a:rPr>
                <a:t>Fake?</a:t>
              </a:r>
            </a:p>
          </p:txBody>
        </p:sp>
      </p:grpSp>
      <p:grpSp>
        <p:nvGrpSpPr>
          <p:cNvPr id="100" name="Group 99"/>
          <p:cNvGrpSpPr/>
          <p:nvPr/>
        </p:nvGrpSpPr>
        <p:grpSpPr>
          <a:xfrm>
            <a:off x="5184215" y="4933484"/>
            <a:ext cx="3868735" cy="892552"/>
            <a:chOff x="5074684" y="2685823"/>
            <a:chExt cx="3868735" cy="892552"/>
          </a:xfrm>
        </p:grpSpPr>
        <p:cxnSp>
          <p:nvCxnSpPr>
            <p:cNvPr id="101" name="Straight Arrow Connector 100"/>
            <p:cNvCxnSpPr/>
            <p:nvPr/>
          </p:nvCxnSpPr>
          <p:spPr bwMode="auto">
            <a:xfrm>
              <a:off x="5074684" y="313209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102" name="Straight Arrow Connector 101"/>
            <p:cNvCxnSpPr/>
            <p:nvPr/>
          </p:nvCxnSpPr>
          <p:spPr bwMode="auto">
            <a:xfrm>
              <a:off x="7499933" y="3132099"/>
              <a:ext cx="561419"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sp>
          <p:nvSpPr>
            <p:cNvPr id="103" name="TextBox 102"/>
            <p:cNvSpPr txBox="1"/>
            <p:nvPr/>
          </p:nvSpPr>
          <p:spPr>
            <a:xfrm>
              <a:off x="7977064" y="2685823"/>
              <a:ext cx="966355" cy="892552"/>
            </a:xfrm>
            <a:prstGeom prst="rect">
              <a:avLst/>
            </a:prstGeom>
            <a:noFill/>
          </p:spPr>
          <p:txBody>
            <a:bodyPr wrap="none" rtlCol="0">
              <a:spAutoFit/>
            </a:bodyPr>
            <a:lstStyle/>
            <a:p>
              <a:pPr algn="ctr"/>
              <a:r>
                <a:rPr lang="en-US" altLang="en-US" sz="2600" b="1" dirty="0">
                  <a:solidFill>
                    <a:srgbClr val="C00000"/>
                  </a:solidFill>
                  <a:latin typeface="+mn-lt"/>
                  <a:cs typeface="+mn-cs"/>
                </a:rPr>
                <a:t>Real?</a:t>
              </a:r>
            </a:p>
            <a:p>
              <a:pPr algn="ctr"/>
              <a:r>
                <a:rPr lang="en-US" altLang="en-US" sz="2600" b="1" dirty="0">
                  <a:solidFill>
                    <a:srgbClr val="C00000"/>
                  </a:solidFill>
                  <a:latin typeface="+mn-lt"/>
                  <a:cs typeface="+mn-cs"/>
                </a:rPr>
                <a:t>Fake?</a:t>
              </a:r>
            </a:p>
          </p:txBody>
        </p:sp>
      </p:grpSp>
      <p:sp>
        <p:nvSpPr>
          <p:cNvPr id="104" name="Cube 103"/>
          <p:cNvSpPr/>
          <p:nvPr/>
        </p:nvSpPr>
        <p:spPr>
          <a:xfrm>
            <a:off x="5765298" y="4840169"/>
            <a:ext cx="1863830" cy="979905"/>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Discriminator Network</a:t>
            </a:r>
          </a:p>
        </p:txBody>
      </p:sp>
      <p:sp>
        <p:nvSpPr>
          <p:cNvPr id="105" name="Rectangle 104"/>
          <p:cNvSpPr>
            <a:spLocks noChangeArrowheads="1"/>
          </p:cNvSpPr>
          <p:nvPr/>
        </p:nvSpPr>
        <p:spPr bwMode="auto">
          <a:xfrm>
            <a:off x="5076056" y="6273225"/>
            <a:ext cx="3920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01638" algn="r">
              <a:lnSpc>
                <a:spcPct val="90000"/>
              </a:lnSpc>
              <a:spcBef>
                <a:spcPts val="1000"/>
              </a:spcBef>
              <a:buSzPct val="75000"/>
            </a:pPr>
            <a:r>
              <a:rPr lang="en-US" altLang="en-US" sz="2000" b="1" dirty="0" err="1">
                <a:solidFill>
                  <a:schemeClr val="accent1"/>
                </a:solidFill>
              </a:rPr>
              <a:t>cGAN</a:t>
            </a:r>
            <a:r>
              <a:rPr lang="en-US" altLang="en-US" sz="2000" b="1" dirty="0">
                <a:solidFill>
                  <a:schemeClr val="accent1"/>
                </a:solidFill>
              </a:rPr>
              <a:t>: Isola et al. 2016</a:t>
            </a:r>
          </a:p>
        </p:txBody>
      </p:sp>
      <p:sp>
        <p:nvSpPr>
          <p:cNvPr id="42" name="Cube 41"/>
          <p:cNvSpPr/>
          <p:nvPr/>
        </p:nvSpPr>
        <p:spPr>
          <a:xfrm>
            <a:off x="1860638" y="3822752"/>
            <a:ext cx="1701539" cy="1049715"/>
          </a:xfrm>
          <a:prstGeom prst="cube">
            <a:avLst/>
          </a:prstGeom>
          <a:noFill/>
          <a:ln w="50800">
            <a:solidFill>
              <a:srgbClr val="FF0000"/>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2263541072"/>
              </p:ext>
            </p:extLst>
          </p:nvPr>
        </p:nvGraphicFramePr>
        <p:xfrm>
          <a:off x="6718268" y="749879"/>
          <a:ext cx="1941906" cy="707733"/>
        </p:xfrm>
        <a:graphic>
          <a:graphicData uri="http://schemas.openxmlformats.org/presentationml/2006/ole">
            <mc:AlternateContent xmlns:mc="http://schemas.openxmlformats.org/markup-compatibility/2006">
              <mc:Choice xmlns:v="urn:schemas-microsoft-com:vml" Requires="v">
                <p:oleObj spid="_x0000_s2123" name="Equation" r:id="rId10" imgW="977760" imgH="355320" progId="Equation.DSMT4">
                  <p:embed/>
                </p:oleObj>
              </mc:Choice>
              <mc:Fallback>
                <p:oleObj name="Equation" r:id="rId10" imgW="977760" imgH="355320" progId="Equation.DSMT4">
                  <p:embed/>
                  <p:pic>
                    <p:nvPicPr>
                      <p:cNvPr id="0" name=""/>
                      <p:cNvPicPr/>
                      <p:nvPr/>
                    </p:nvPicPr>
                    <p:blipFill>
                      <a:blip r:embed="rId11"/>
                      <a:stretch>
                        <a:fillRect/>
                      </a:stretch>
                    </p:blipFill>
                    <p:spPr>
                      <a:xfrm>
                        <a:off x="6718268" y="749879"/>
                        <a:ext cx="1941906" cy="70773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988534931"/>
              </p:ext>
            </p:extLst>
          </p:nvPr>
        </p:nvGraphicFramePr>
        <p:xfrm>
          <a:off x="6716491" y="1370935"/>
          <a:ext cx="2053075" cy="667421"/>
        </p:xfrm>
        <a:graphic>
          <a:graphicData uri="http://schemas.openxmlformats.org/presentationml/2006/ole">
            <mc:AlternateContent xmlns:mc="http://schemas.openxmlformats.org/markup-compatibility/2006">
              <mc:Choice xmlns:v="urn:schemas-microsoft-com:vml" Requires="v">
                <p:oleObj spid="_x0000_s2124" name="Equation" r:id="rId12" imgW="1091880" imgH="355320" progId="Equation.DSMT4">
                  <p:embed/>
                </p:oleObj>
              </mc:Choice>
              <mc:Fallback>
                <p:oleObj name="Equation" r:id="rId12" imgW="1091880" imgH="355320" progId="Equation.DSMT4">
                  <p:embed/>
                  <p:pic>
                    <p:nvPicPr>
                      <p:cNvPr id="0" name=""/>
                      <p:cNvPicPr/>
                      <p:nvPr/>
                    </p:nvPicPr>
                    <p:blipFill>
                      <a:blip r:embed="rId13"/>
                      <a:stretch>
                        <a:fillRect/>
                      </a:stretch>
                    </p:blipFill>
                    <p:spPr>
                      <a:xfrm>
                        <a:off x="6716491" y="1370935"/>
                        <a:ext cx="2053075" cy="667421"/>
                      </a:xfrm>
                      <a:prstGeom prst="rect">
                        <a:avLst/>
                      </a:prstGeom>
                    </p:spPr>
                  </p:pic>
                </p:oleObj>
              </mc:Fallback>
            </mc:AlternateContent>
          </a:graphicData>
        </a:graphic>
      </p:graphicFrame>
    </p:spTree>
    <p:extLst>
      <p:ext uri="{BB962C8B-B14F-4D97-AF65-F5344CB8AC3E}">
        <p14:creationId xmlns:p14="http://schemas.microsoft.com/office/powerpoint/2010/main" val="374888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628650" y="295505"/>
            <a:ext cx="7886700" cy="1325563"/>
          </a:xfrm>
        </p:spPr>
        <p:txBody>
          <a:bodyPr vert="horz" lIns="91440" tIns="45720" rIns="91440" bIns="45720" rtlCol="0" anchor="ctr">
            <a:normAutofit/>
          </a:bodyPr>
          <a:lstStyle/>
          <a:p>
            <a:r>
              <a:rPr lang="en-US" dirty="0"/>
              <a:t>Training data</a:t>
            </a:r>
          </a:p>
        </p:txBody>
      </p:sp>
      <p:grpSp>
        <p:nvGrpSpPr>
          <p:cNvPr id="11" name="Group 10"/>
          <p:cNvGrpSpPr/>
          <p:nvPr/>
        </p:nvGrpSpPr>
        <p:grpSpPr>
          <a:xfrm>
            <a:off x="589375" y="2265478"/>
            <a:ext cx="7965251" cy="2645638"/>
            <a:chOff x="679463" y="2265478"/>
            <a:chExt cx="7965251" cy="2645638"/>
          </a:xfrm>
        </p:grpSpPr>
        <p:sp>
          <p:nvSpPr>
            <p:cNvPr id="12" name="Rectangle 3"/>
            <p:cNvSpPr txBox="1">
              <a:spLocks noChangeArrowheads="1"/>
            </p:cNvSpPr>
            <p:nvPr/>
          </p:nvSpPr>
          <p:spPr bwMode="auto">
            <a:xfrm>
              <a:off x="679463" y="4399333"/>
              <a:ext cx="3600400" cy="5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ct val="0"/>
                </a:spcBef>
                <a:buNone/>
              </a:pPr>
              <a:r>
                <a:rPr lang="en-US" altLang="en-US" b="1" dirty="0">
                  <a:solidFill>
                    <a:schemeClr val="tx2"/>
                  </a:solidFill>
                  <a:latin typeface="+mn-lt"/>
                  <a:cs typeface="+mn-cs"/>
                </a:rPr>
                <a:t>Character</a:t>
              </a:r>
            </a:p>
            <a:p>
              <a:pPr marL="0" lvl="1" algn="ctr">
                <a:spcBef>
                  <a:spcPct val="0"/>
                </a:spcBef>
                <a:buNone/>
              </a:pPr>
              <a:r>
                <a:rPr lang="en-US" altLang="en-US" b="1" dirty="0">
                  <a:solidFill>
                    <a:schemeClr val="tx2"/>
                  </a:solidFill>
                  <a:latin typeface="+mn-lt"/>
                  <a:cs typeface="+mn-cs"/>
                </a:rPr>
                <a:t>10K models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075" y="2265478"/>
              <a:ext cx="1343176" cy="163174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019" y="2317718"/>
              <a:ext cx="1475961" cy="148871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0473" y="2425315"/>
              <a:ext cx="2453498" cy="1083269"/>
            </a:xfrm>
            <a:prstGeom prst="rect">
              <a:avLst/>
            </a:prstGeom>
          </p:spPr>
        </p:pic>
        <p:sp>
          <p:nvSpPr>
            <p:cNvPr id="19" name="Rectangle 3"/>
            <p:cNvSpPr txBox="1">
              <a:spLocks noChangeArrowheads="1"/>
            </p:cNvSpPr>
            <p:nvPr/>
          </p:nvSpPr>
          <p:spPr bwMode="auto">
            <a:xfrm>
              <a:off x="2771799" y="4382154"/>
              <a:ext cx="3600400" cy="5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ct val="0"/>
                </a:spcBef>
                <a:buNone/>
              </a:pPr>
              <a:r>
                <a:rPr lang="en-US" altLang="en-US" b="1" dirty="0">
                  <a:solidFill>
                    <a:schemeClr val="tx2"/>
                  </a:solidFill>
                  <a:latin typeface="+mn-lt"/>
                  <a:cs typeface="+mn-cs"/>
                </a:rPr>
                <a:t>Chair</a:t>
              </a:r>
            </a:p>
            <a:p>
              <a:pPr marL="0" lvl="1" algn="ctr">
                <a:spcBef>
                  <a:spcPct val="0"/>
                </a:spcBef>
                <a:buNone/>
              </a:pPr>
              <a:r>
                <a:rPr lang="en-US" altLang="en-US" b="1" dirty="0">
                  <a:solidFill>
                    <a:schemeClr val="tx2"/>
                  </a:solidFill>
                  <a:latin typeface="+mn-lt"/>
                  <a:cs typeface="+mn-cs"/>
                </a:rPr>
                <a:t>10K models</a:t>
              </a:r>
            </a:p>
          </p:txBody>
        </p:sp>
        <p:sp>
          <p:nvSpPr>
            <p:cNvPr id="20" name="Rectangle 3"/>
            <p:cNvSpPr txBox="1">
              <a:spLocks noChangeArrowheads="1"/>
            </p:cNvSpPr>
            <p:nvPr/>
          </p:nvSpPr>
          <p:spPr bwMode="auto">
            <a:xfrm>
              <a:off x="5044314" y="4363402"/>
              <a:ext cx="3600400" cy="5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ct val="0"/>
                </a:spcBef>
                <a:buNone/>
              </a:pPr>
              <a:r>
                <a:rPr lang="en-US" altLang="en-US" b="1" dirty="0">
                  <a:solidFill>
                    <a:schemeClr val="tx2"/>
                  </a:solidFill>
                  <a:latin typeface="+mn-lt"/>
                  <a:cs typeface="+mn-cs"/>
                </a:rPr>
                <a:t>Airplane</a:t>
              </a:r>
            </a:p>
            <a:p>
              <a:pPr marL="0" lvl="1" algn="ctr">
                <a:spcBef>
                  <a:spcPct val="0"/>
                </a:spcBef>
                <a:buNone/>
              </a:pPr>
              <a:r>
                <a:rPr lang="en-US" altLang="en-US" b="1" dirty="0">
                  <a:solidFill>
                    <a:schemeClr val="tx2"/>
                  </a:solidFill>
                  <a:latin typeface="+mn-lt"/>
                  <a:cs typeface="+mn-cs"/>
                </a:rPr>
                <a:t>3K models</a:t>
              </a:r>
            </a:p>
          </p:txBody>
        </p:sp>
      </p:grpSp>
      <p:sp>
        <p:nvSpPr>
          <p:cNvPr id="21" name="Rectangle 20"/>
          <p:cNvSpPr>
            <a:spLocks noChangeArrowheads="1"/>
          </p:cNvSpPr>
          <p:nvPr/>
        </p:nvSpPr>
        <p:spPr bwMode="auto">
          <a:xfrm>
            <a:off x="4491990" y="6050858"/>
            <a:ext cx="4472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01638" algn="r">
              <a:lnSpc>
                <a:spcPct val="90000"/>
              </a:lnSpc>
              <a:spcBef>
                <a:spcPts val="1000"/>
              </a:spcBef>
              <a:buSzPct val="75000"/>
            </a:pPr>
            <a:r>
              <a:rPr lang="en-US" altLang="en-US" sz="2000" b="1" dirty="0">
                <a:solidFill>
                  <a:schemeClr val="accent1"/>
                </a:solidFill>
              </a:rPr>
              <a:t>Models from “The Models Resource” &amp; 3D Warehouse</a:t>
            </a:r>
          </a:p>
        </p:txBody>
      </p:sp>
    </p:spTree>
    <p:extLst>
      <p:ext uri="{BB962C8B-B14F-4D97-AF65-F5344CB8AC3E}">
        <p14:creationId xmlns:p14="http://schemas.microsoft.com/office/powerpoint/2010/main" val="171665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55" y="2901369"/>
            <a:ext cx="1208883" cy="1468597"/>
          </a:xfrm>
          <a:prstGeom prst="rect">
            <a:avLst/>
          </a:prstGeom>
        </p:spPr>
      </p:pic>
      <p:grpSp>
        <p:nvGrpSpPr>
          <p:cNvPr id="12" name="Group 11"/>
          <p:cNvGrpSpPr/>
          <p:nvPr/>
        </p:nvGrpSpPr>
        <p:grpSpPr>
          <a:xfrm>
            <a:off x="3218075" y="1417638"/>
            <a:ext cx="5288940" cy="1068949"/>
            <a:chOff x="3169839" y="4541033"/>
            <a:chExt cx="5288940" cy="1068949"/>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355" y="4541033"/>
              <a:ext cx="1217572" cy="106894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9839" y="4541033"/>
              <a:ext cx="1217572" cy="106894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597" y="4541033"/>
              <a:ext cx="1217572" cy="106894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3112" y="4542938"/>
              <a:ext cx="1215667" cy="1065138"/>
            </a:xfrm>
            <a:prstGeom prst="rect">
              <a:avLst/>
            </a:prstGeom>
          </p:spPr>
        </p:pic>
      </p:grpSp>
      <p:sp>
        <p:nvSpPr>
          <p:cNvPr id="17" name="Rectangle 3"/>
          <p:cNvSpPr txBox="1">
            <a:spLocks noChangeArrowheads="1"/>
          </p:cNvSpPr>
          <p:nvPr/>
        </p:nvSpPr>
        <p:spPr bwMode="auto">
          <a:xfrm>
            <a:off x="4133391" y="2608052"/>
            <a:ext cx="3600400" cy="5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ct val="0"/>
              </a:spcBef>
              <a:buNone/>
            </a:pPr>
            <a:r>
              <a:rPr lang="en-US" altLang="en-US" b="1" dirty="0">
                <a:solidFill>
                  <a:schemeClr val="tx2"/>
                </a:solidFill>
                <a:latin typeface="+mn-lt"/>
                <a:cs typeface="+mn-cs"/>
              </a:rPr>
              <a:t>Synthetic line drawings</a:t>
            </a:r>
          </a:p>
        </p:txBody>
      </p:sp>
      <p:sp>
        <p:nvSpPr>
          <p:cNvPr id="19" name="Title 1"/>
          <p:cNvSpPr>
            <a:spLocks noGrp="1"/>
          </p:cNvSpPr>
          <p:nvPr>
            <p:ph type="title"/>
          </p:nvPr>
        </p:nvSpPr>
        <p:spPr>
          <a:xfrm>
            <a:off x="628650" y="295505"/>
            <a:ext cx="7886700" cy="1325563"/>
          </a:xfrm>
        </p:spPr>
        <p:txBody>
          <a:bodyPr vert="horz" lIns="91440" tIns="45720" rIns="91440" bIns="45720" rtlCol="0" anchor="ctr">
            <a:normAutofit/>
          </a:bodyPr>
          <a:lstStyle/>
          <a:p>
            <a:r>
              <a:rPr lang="en-US" dirty="0"/>
              <a:t>Training data</a:t>
            </a:r>
          </a:p>
        </p:txBody>
      </p:sp>
    </p:spTree>
    <p:extLst>
      <p:ext uri="{BB962C8B-B14F-4D97-AF65-F5344CB8AC3E}">
        <p14:creationId xmlns:p14="http://schemas.microsoft.com/office/powerpoint/2010/main" val="242906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32624" y="5621861"/>
            <a:ext cx="4078753" cy="430887"/>
          </a:xfrm>
          <a:prstGeom prst="rect">
            <a:avLst/>
          </a:prstGeom>
          <a:noFill/>
          <a:effectLst/>
        </p:spPr>
        <p:txBody>
          <a:bodyPr wrap="square" rtlCol="0">
            <a:spAutoFit/>
          </a:bodyPr>
          <a:lstStyle/>
          <a:p>
            <a:pPr algn="ctr"/>
            <a:r>
              <a:rPr lang="en-US" alt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Image from Autodesk 3D Maya</a:t>
            </a:r>
            <a:endPar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890" y="1609635"/>
            <a:ext cx="6420220" cy="40122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28650" y="284072"/>
            <a:ext cx="7886700" cy="1325563"/>
          </a:xfrm>
          <a:prstGeom prst="rect">
            <a:avLst/>
          </a:prstGeom>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Creating 3D shapes is not easy</a:t>
            </a:r>
          </a:p>
        </p:txBody>
      </p:sp>
    </p:spTree>
    <p:extLst>
      <p:ext uri="{BB962C8B-B14F-4D97-AF65-F5344CB8AC3E}">
        <p14:creationId xmlns:p14="http://schemas.microsoft.com/office/powerpoint/2010/main" val="23991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55" y="2901369"/>
            <a:ext cx="1208883" cy="1468597"/>
          </a:xfrm>
          <a:prstGeom prst="rect">
            <a:avLst/>
          </a:prstGeom>
        </p:spPr>
      </p:pic>
      <p:grpSp>
        <p:nvGrpSpPr>
          <p:cNvPr id="27" name="Group 26"/>
          <p:cNvGrpSpPr/>
          <p:nvPr/>
        </p:nvGrpSpPr>
        <p:grpSpPr>
          <a:xfrm>
            <a:off x="3218075" y="1417638"/>
            <a:ext cx="5288940" cy="1068949"/>
            <a:chOff x="3169839" y="4541033"/>
            <a:chExt cx="5288940" cy="1068949"/>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355" y="4541033"/>
              <a:ext cx="1217572" cy="1068949"/>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9839" y="4541033"/>
              <a:ext cx="1217572" cy="106894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597" y="4541033"/>
              <a:ext cx="1217572" cy="1068949"/>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3112" y="4542938"/>
              <a:ext cx="1215667" cy="1065138"/>
            </a:xfrm>
            <a:prstGeom prst="rect">
              <a:avLst/>
            </a:prstGeom>
          </p:spPr>
        </p:pic>
      </p:grpSp>
      <p:grpSp>
        <p:nvGrpSpPr>
          <p:cNvPr id="35" name="Group 34"/>
          <p:cNvGrpSpPr/>
          <p:nvPr/>
        </p:nvGrpSpPr>
        <p:grpSpPr>
          <a:xfrm>
            <a:off x="3066072" y="4657046"/>
            <a:ext cx="4324039" cy="1366225"/>
            <a:chOff x="3083400" y="4369966"/>
            <a:chExt cx="4324039" cy="1366225"/>
          </a:xfrm>
        </p:grpSpPr>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3400" y="4603361"/>
              <a:ext cx="1565080" cy="1043386"/>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1144" y="4369966"/>
              <a:ext cx="1059522" cy="1366225"/>
            </a:xfrm>
            <a:prstGeom prst="rect">
              <a:avLst/>
            </a:prstGeom>
          </p:spPr>
        </p:pic>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1295" y="4430796"/>
              <a:ext cx="1296144" cy="1251448"/>
            </a:xfrm>
            <a:prstGeom prst="rect">
              <a:avLst/>
            </a:prstGeom>
          </p:spPr>
        </p:pic>
      </p:grpSp>
      <p:grpSp>
        <p:nvGrpSpPr>
          <p:cNvPr id="57" name="Group 56"/>
          <p:cNvGrpSpPr/>
          <p:nvPr/>
        </p:nvGrpSpPr>
        <p:grpSpPr>
          <a:xfrm>
            <a:off x="184910" y="2207937"/>
            <a:ext cx="2692579" cy="2530927"/>
            <a:chOff x="426436" y="3653273"/>
            <a:chExt cx="2692579" cy="2530927"/>
          </a:xfrm>
        </p:grpSpPr>
        <p:pic>
          <p:nvPicPr>
            <p:cNvPr id="58" name="Picture 2" descr="https://thephoenixamethyst.files.wordpress.com/2014/10/icosehedron.png"/>
            <p:cNvPicPr>
              <a:picLocks noChangeAspect="1" noChangeArrowheads="1"/>
            </p:cNvPicPr>
            <p:nvPr/>
          </p:nvPicPr>
          <p:blipFill>
            <a:blip r:embed="rId11">
              <a:clrChange>
                <a:clrFrom>
                  <a:srgbClr val="D1D2D4"/>
                </a:clrFrom>
                <a:clrTo>
                  <a:srgbClr val="D1D2D4">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0800000">
              <a:off x="894956" y="3967154"/>
              <a:ext cx="2209770" cy="220977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882" y="4357236"/>
              <a:ext cx="1208883" cy="1468597"/>
            </a:xfrm>
            <a:prstGeom prst="rect">
              <a:avLst/>
            </a:prstGeom>
          </p:spPr>
        </p:pic>
        <p:pic>
          <p:nvPicPr>
            <p:cNvPr id="60" name="Picture 2" descr="https://thephoenixamethyst.files.wordpress.com/2014/10/icosehedron.png"/>
            <p:cNvPicPr>
              <a:picLocks noChangeAspect="1" noChangeArrowheads="1"/>
            </p:cNvPicPr>
            <p:nvPr/>
          </p:nvPicPr>
          <p:blipFill>
            <a:blip r:embed="rId11">
              <a:clrChange>
                <a:clrFrom>
                  <a:srgbClr val="D1D2D4"/>
                </a:clrFrom>
                <a:clrTo>
                  <a:srgbClr val="D1D2D4">
                    <a:alpha val="0"/>
                  </a:srgbClr>
                </a:clrTo>
              </a:clrChange>
              <a:extLst>
                <a:ext uri="{28A0092B-C50C-407E-A947-70E740481C1C}">
                  <a14:useLocalDpi xmlns:a14="http://schemas.microsoft.com/office/drawing/2010/main" val="0"/>
                </a:ext>
              </a:extLst>
            </a:blip>
            <a:srcRect/>
            <a:stretch>
              <a:fillRect/>
            </a:stretch>
          </p:blipFill>
          <p:spPr bwMode="auto">
            <a:xfrm>
              <a:off x="909245" y="3974430"/>
              <a:ext cx="2209770" cy="220977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08298">
              <a:off x="426436" y="3653273"/>
              <a:ext cx="656669" cy="577869"/>
            </a:xfrm>
            <a:prstGeom prst="rect">
              <a:avLst/>
            </a:prstGeom>
          </p:spPr>
        </p:pic>
      </p:grpSp>
      <p:grpSp>
        <p:nvGrpSpPr>
          <p:cNvPr id="62" name="Group 61"/>
          <p:cNvGrpSpPr/>
          <p:nvPr/>
        </p:nvGrpSpPr>
        <p:grpSpPr>
          <a:xfrm>
            <a:off x="3096609" y="3177819"/>
            <a:ext cx="4226505" cy="1390973"/>
            <a:chOff x="3113937" y="2890739"/>
            <a:chExt cx="4226505" cy="1390973"/>
          </a:xfrm>
        </p:grpSpPr>
        <p:pic>
          <p:nvPicPr>
            <p:cNvPr id="63" name="Picture 6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13937" y="3084718"/>
              <a:ext cx="1504523" cy="1003015"/>
            </a:xfrm>
            <a:prstGeom prst="rect">
              <a:avLst/>
            </a:prstGeom>
          </p:spPr>
        </p:pic>
        <p:pic>
          <p:nvPicPr>
            <p:cNvPr id="64" name="Picture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31951" y="2890739"/>
              <a:ext cx="1078715" cy="1390973"/>
            </a:xfrm>
            <a:prstGeom prst="rect">
              <a:avLst/>
            </a:prstGeom>
          </p:spPr>
        </p:pic>
        <p:pic>
          <p:nvPicPr>
            <p:cNvPr id="65" name="Picture 6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68392" y="2923857"/>
              <a:ext cx="1372050" cy="1324736"/>
            </a:xfrm>
            <a:prstGeom prst="rect">
              <a:avLst/>
            </a:prstGeom>
          </p:spPr>
        </p:pic>
      </p:grpSp>
      <p:sp>
        <p:nvSpPr>
          <p:cNvPr id="66" name="TextBox 65"/>
          <p:cNvSpPr txBox="1"/>
          <p:nvPr/>
        </p:nvSpPr>
        <p:spPr>
          <a:xfrm>
            <a:off x="7623743" y="3836899"/>
            <a:ext cx="715260" cy="1015663"/>
          </a:xfrm>
          <a:prstGeom prst="rect">
            <a:avLst/>
          </a:prstGeom>
          <a:noFill/>
        </p:spPr>
        <p:txBody>
          <a:bodyPr wrap="none" rtlCol="0">
            <a:spAutoFit/>
          </a:bodyPr>
          <a:lstStyle/>
          <a:p>
            <a:r>
              <a:rPr lang="en-US" sz="6000" dirty="0">
                <a:solidFill>
                  <a:schemeClr val="accent1"/>
                </a:solidFill>
              </a:rPr>
              <a:t>…</a:t>
            </a:r>
          </a:p>
        </p:txBody>
      </p:sp>
      <p:sp>
        <p:nvSpPr>
          <p:cNvPr id="67" name="Rectangle 3"/>
          <p:cNvSpPr txBox="1">
            <a:spLocks noChangeArrowheads="1"/>
          </p:cNvSpPr>
          <p:nvPr/>
        </p:nvSpPr>
        <p:spPr bwMode="auto">
          <a:xfrm>
            <a:off x="4133391" y="2608052"/>
            <a:ext cx="3600400" cy="5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ct val="0"/>
              </a:spcBef>
              <a:buNone/>
            </a:pPr>
            <a:r>
              <a:rPr lang="en-US" altLang="en-US" b="1" dirty="0">
                <a:solidFill>
                  <a:schemeClr val="tx2"/>
                </a:solidFill>
                <a:latin typeface="+mn-lt"/>
                <a:cs typeface="+mn-cs"/>
              </a:rPr>
              <a:t>Synthetic line drawings</a:t>
            </a:r>
          </a:p>
        </p:txBody>
      </p:sp>
      <p:sp>
        <p:nvSpPr>
          <p:cNvPr id="68" name="Rectangle 3"/>
          <p:cNvSpPr txBox="1">
            <a:spLocks noChangeArrowheads="1"/>
          </p:cNvSpPr>
          <p:nvPr/>
        </p:nvSpPr>
        <p:spPr bwMode="auto">
          <a:xfrm>
            <a:off x="3513463" y="6133714"/>
            <a:ext cx="5161008" cy="5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ct val="0"/>
              </a:spcBef>
              <a:buNone/>
            </a:pPr>
            <a:r>
              <a:rPr lang="en-US" altLang="en-US" b="1" dirty="0">
                <a:solidFill>
                  <a:schemeClr val="tx2"/>
                </a:solidFill>
                <a:latin typeface="+mn-lt"/>
                <a:cs typeface="+mn-cs"/>
              </a:rPr>
              <a:t>Training depth and normal maps</a:t>
            </a:r>
          </a:p>
        </p:txBody>
      </p:sp>
      <p:sp>
        <p:nvSpPr>
          <p:cNvPr id="69" name="TextBox 68"/>
          <p:cNvSpPr txBox="1"/>
          <p:nvPr/>
        </p:nvSpPr>
        <p:spPr>
          <a:xfrm>
            <a:off x="1012893" y="5103863"/>
            <a:ext cx="1290546" cy="424732"/>
          </a:xfrm>
          <a:prstGeom prst="rect">
            <a:avLst/>
          </a:prstGeom>
          <a:noFill/>
        </p:spPr>
        <p:txBody>
          <a:bodyPr wrap="none" rtlCol="0">
            <a:spAutoFit/>
          </a:bodyPr>
          <a:lstStyle/>
          <a:p>
            <a:pPr marL="0" lvl="1" algn="ctr">
              <a:lnSpc>
                <a:spcPct val="90000"/>
              </a:lnSpc>
            </a:pPr>
            <a:r>
              <a:rPr lang="en-US" sz="2400" b="1" dirty="0">
                <a:solidFill>
                  <a:schemeClr val="tx2"/>
                </a:solidFill>
                <a:latin typeface="+mn-lt"/>
                <a:cs typeface="+mn-cs"/>
              </a:rPr>
              <a:t>12 views</a:t>
            </a:r>
          </a:p>
        </p:txBody>
      </p:sp>
      <p:sp>
        <p:nvSpPr>
          <p:cNvPr id="70" name="Title 1"/>
          <p:cNvSpPr>
            <a:spLocks noGrp="1"/>
          </p:cNvSpPr>
          <p:nvPr>
            <p:ph type="title"/>
          </p:nvPr>
        </p:nvSpPr>
        <p:spPr>
          <a:xfrm>
            <a:off x="628650" y="295505"/>
            <a:ext cx="7886700" cy="1325563"/>
          </a:xfrm>
        </p:spPr>
        <p:txBody>
          <a:bodyPr vert="horz" lIns="91440" tIns="45720" rIns="91440" bIns="45720" rtlCol="0" anchor="ctr">
            <a:normAutofit/>
          </a:bodyPr>
          <a:lstStyle/>
          <a:p>
            <a:r>
              <a:rPr lang="en-US" dirty="0"/>
              <a:t>Training data</a:t>
            </a:r>
          </a:p>
        </p:txBody>
      </p:sp>
    </p:spTree>
    <p:extLst>
      <p:ext uri="{BB962C8B-B14F-4D97-AF65-F5344CB8AC3E}">
        <p14:creationId xmlns:p14="http://schemas.microsoft.com/office/powerpoint/2010/main" val="231632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3392"/>
            <a:ext cx="9143999" cy="4360028"/>
          </a:xfrm>
          <a:prstGeom prst="rect">
            <a:avLst/>
          </a:prstGeom>
        </p:spPr>
      </p:pic>
      <p:sp>
        <p:nvSpPr>
          <p:cNvPr id="4" name="TextBox 3"/>
          <p:cNvSpPr txBox="1"/>
          <p:nvPr/>
        </p:nvSpPr>
        <p:spPr>
          <a:xfrm>
            <a:off x="323528" y="1264567"/>
            <a:ext cx="61982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r>
              <a:rPr lang="en-US" altLang="en-US" sz="2600" dirty="0">
                <a:latin typeface="+mj-lt"/>
              </a:rPr>
              <a:t>Predict</a:t>
            </a:r>
            <a:r>
              <a:rPr lang="en-US" altLang="en-US" sz="2600" b="1" dirty="0">
                <a:latin typeface="+mj-lt"/>
              </a:rPr>
              <a:t> multi-view depth and normal maps!</a:t>
            </a:r>
          </a:p>
        </p:txBody>
      </p:sp>
      <p:sp>
        <p:nvSpPr>
          <p:cNvPr id="5" name="TextBox 4"/>
          <p:cNvSpPr txBox="1"/>
          <p:nvPr/>
        </p:nvSpPr>
        <p:spPr>
          <a:xfrm>
            <a:off x="7274157" y="3501008"/>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6" name="TextBox 5"/>
          <p:cNvSpPr txBox="1"/>
          <p:nvPr/>
        </p:nvSpPr>
        <p:spPr>
          <a:xfrm>
            <a:off x="7180776" y="5517232"/>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7" name="TextBox 6"/>
          <p:cNvSpPr txBox="1"/>
          <p:nvPr/>
        </p:nvSpPr>
        <p:spPr>
          <a:xfrm>
            <a:off x="7674" y="3736645"/>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8" name="TextBox 7"/>
          <p:cNvSpPr txBox="1"/>
          <p:nvPr/>
        </p:nvSpPr>
        <p:spPr>
          <a:xfrm>
            <a:off x="12078" y="5805264"/>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
        <p:nvSpPr>
          <p:cNvPr id="10" name="Title 1"/>
          <p:cNvSpPr>
            <a:spLocks noGrp="1"/>
          </p:cNvSpPr>
          <p:nvPr>
            <p:ph type="title"/>
          </p:nvPr>
        </p:nvSpPr>
        <p:spPr>
          <a:xfrm>
            <a:off x="628650" y="285116"/>
            <a:ext cx="7886700" cy="1325563"/>
          </a:xfrm>
        </p:spPr>
        <p:txBody>
          <a:bodyPr vert="horz" lIns="91440" tIns="45720" rIns="91440" bIns="45720" rtlCol="0" anchor="ctr">
            <a:normAutofit/>
          </a:bodyPr>
          <a:lstStyle/>
          <a:p>
            <a:r>
              <a:rPr lang="en-US" dirty="0"/>
              <a:t>Test time</a:t>
            </a:r>
          </a:p>
        </p:txBody>
      </p:sp>
    </p:spTree>
    <p:extLst>
      <p:ext uri="{BB962C8B-B14F-4D97-AF65-F5344CB8AC3E}">
        <p14:creationId xmlns:p14="http://schemas.microsoft.com/office/powerpoint/2010/main" val="37041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800"/>
            <a:ext cx="9144000" cy="5240509"/>
          </a:xfrm>
          <a:prstGeom prst="rect">
            <a:avLst/>
          </a:prstGeom>
        </p:spPr>
      </p:pic>
      <p:sp>
        <p:nvSpPr>
          <p:cNvPr id="7" name="Rectangle 6"/>
          <p:cNvSpPr/>
          <p:nvPr/>
        </p:nvSpPr>
        <p:spPr>
          <a:xfrm>
            <a:off x="4716016" y="1628799"/>
            <a:ext cx="4427984" cy="4986509"/>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27984" y="3604827"/>
            <a:ext cx="1863824" cy="1034452"/>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504" y="5805264"/>
            <a:ext cx="2402132"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Multi-view depth</a:t>
            </a:r>
          </a:p>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&amp; normal maps</a:t>
            </a:r>
          </a:p>
        </p:txBody>
      </p:sp>
      <p:sp>
        <p:nvSpPr>
          <p:cNvPr id="10" name="TextBox 9"/>
          <p:cNvSpPr txBox="1"/>
          <p:nvPr/>
        </p:nvSpPr>
        <p:spPr>
          <a:xfrm>
            <a:off x="2790745" y="5794787"/>
            <a:ext cx="1925271"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Consolidated </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cloud</a:t>
            </a:r>
          </a:p>
        </p:txBody>
      </p:sp>
      <p:sp>
        <p:nvSpPr>
          <p:cNvPr id="11" name="TextBox 10"/>
          <p:cNvSpPr txBox="1"/>
          <p:nvPr/>
        </p:nvSpPr>
        <p:spPr>
          <a:xfrm>
            <a:off x="419657" y="3080361"/>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12" name="TextBox 11"/>
          <p:cNvSpPr txBox="1"/>
          <p:nvPr/>
        </p:nvSpPr>
        <p:spPr>
          <a:xfrm>
            <a:off x="295512" y="5394194"/>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14" name="Title 1"/>
          <p:cNvSpPr>
            <a:spLocks noGrp="1"/>
          </p:cNvSpPr>
          <p:nvPr>
            <p:ph type="title"/>
          </p:nvPr>
        </p:nvSpPr>
        <p:spPr>
          <a:xfrm>
            <a:off x="628650" y="285116"/>
            <a:ext cx="7886700" cy="1325563"/>
          </a:xfrm>
        </p:spPr>
        <p:txBody>
          <a:bodyPr vert="horz" lIns="91440" tIns="45720" rIns="91440" bIns="45720" rtlCol="0" anchor="ctr">
            <a:normAutofit/>
          </a:bodyPr>
          <a:lstStyle/>
          <a:p>
            <a:r>
              <a:rPr lang="en-US" dirty="0"/>
              <a:t>Multi-view depth &amp; normal map fusion</a:t>
            </a:r>
          </a:p>
        </p:txBody>
      </p:sp>
    </p:spTree>
    <p:extLst>
      <p:ext uri="{BB962C8B-B14F-4D97-AF65-F5344CB8AC3E}">
        <p14:creationId xmlns:p14="http://schemas.microsoft.com/office/powerpoint/2010/main" val="13857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800"/>
            <a:ext cx="9144000" cy="5240509"/>
          </a:xfrm>
          <a:prstGeom prst="rect">
            <a:avLst/>
          </a:prstGeom>
        </p:spPr>
      </p:pic>
      <p:sp>
        <p:nvSpPr>
          <p:cNvPr id="16" name="Rectangle 15"/>
          <p:cNvSpPr/>
          <p:nvPr/>
        </p:nvSpPr>
        <p:spPr>
          <a:xfrm>
            <a:off x="4716016" y="1628799"/>
            <a:ext cx="4427984" cy="4986509"/>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Rectangle 16"/>
          <p:cNvSpPr/>
          <p:nvPr/>
        </p:nvSpPr>
        <p:spPr>
          <a:xfrm>
            <a:off x="4427984" y="3604827"/>
            <a:ext cx="1863824" cy="1034452"/>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54562" y="1700808"/>
            <a:ext cx="665110" cy="3342185"/>
            <a:chOff x="954562" y="1700808"/>
            <a:chExt cx="665110" cy="3342185"/>
          </a:xfrm>
        </p:grpSpPr>
        <p:sp>
          <p:nvSpPr>
            <p:cNvPr id="20" name="Rectangle 19"/>
            <p:cNvSpPr/>
            <p:nvPr/>
          </p:nvSpPr>
          <p:spPr>
            <a:xfrm>
              <a:off x="1403648" y="1700808"/>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71600" y="4034810"/>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02026" y="2501275"/>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54562" y="4826969"/>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endCxn id="22" idx="0"/>
            </p:cNvCxnSpPr>
            <p:nvPr/>
          </p:nvCxnSpPr>
          <p:spPr>
            <a:xfrm>
              <a:off x="1510038" y="1959456"/>
              <a:ext cx="0" cy="541819"/>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9612" y="4264557"/>
              <a:ext cx="0" cy="541819"/>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819059" y="2314938"/>
            <a:ext cx="4004454" cy="830997"/>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b="1" dirty="0">
                <a:solidFill>
                  <a:schemeClr val="accent1"/>
                </a:solidFill>
                <a:latin typeface="+mj-lt"/>
              </a:rPr>
              <a:t>Depth derivatives should be consistent with normals</a:t>
            </a:r>
          </a:p>
        </p:txBody>
      </p:sp>
      <p:sp>
        <p:nvSpPr>
          <p:cNvPr id="27" name="TextBox 26"/>
          <p:cNvSpPr txBox="1"/>
          <p:nvPr/>
        </p:nvSpPr>
        <p:spPr>
          <a:xfrm>
            <a:off x="107504" y="5805264"/>
            <a:ext cx="2402132"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Multi-view depth</a:t>
            </a:r>
          </a:p>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&amp; normal maps</a:t>
            </a:r>
          </a:p>
        </p:txBody>
      </p:sp>
      <p:sp>
        <p:nvSpPr>
          <p:cNvPr id="28" name="TextBox 27"/>
          <p:cNvSpPr txBox="1"/>
          <p:nvPr/>
        </p:nvSpPr>
        <p:spPr>
          <a:xfrm>
            <a:off x="2790745" y="5794787"/>
            <a:ext cx="1925271"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Consolidated </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cloud</a:t>
            </a:r>
          </a:p>
        </p:txBody>
      </p:sp>
      <p:sp>
        <p:nvSpPr>
          <p:cNvPr id="29" name="TextBox 28"/>
          <p:cNvSpPr txBox="1"/>
          <p:nvPr/>
        </p:nvSpPr>
        <p:spPr>
          <a:xfrm>
            <a:off x="419657" y="3080361"/>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30" name="TextBox 29"/>
          <p:cNvSpPr txBox="1"/>
          <p:nvPr/>
        </p:nvSpPr>
        <p:spPr>
          <a:xfrm>
            <a:off x="295512" y="5394194"/>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31" name="TextBox 30"/>
          <p:cNvSpPr txBox="1"/>
          <p:nvPr/>
        </p:nvSpPr>
        <p:spPr>
          <a:xfrm>
            <a:off x="5381029" y="1628797"/>
            <a:ext cx="2995757" cy="461665"/>
          </a:xfrm>
          <a:prstGeom prst="rect">
            <a:avLst/>
          </a:prstGeom>
          <a:noFill/>
        </p:spPr>
        <p:txBody>
          <a:bodyPr wrap="none" rtlCol="0">
            <a:spAutoFit/>
          </a:bodyPr>
          <a:lstStyle/>
          <a:p>
            <a:pPr>
              <a:spcAft>
                <a:spcPts val="2400"/>
              </a:spcAft>
            </a:pPr>
            <a:r>
              <a:rPr lang="en-US" sz="2400" b="1" dirty="0">
                <a:latin typeface="+mj-lt"/>
              </a:rPr>
              <a:t>Optimization problem</a:t>
            </a:r>
          </a:p>
        </p:txBody>
      </p:sp>
      <p:sp>
        <p:nvSpPr>
          <p:cNvPr id="32" name="Title 1"/>
          <p:cNvSpPr>
            <a:spLocks noGrp="1"/>
          </p:cNvSpPr>
          <p:nvPr>
            <p:ph type="title"/>
          </p:nvPr>
        </p:nvSpPr>
        <p:spPr>
          <a:xfrm>
            <a:off x="628650" y="285116"/>
            <a:ext cx="7886700" cy="1325563"/>
          </a:xfrm>
        </p:spPr>
        <p:txBody>
          <a:bodyPr vert="horz" lIns="91440" tIns="45720" rIns="91440" bIns="45720" rtlCol="0" anchor="ctr">
            <a:normAutofit/>
          </a:bodyPr>
          <a:lstStyle/>
          <a:p>
            <a:r>
              <a:rPr lang="en-US" dirty="0"/>
              <a:t>Multi-view depth &amp; normal map fusion</a:t>
            </a:r>
          </a:p>
        </p:txBody>
      </p:sp>
    </p:spTree>
    <p:extLst>
      <p:ext uri="{BB962C8B-B14F-4D97-AF65-F5344CB8AC3E}">
        <p14:creationId xmlns:p14="http://schemas.microsoft.com/office/powerpoint/2010/main" val="8077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800"/>
            <a:ext cx="9144000" cy="5240509"/>
          </a:xfrm>
          <a:prstGeom prst="rect">
            <a:avLst/>
          </a:prstGeom>
        </p:spPr>
      </p:pic>
      <p:sp>
        <p:nvSpPr>
          <p:cNvPr id="23" name="Rectangle 22"/>
          <p:cNvSpPr/>
          <p:nvPr/>
        </p:nvSpPr>
        <p:spPr>
          <a:xfrm>
            <a:off x="4716016" y="1628799"/>
            <a:ext cx="4427984" cy="4986509"/>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Rectangle 23"/>
          <p:cNvSpPr/>
          <p:nvPr/>
        </p:nvSpPr>
        <p:spPr>
          <a:xfrm>
            <a:off x="4427984" y="3604827"/>
            <a:ext cx="1863824" cy="1034452"/>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170586" y="1808820"/>
            <a:ext cx="3041374" cy="3126161"/>
            <a:chOff x="1170586" y="1808820"/>
            <a:chExt cx="3041374" cy="3126161"/>
          </a:xfrm>
        </p:grpSpPr>
        <p:sp>
          <p:nvSpPr>
            <p:cNvPr id="27" name="Rectangle 26"/>
            <p:cNvSpPr/>
            <p:nvPr/>
          </p:nvSpPr>
          <p:spPr>
            <a:xfrm>
              <a:off x="3995936" y="2510200"/>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33" idx="3"/>
            </p:cNvCxnSpPr>
            <p:nvPr/>
          </p:nvCxnSpPr>
          <p:spPr>
            <a:xfrm>
              <a:off x="1619672" y="1808820"/>
              <a:ext cx="2376264" cy="708980"/>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6" idx="3"/>
            </p:cNvCxnSpPr>
            <p:nvPr/>
          </p:nvCxnSpPr>
          <p:spPr>
            <a:xfrm>
              <a:off x="1618050" y="2609287"/>
              <a:ext cx="2377886" cy="8925"/>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5" idx="3"/>
            </p:cNvCxnSpPr>
            <p:nvPr/>
          </p:nvCxnSpPr>
          <p:spPr>
            <a:xfrm flipV="1">
              <a:off x="1187624" y="2733824"/>
              <a:ext cx="2808312" cy="1408998"/>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8" idx="3"/>
              <a:endCxn id="27" idx="2"/>
            </p:cNvCxnSpPr>
            <p:nvPr/>
          </p:nvCxnSpPr>
          <p:spPr>
            <a:xfrm flipV="1">
              <a:off x="1170586" y="2726224"/>
              <a:ext cx="2933362" cy="2208757"/>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54562" y="1700808"/>
            <a:ext cx="665110" cy="3342185"/>
            <a:chOff x="954562" y="1700808"/>
            <a:chExt cx="665110" cy="3342185"/>
          </a:xfrm>
        </p:grpSpPr>
        <p:sp>
          <p:nvSpPr>
            <p:cNvPr id="33" name="Rectangle 32"/>
            <p:cNvSpPr/>
            <p:nvPr/>
          </p:nvSpPr>
          <p:spPr>
            <a:xfrm>
              <a:off x="1403648" y="1700808"/>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71600" y="4034810"/>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02026" y="2501275"/>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54562" y="4826969"/>
              <a:ext cx="216024" cy="21602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endCxn id="36" idx="0"/>
            </p:cNvCxnSpPr>
            <p:nvPr/>
          </p:nvCxnSpPr>
          <p:spPr>
            <a:xfrm>
              <a:off x="1510038" y="1959456"/>
              <a:ext cx="0" cy="541819"/>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79612" y="4264557"/>
              <a:ext cx="0" cy="541819"/>
            </a:xfrm>
            <a:prstGeom prst="straightConnector1">
              <a:avLst/>
            </a:prstGeom>
            <a:ln w="254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819059" y="2314938"/>
            <a:ext cx="4004454" cy="2246769"/>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b="1" dirty="0">
                <a:solidFill>
                  <a:schemeClr val="accent1"/>
                </a:solidFill>
                <a:latin typeface="+mj-lt"/>
              </a:rPr>
              <a:t>Depth derivatives should be consistent with normals</a:t>
            </a:r>
          </a:p>
          <a:p>
            <a:pPr marL="285750" indent="-285750">
              <a:spcAft>
                <a:spcPts val="2400"/>
              </a:spcAft>
              <a:buFont typeface="Arial" panose="020B0604020202020204" pitchFamily="34" charset="0"/>
              <a:buChar char="•"/>
            </a:pPr>
            <a:r>
              <a:rPr lang="en-US" sz="2400" b="1" dirty="0">
                <a:solidFill>
                  <a:schemeClr val="accent1"/>
                </a:solidFill>
                <a:latin typeface="+mj-lt"/>
              </a:rPr>
              <a:t>Corresponding depths and normals across different views should agree</a:t>
            </a:r>
          </a:p>
        </p:txBody>
      </p:sp>
      <p:sp>
        <p:nvSpPr>
          <p:cNvPr id="42" name="TextBox 41"/>
          <p:cNvSpPr txBox="1"/>
          <p:nvPr/>
        </p:nvSpPr>
        <p:spPr>
          <a:xfrm>
            <a:off x="5381029" y="1628797"/>
            <a:ext cx="2995757" cy="461665"/>
          </a:xfrm>
          <a:prstGeom prst="rect">
            <a:avLst/>
          </a:prstGeom>
          <a:noFill/>
        </p:spPr>
        <p:txBody>
          <a:bodyPr wrap="none" rtlCol="0">
            <a:spAutoFit/>
          </a:bodyPr>
          <a:lstStyle/>
          <a:p>
            <a:pPr>
              <a:spcAft>
                <a:spcPts val="2400"/>
              </a:spcAft>
            </a:pPr>
            <a:r>
              <a:rPr lang="en-US" sz="2400" b="1" dirty="0">
                <a:latin typeface="+mj-lt"/>
              </a:rPr>
              <a:t>Optimization problem</a:t>
            </a:r>
          </a:p>
        </p:txBody>
      </p:sp>
      <p:sp>
        <p:nvSpPr>
          <p:cNvPr id="43" name="TextBox 42"/>
          <p:cNvSpPr txBox="1"/>
          <p:nvPr/>
        </p:nvSpPr>
        <p:spPr>
          <a:xfrm>
            <a:off x="107504" y="5805264"/>
            <a:ext cx="2402132"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Multi-view depth</a:t>
            </a:r>
          </a:p>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&amp; normal maps</a:t>
            </a:r>
          </a:p>
        </p:txBody>
      </p:sp>
      <p:sp>
        <p:nvSpPr>
          <p:cNvPr id="44" name="TextBox 43"/>
          <p:cNvSpPr txBox="1"/>
          <p:nvPr/>
        </p:nvSpPr>
        <p:spPr>
          <a:xfrm>
            <a:off x="2790745" y="5794787"/>
            <a:ext cx="1925271"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Consolidated </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cloud</a:t>
            </a:r>
          </a:p>
        </p:txBody>
      </p:sp>
      <p:sp>
        <p:nvSpPr>
          <p:cNvPr id="45" name="TextBox 44"/>
          <p:cNvSpPr txBox="1"/>
          <p:nvPr/>
        </p:nvSpPr>
        <p:spPr>
          <a:xfrm>
            <a:off x="419657" y="3080361"/>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46" name="TextBox 45"/>
          <p:cNvSpPr txBox="1"/>
          <p:nvPr/>
        </p:nvSpPr>
        <p:spPr>
          <a:xfrm>
            <a:off x="295512" y="5394194"/>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47" name="Title 1"/>
          <p:cNvSpPr>
            <a:spLocks noGrp="1"/>
          </p:cNvSpPr>
          <p:nvPr>
            <p:ph type="title"/>
          </p:nvPr>
        </p:nvSpPr>
        <p:spPr>
          <a:xfrm>
            <a:off x="628650" y="285116"/>
            <a:ext cx="7886700" cy="1325563"/>
          </a:xfrm>
        </p:spPr>
        <p:txBody>
          <a:bodyPr vert="horz" lIns="91440" tIns="45720" rIns="91440" bIns="45720" rtlCol="0" anchor="ctr">
            <a:normAutofit/>
          </a:bodyPr>
          <a:lstStyle/>
          <a:p>
            <a:r>
              <a:rPr lang="en-US" dirty="0"/>
              <a:t>Multi-view depth &amp; normal map fusion</a:t>
            </a:r>
          </a:p>
        </p:txBody>
      </p:sp>
    </p:spTree>
    <p:extLst>
      <p:ext uri="{BB962C8B-B14F-4D97-AF65-F5344CB8AC3E}">
        <p14:creationId xmlns:p14="http://schemas.microsoft.com/office/powerpoint/2010/main" val="36397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800"/>
            <a:ext cx="9144000" cy="5240509"/>
          </a:xfrm>
          <a:prstGeom prst="rect">
            <a:avLst/>
          </a:prstGeom>
        </p:spPr>
      </p:pic>
      <p:sp>
        <p:nvSpPr>
          <p:cNvPr id="6" name="Rectangle 5"/>
          <p:cNvSpPr/>
          <p:nvPr/>
        </p:nvSpPr>
        <p:spPr>
          <a:xfrm>
            <a:off x="6876256" y="1628799"/>
            <a:ext cx="2267744" cy="4986509"/>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504" y="5805264"/>
            <a:ext cx="2402132"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Multi-view depth</a:t>
            </a:r>
          </a:p>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&amp; normal maps</a:t>
            </a:r>
          </a:p>
        </p:txBody>
      </p:sp>
      <p:sp>
        <p:nvSpPr>
          <p:cNvPr id="9" name="TextBox 8"/>
          <p:cNvSpPr txBox="1"/>
          <p:nvPr/>
        </p:nvSpPr>
        <p:spPr>
          <a:xfrm>
            <a:off x="2790745" y="5794787"/>
            <a:ext cx="1925271"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Consolidated </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cloud</a:t>
            </a:r>
          </a:p>
        </p:txBody>
      </p:sp>
      <p:sp>
        <p:nvSpPr>
          <p:cNvPr id="10" name="TextBox 9"/>
          <p:cNvSpPr txBox="1"/>
          <p:nvPr/>
        </p:nvSpPr>
        <p:spPr>
          <a:xfrm>
            <a:off x="4938894" y="5758982"/>
            <a:ext cx="2045368" cy="830997"/>
          </a:xfrm>
          <a:prstGeom prst="rect">
            <a:avLst/>
          </a:prstGeom>
          <a:solidFill>
            <a:schemeClr val="bg1"/>
          </a:solidFill>
        </p:spPr>
        <p:txBody>
          <a:bodyPr wrap="non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Surface</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reconstruction</a:t>
            </a:r>
          </a:p>
        </p:txBody>
      </p:sp>
      <p:sp>
        <p:nvSpPr>
          <p:cNvPr id="11" name="Rectangle 10"/>
          <p:cNvSpPr/>
          <p:nvPr/>
        </p:nvSpPr>
        <p:spPr>
          <a:xfrm>
            <a:off x="4848143" y="6417978"/>
            <a:ext cx="2199897" cy="369332"/>
          </a:xfrm>
          <a:prstGeom prst="rect">
            <a:avLst/>
          </a:prstGeom>
        </p:spPr>
        <p:txBody>
          <a:bodyPr wrap="none">
            <a:spAutoFit/>
          </a:bodyPr>
          <a:lstStyle/>
          <a:p>
            <a:pPr marL="401638" indent="-401638" algn="r">
              <a:buSzPct val="75000"/>
            </a:pPr>
            <a:r>
              <a:rPr lang="en-US" b="1" dirty="0">
                <a:solidFill>
                  <a:schemeClr val="accent1"/>
                </a:solidFill>
              </a:rPr>
              <a:t>[</a:t>
            </a:r>
            <a:r>
              <a:rPr lang="en-US" b="1" dirty="0" err="1">
                <a:solidFill>
                  <a:schemeClr val="accent1"/>
                </a:solidFill>
              </a:rPr>
              <a:t>Kazhdan</a:t>
            </a:r>
            <a:r>
              <a:rPr lang="en-US" b="1" dirty="0">
                <a:solidFill>
                  <a:schemeClr val="accent1"/>
                </a:solidFill>
              </a:rPr>
              <a:t> et al. 2013]</a:t>
            </a:r>
          </a:p>
        </p:txBody>
      </p:sp>
      <p:sp>
        <p:nvSpPr>
          <p:cNvPr id="12" name="TextBox 11"/>
          <p:cNvSpPr txBox="1"/>
          <p:nvPr/>
        </p:nvSpPr>
        <p:spPr>
          <a:xfrm>
            <a:off x="419657" y="3080361"/>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13" name="TextBox 12"/>
          <p:cNvSpPr txBox="1"/>
          <p:nvPr/>
        </p:nvSpPr>
        <p:spPr>
          <a:xfrm>
            <a:off x="295512" y="5394194"/>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4" name="Title 3"/>
          <p:cNvSpPr>
            <a:spLocks noGrp="1"/>
          </p:cNvSpPr>
          <p:nvPr>
            <p:ph type="title"/>
          </p:nvPr>
        </p:nvSpPr>
        <p:spPr/>
        <p:txBody>
          <a:bodyPr/>
          <a:lstStyle/>
          <a:p>
            <a:r>
              <a:rPr lang="en-US" dirty="0"/>
              <a:t>Surface Reconstruction</a:t>
            </a:r>
          </a:p>
        </p:txBody>
      </p:sp>
    </p:spTree>
    <p:extLst>
      <p:ext uri="{BB962C8B-B14F-4D97-AF65-F5344CB8AC3E}">
        <p14:creationId xmlns:p14="http://schemas.microsoft.com/office/powerpoint/2010/main" val="204046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800"/>
            <a:ext cx="9144000" cy="5240509"/>
          </a:xfrm>
          <a:prstGeom prst="rect">
            <a:avLst/>
          </a:prstGeom>
        </p:spPr>
      </p:pic>
      <p:sp>
        <p:nvSpPr>
          <p:cNvPr id="7" name="TextBox 6"/>
          <p:cNvSpPr txBox="1"/>
          <p:nvPr/>
        </p:nvSpPr>
        <p:spPr>
          <a:xfrm>
            <a:off x="107504" y="5805264"/>
            <a:ext cx="2402132"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Multi-view depth</a:t>
            </a:r>
          </a:p>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&amp; normal maps</a:t>
            </a:r>
          </a:p>
        </p:txBody>
      </p:sp>
      <p:sp>
        <p:nvSpPr>
          <p:cNvPr id="8" name="TextBox 7"/>
          <p:cNvSpPr txBox="1"/>
          <p:nvPr/>
        </p:nvSpPr>
        <p:spPr>
          <a:xfrm>
            <a:off x="2790745" y="5794787"/>
            <a:ext cx="1925271"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Consolidated </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cloud</a:t>
            </a:r>
          </a:p>
        </p:txBody>
      </p:sp>
      <p:sp>
        <p:nvSpPr>
          <p:cNvPr id="9" name="TextBox 8"/>
          <p:cNvSpPr txBox="1"/>
          <p:nvPr/>
        </p:nvSpPr>
        <p:spPr>
          <a:xfrm>
            <a:off x="7241462" y="5743835"/>
            <a:ext cx="1866217"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Surface</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“fine-tuning”</a:t>
            </a:r>
          </a:p>
        </p:txBody>
      </p:sp>
      <p:sp>
        <p:nvSpPr>
          <p:cNvPr id="10" name="Rectangle 9"/>
          <p:cNvSpPr/>
          <p:nvPr/>
        </p:nvSpPr>
        <p:spPr>
          <a:xfrm>
            <a:off x="7109469" y="6416536"/>
            <a:ext cx="2034531" cy="338554"/>
          </a:xfrm>
          <a:prstGeom prst="rect">
            <a:avLst/>
          </a:prstGeom>
        </p:spPr>
        <p:txBody>
          <a:bodyPr wrap="none">
            <a:spAutoFit/>
          </a:bodyPr>
          <a:lstStyle/>
          <a:p>
            <a:pPr marL="401638" indent="-401638" algn="r">
              <a:buSzPct val="75000"/>
            </a:pPr>
            <a:r>
              <a:rPr lang="en-US" sz="1600" b="1" dirty="0">
                <a:solidFill>
                  <a:schemeClr val="accent1"/>
                </a:solidFill>
              </a:rPr>
              <a:t>[</a:t>
            </a:r>
            <a:r>
              <a:rPr lang="en-US" sz="1600" b="1" dirty="0" err="1">
                <a:solidFill>
                  <a:schemeClr val="accent1"/>
                </a:solidFill>
              </a:rPr>
              <a:t>Nealen</a:t>
            </a:r>
            <a:r>
              <a:rPr lang="en-US" sz="1600" b="1" dirty="0">
                <a:solidFill>
                  <a:schemeClr val="accent1"/>
                </a:solidFill>
              </a:rPr>
              <a:t> et al. 2005]</a:t>
            </a:r>
          </a:p>
        </p:txBody>
      </p:sp>
      <p:sp>
        <p:nvSpPr>
          <p:cNvPr id="11" name="TextBox 10"/>
          <p:cNvSpPr txBox="1"/>
          <p:nvPr/>
        </p:nvSpPr>
        <p:spPr>
          <a:xfrm>
            <a:off x="419657" y="3080361"/>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12" name="TextBox 11"/>
          <p:cNvSpPr txBox="1"/>
          <p:nvPr/>
        </p:nvSpPr>
        <p:spPr>
          <a:xfrm>
            <a:off x="295512" y="5394194"/>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13" name="Rectangle 12"/>
          <p:cNvSpPr/>
          <p:nvPr/>
        </p:nvSpPr>
        <p:spPr>
          <a:xfrm>
            <a:off x="6876256" y="1628799"/>
            <a:ext cx="2267744" cy="5155786"/>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932" y="958632"/>
            <a:ext cx="914698" cy="1420450"/>
          </a:xfrm>
          <a:prstGeom prst="rect">
            <a:avLst/>
          </a:prstGeom>
        </p:spPr>
      </p:pic>
      <p:sp>
        <p:nvSpPr>
          <p:cNvPr id="19" name="TextBox 18"/>
          <p:cNvSpPr txBox="1"/>
          <p:nvPr/>
        </p:nvSpPr>
        <p:spPr>
          <a:xfrm>
            <a:off x="4938894" y="5758982"/>
            <a:ext cx="2045368" cy="830997"/>
          </a:xfrm>
          <a:prstGeom prst="rect">
            <a:avLst/>
          </a:prstGeom>
          <a:solidFill>
            <a:schemeClr val="bg1"/>
          </a:solidFill>
        </p:spPr>
        <p:txBody>
          <a:bodyPr wrap="non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Surface</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reconstruction</a:t>
            </a:r>
          </a:p>
        </p:txBody>
      </p:sp>
      <p:sp>
        <p:nvSpPr>
          <p:cNvPr id="20" name="Rectangle 19"/>
          <p:cNvSpPr/>
          <p:nvPr/>
        </p:nvSpPr>
        <p:spPr>
          <a:xfrm>
            <a:off x="4848143" y="6417978"/>
            <a:ext cx="2199897" cy="369332"/>
          </a:xfrm>
          <a:prstGeom prst="rect">
            <a:avLst/>
          </a:prstGeom>
        </p:spPr>
        <p:txBody>
          <a:bodyPr wrap="none">
            <a:spAutoFit/>
          </a:bodyPr>
          <a:lstStyle/>
          <a:p>
            <a:pPr marL="401638" indent="-401638" algn="r">
              <a:buSzPct val="75000"/>
            </a:pPr>
            <a:r>
              <a:rPr lang="en-US" b="1" dirty="0">
                <a:solidFill>
                  <a:schemeClr val="accent1"/>
                </a:solidFill>
              </a:rPr>
              <a:t>[</a:t>
            </a:r>
            <a:r>
              <a:rPr lang="en-US" b="1" dirty="0" err="1">
                <a:solidFill>
                  <a:schemeClr val="accent1"/>
                </a:solidFill>
              </a:rPr>
              <a:t>Kazhdan</a:t>
            </a:r>
            <a:r>
              <a:rPr lang="en-US" b="1" dirty="0">
                <a:solidFill>
                  <a:schemeClr val="accent1"/>
                </a:solidFill>
              </a:rPr>
              <a:t> et al. 2013]</a:t>
            </a:r>
          </a:p>
        </p:txBody>
      </p:sp>
      <p:sp>
        <p:nvSpPr>
          <p:cNvPr id="22" name="Title 21"/>
          <p:cNvSpPr>
            <a:spLocks noGrp="1"/>
          </p:cNvSpPr>
          <p:nvPr>
            <p:ph type="title"/>
          </p:nvPr>
        </p:nvSpPr>
        <p:spPr/>
        <p:txBody>
          <a:bodyPr/>
          <a:lstStyle/>
          <a:p>
            <a:r>
              <a:rPr lang="en-US" dirty="0"/>
              <a:t>Surface deformation</a:t>
            </a:r>
          </a:p>
        </p:txBody>
      </p:sp>
    </p:spTree>
    <p:extLst>
      <p:ext uri="{BB962C8B-B14F-4D97-AF65-F5344CB8AC3E}">
        <p14:creationId xmlns:p14="http://schemas.microsoft.com/office/powerpoint/2010/main" val="38592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4800"/>
            <a:ext cx="9144000" cy="5240509"/>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932" y="958632"/>
            <a:ext cx="914698" cy="1420450"/>
          </a:xfrm>
          <a:prstGeom prst="rect">
            <a:avLst/>
          </a:prstGeom>
        </p:spPr>
      </p:pic>
      <p:sp>
        <p:nvSpPr>
          <p:cNvPr id="21" name="TextBox 20"/>
          <p:cNvSpPr txBox="1"/>
          <p:nvPr/>
        </p:nvSpPr>
        <p:spPr>
          <a:xfrm>
            <a:off x="107504" y="5805264"/>
            <a:ext cx="2402132"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Multi-view depth</a:t>
            </a:r>
          </a:p>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&amp; normal maps</a:t>
            </a:r>
          </a:p>
        </p:txBody>
      </p:sp>
      <p:sp>
        <p:nvSpPr>
          <p:cNvPr id="22" name="TextBox 21"/>
          <p:cNvSpPr txBox="1"/>
          <p:nvPr/>
        </p:nvSpPr>
        <p:spPr>
          <a:xfrm>
            <a:off x="2790745" y="5794787"/>
            <a:ext cx="1925271" cy="830997"/>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Consolidated </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point cloud</a:t>
            </a:r>
          </a:p>
        </p:txBody>
      </p:sp>
      <p:sp>
        <p:nvSpPr>
          <p:cNvPr id="23" name="TextBox 22"/>
          <p:cNvSpPr txBox="1"/>
          <p:nvPr/>
        </p:nvSpPr>
        <p:spPr>
          <a:xfrm>
            <a:off x="7241462" y="5743835"/>
            <a:ext cx="1866217" cy="830997"/>
          </a:xfrm>
          <a:prstGeom prst="rect">
            <a:avLst/>
          </a:prstGeom>
          <a:solidFill>
            <a:schemeClr val="bg1"/>
          </a:solidFill>
        </p:spPr>
        <p:txBody>
          <a:bodyPr wrap="non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Surface</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“fine-tuning”</a:t>
            </a:r>
          </a:p>
        </p:txBody>
      </p:sp>
      <p:sp>
        <p:nvSpPr>
          <p:cNvPr id="24" name="Rectangle 23"/>
          <p:cNvSpPr/>
          <p:nvPr/>
        </p:nvSpPr>
        <p:spPr>
          <a:xfrm>
            <a:off x="6926237" y="6439013"/>
            <a:ext cx="2273251" cy="369332"/>
          </a:xfrm>
          <a:prstGeom prst="rect">
            <a:avLst/>
          </a:prstGeom>
        </p:spPr>
        <p:txBody>
          <a:bodyPr wrap="none">
            <a:spAutoFit/>
          </a:bodyPr>
          <a:lstStyle/>
          <a:p>
            <a:pPr indent="-401638" algn="r">
              <a:lnSpc>
                <a:spcPct val="90000"/>
              </a:lnSpc>
              <a:spcBef>
                <a:spcPts val="1000"/>
              </a:spcBef>
              <a:buSzPct val="75000"/>
            </a:pPr>
            <a:r>
              <a:rPr lang="en-US" sz="2000" b="1" dirty="0">
                <a:solidFill>
                  <a:schemeClr val="accent1"/>
                </a:solidFill>
              </a:rPr>
              <a:t>[</a:t>
            </a:r>
            <a:r>
              <a:rPr lang="en-US" sz="2000" b="1" dirty="0" err="1">
                <a:solidFill>
                  <a:schemeClr val="accent1"/>
                </a:solidFill>
              </a:rPr>
              <a:t>Nealen</a:t>
            </a:r>
            <a:r>
              <a:rPr lang="en-US" sz="2000" b="1" dirty="0">
                <a:solidFill>
                  <a:schemeClr val="accent1"/>
                </a:solidFill>
              </a:rPr>
              <a:t> et al. 2005]</a:t>
            </a:r>
          </a:p>
        </p:txBody>
      </p:sp>
      <p:sp>
        <p:nvSpPr>
          <p:cNvPr id="25" name="TextBox 24"/>
          <p:cNvSpPr txBox="1"/>
          <p:nvPr/>
        </p:nvSpPr>
        <p:spPr>
          <a:xfrm>
            <a:off x="419657" y="3080361"/>
            <a:ext cx="1808765"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a:t>
            </a:r>
          </a:p>
        </p:txBody>
      </p:sp>
      <p:sp>
        <p:nvSpPr>
          <p:cNvPr id="26" name="TextBox 25"/>
          <p:cNvSpPr txBox="1"/>
          <p:nvPr/>
        </p:nvSpPr>
        <p:spPr>
          <a:xfrm>
            <a:off x="295512" y="5394194"/>
            <a:ext cx="1951432"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output view 12</a:t>
            </a:r>
          </a:p>
        </p:txBody>
      </p:sp>
      <p:sp>
        <p:nvSpPr>
          <p:cNvPr id="28" name="TextBox 27"/>
          <p:cNvSpPr txBox="1"/>
          <p:nvPr/>
        </p:nvSpPr>
        <p:spPr>
          <a:xfrm>
            <a:off x="4938894" y="5758982"/>
            <a:ext cx="2045368" cy="830997"/>
          </a:xfrm>
          <a:prstGeom prst="rect">
            <a:avLst/>
          </a:prstGeom>
          <a:solidFill>
            <a:schemeClr val="bg1"/>
          </a:solidFill>
        </p:spPr>
        <p:txBody>
          <a:bodyPr wrap="none" rtlCol="0">
            <a:spAutoFit/>
          </a:bodyPr>
          <a:lstStyle/>
          <a:p>
            <a:pPr algn="ct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Surface</a:t>
            </a:r>
            <a:b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br>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reconstruction</a:t>
            </a:r>
          </a:p>
        </p:txBody>
      </p:sp>
      <p:sp>
        <p:nvSpPr>
          <p:cNvPr id="29" name="Rectangle 28"/>
          <p:cNvSpPr/>
          <p:nvPr/>
        </p:nvSpPr>
        <p:spPr>
          <a:xfrm>
            <a:off x="4848143" y="6417978"/>
            <a:ext cx="2199897" cy="369332"/>
          </a:xfrm>
          <a:prstGeom prst="rect">
            <a:avLst/>
          </a:prstGeom>
        </p:spPr>
        <p:txBody>
          <a:bodyPr wrap="none">
            <a:spAutoFit/>
          </a:bodyPr>
          <a:lstStyle/>
          <a:p>
            <a:pPr marL="401638" indent="-401638" algn="r">
              <a:buSzPct val="75000"/>
            </a:pPr>
            <a:r>
              <a:rPr lang="en-US" b="1" dirty="0">
                <a:solidFill>
                  <a:schemeClr val="accent1"/>
                </a:solidFill>
              </a:rPr>
              <a:t>[</a:t>
            </a:r>
            <a:r>
              <a:rPr lang="en-US" b="1" dirty="0" err="1">
                <a:solidFill>
                  <a:schemeClr val="accent1"/>
                </a:solidFill>
              </a:rPr>
              <a:t>Kazhdan</a:t>
            </a:r>
            <a:r>
              <a:rPr lang="en-US" b="1" dirty="0">
                <a:solidFill>
                  <a:schemeClr val="accent1"/>
                </a:solidFill>
              </a:rPr>
              <a:t> et al. 2013]</a:t>
            </a:r>
          </a:p>
        </p:txBody>
      </p:sp>
      <p:sp>
        <p:nvSpPr>
          <p:cNvPr id="31" name="Title 21"/>
          <p:cNvSpPr>
            <a:spLocks noGrp="1"/>
          </p:cNvSpPr>
          <p:nvPr>
            <p:ph type="title"/>
          </p:nvPr>
        </p:nvSpPr>
        <p:spPr>
          <a:xfrm>
            <a:off x="628650" y="215495"/>
            <a:ext cx="7886700" cy="1325563"/>
          </a:xfrm>
        </p:spPr>
        <p:txBody>
          <a:bodyPr/>
          <a:lstStyle/>
          <a:p>
            <a:r>
              <a:rPr lang="en-US" dirty="0"/>
              <a:t>Surface deformation</a:t>
            </a:r>
          </a:p>
        </p:txBody>
      </p:sp>
    </p:spTree>
    <p:extLst>
      <p:ext uri="{BB962C8B-B14F-4D97-AF65-F5344CB8AC3E}">
        <p14:creationId xmlns:p14="http://schemas.microsoft.com/office/powerpoint/2010/main" val="140632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84375"/>
            <a:ext cx="7886700" cy="1325563"/>
          </a:xfrm>
        </p:spPr>
        <p:txBody>
          <a:bodyPr/>
          <a:lstStyle/>
          <a:p>
            <a:pPr algn="ctr"/>
            <a:r>
              <a:rPr lang="en-US" sz="4800" b="1" dirty="0"/>
              <a:t>Experiments</a:t>
            </a:r>
            <a:endParaRPr lang="en-US" b="1" dirty="0"/>
          </a:p>
        </p:txBody>
      </p:sp>
    </p:spTree>
    <p:extLst>
      <p:ext uri="{BB962C8B-B14F-4D97-AF65-F5344CB8AC3E}">
        <p14:creationId xmlns:p14="http://schemas.microsoft.com/office/powerpoint/2010/main" val="1833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24275" y="2314413"/>
            <a:ext cx="8190557" cy="1619250"/>
            <a:chOff x="724275" y="2314413"/>
            <a:chExt cx="8190557" cy="1619250"/>
          </a:xfrm>
        </p:grpSpPr>
        <p:pic>
          <p:nvPicPr>
            <p:cNvPr id="18" name="Picture 17"/>
            <p:cNvPicPr>
              <a:picLocks noChangeAspect="1"/>
            </p:cNvPicPr>
            <p:nvPr/>
          </p:nvPicPr>
          <p:blipFill>
            <a:blip r:embed="rId3"/>
            <a:stretch>
              <a:fillRect/>
            </a:stretch>
          </p:blipFill>
          <p:spPr>
            <a:xfrm>
              <a:off x="724275" y="2314413"/>
              <a:ext cx="3228975" cy="1619250"/>
            </a:xfrm>
            <a:prstGeom prst="rect">
              <a:avLst/>
            </a:prstGeom>
          </p:spPr>
        </p:pic>
        <p:pic>
          <p:nvPicPr>
            <p:cNvPr id="19" name="Picture 18"/>
            <p:cNvPicPr>
              <a:picLocks noChangeAspect="1"/>
            </p:cNvPicPr>
            <p:nvPr/>
          </p:nvPicPr>
          <p:blipFill>
            <a:blip r:embed="rId4"/>
            <a:stretch>
              <a:fillRect/>
            </a:stretch>
          </p:blipFill>
          <p:spPr>
            <a:xfrm>
              <a:off x="5376096" y="2377838"/>
              <a:ext cx="3538736" cy="1555824"/>
            </a:xfrm>
            <a:prstGeom prst="rect">
              <a:avLst/>
            </a:prstGeom>
          </p:spPr>
        </p:pic>
      </p:grpSp>
      <p:grpSp>
        <p:nvGrpSpPr>
          <p:cNvPr id="20" name="Group 19"/>
          <p:cNvGrpSpPr/>
          <p:nvPr/>
        </p:nvGrpSpPr>
        <p:grpSpPr>
          <a:xfrm>
            <a:off x="154862" y="1258596"/>
            <a:ext cx="7546951" cy="5244727"/>
            <a:chOff x="154862" y="1258596"/>
            <a:chExt cx="7546951" cy="5244727"/>
          </a:xfrm>
        </p:grpSpPr>
        <p:cxnSp>
          <p:nvCxnSpPr>
            <p:cNvPr id="21" name="Straight Connector 20"/>
            <p:cNvCxnSpPr/>
            <p:nvPr/>
          </p:nvCxnSpPr>
          <p:spPr>
            <a:xfrm>
              <a:off x="4788024" y="1279691"/>
              <a:ext cx="0" cy="5223632"/>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6589116" y="1258596"/>
              <a:ext cx="1112697" cy="1547217"/>
            </a:xfrm>
            <a:prstGeom prst="rect">
              <a:avLst/>
            </a:prstGeom>
          </p:spPr>
        </p:pic>
        <p:pic>
          <p:nvPicPr>
            <p:cNvPr id="23" name="Picture 22"/>
            <p:cNvPicPr>
              <a:picLocks noChangeAspect="1"/>
            </p:cNvPicPr>
            <p:nvPr/>
          </p:nvPicPr>
          <p:blipFill>
            <a:blip r:embed="rId6"/>
            <a:stretch>
              <a:fillRect/>
            </a:stretch>
          </p:blipFill>
          <p:spPr>
            <a:xfrm>
              <a:off x="2012597" y="1279691"/>
              <a:ext cx="958514" cy="1468691"/>
            </a:xfrm>
            <a:prstGeom prst="rect">
              <a:avLst/>
            </a:prstGeom>
          </p:spPr>
        </p:pic>
        <p:sp>
          <p:nvSpPr>
            <p:cNvPr id="24" name="Rectangle 3"/>
            <p:cNvSpPr txBox="1">
              <a:spLocks noChangeArrowheads="1"/>
            </p:cNvSpPr>
            <p:nvPr/>
          </p:nvSpPr>
          <p:spPr bwMode="auto">
            <a:xfrm>
              <a:off x="154862" y="147015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25" name="Rectangle 3"/>
            <p:cNvSpPr txBox="1">
              <a:spLocks noChangeArrowheads="1"/>
            </p:cNvSpPr>
            <p:nvPr/>
          </p:nvSpPr>
          <p:spPr bwMode="auto">
            <a:xfrm>
              <a:off x="5005537" y="148654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grpSp>
      <p:sp>
        <p:nvSpPr>
          <p:cNvPr id="26" name="Title 1"/>
          <p:cNvSpPr>
            <a:spLocks noGrp="1"/>
          </p:cNvSpPr>
          <p:nvPr>
            <p:ph type="title"/>
          </p:nvPr>
        </p:nvSpPr>
        <p:spPr>
          <a:xfrm>
            <a:off x="628650" y="215495"/>
            <a:ext cx="7886700" cy="1325563"/>
          </a:xfrm>
        </p:spPr>
        <p:txBody>
          <a:bodyPr vert="horz" lIns="91440" tIns="45720" rIns="91440" bIns="45720" rtlCol="0" anchor="ctr">
            <a:normAutofit/>
          </a:bodyPr>
          <a:lstStyle/>
          <a:p>
            <a:r>
              <a:rPr lang="en-US" dirty="0"/>
              <a:t>Qualitative Results</a:t>
            </a:r>
          </a:p>
        </p:txBody>
      </p:sp>
    </p:spTree>
    <p:extLst>
      <p:ext uri="{BB962C8B-B14F-4D97-AF65-F5344CB8AC3E}">
        <p14:creationId xmlns:p14="http://schemas.microsoft.com/office/powerpoint/2010/main" val="292099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072"/>
            <a:ext cx="7886700" cy="1325563"/>
          </a:xfrm>
        </p:spPr>
        <p:txBody>
          <a:bodyPr/>
          <a:lstStyle/>
          <a:p>
            <a:r>
              <a:rPr lang="en-US" dirty="0"/>
              <a:t>Goal: 2D line drawings in, 3D shapes out!</a:t>
            </a:r>
          </a:p>
        </p:txBody>
      </p:sp>
      <p:sp>
        <p:nvSpPr>
          <p:cNvPr id="14" name="Rectangle 13"/>
          <p:cNvSpPr/>
          <p:nvPr/>
        </p:nvSpPr>
        <p:spPr>
          <a:xfrm>
            <a:off x="1462918" y="1556088"/>
            <a:ext cx="3923651" cy="3384376"/>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3178041" y="2780574"/>
            <a:ext cx="2287838" cy="1574091"/>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2"/>
                </a:solidFill>
              </a:rPr>
              <a:t>ShapeMVD</a:t>
            </a:r>
            <a:endParaRPr lang="en-US" sz="2800" b="1" dirty="0">
              <a:solidFill>
                <a:schemeClr val="tx2"/>
              </a:solidFill>
            </a:endParaRPr>
          </a:p>
        </p:txBody>
      </p:sp>
      <p:cxnSp>
        <p:nvCxnSpPr>
          <p:cNvPr id="16" name="Straight Arrow Connector 15"/>
          <p:cNvCxnSpPr/>
          <p:nvPr/>
        </p:nvCxnSpPr>
        <p:spPr bwMode="auto">
          <a:xfrm>
            <a:off x="1841403" y="3798453"/>
            <a:ext cx="1165427"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17" name="Straight Arrow Connector 16"/>
          <p:cNvCxnSpPr/>
          <p:nvPr/>
        </p:nvCxnSpPr>
        <p:spPr bwMode="auto">
          <a:xfrm>
            <a:off x="5547028" y="3739352"/>
            <a:ext cx="1165427"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304" y="1556088"/>
            <a:ext cx="1356316" cy="211989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618" y="2780576"/>
            <a:ext cx="605377" cy="211989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2455" y="3782999"/>
            <a:ext cx="954620" cy="2119895"/>
          </a:xfrm>
          <a:prstGeom prst="rect">
            <a:avLst/>
          </a:prstGeom>
        </p:spPr>
      </p:pic>
      <p:sp>
        <p:nvSpPr>
          <p:cNvPr id="22" name="TextBox 21"/>
          <p:cNvSpPr txBox="1"/>
          <p:nvPr/>
        </p:nvSpPr>
        <p:spPr>
          <a:xfrm>
            <a:off x="219879" y="3336788"/>
            <a:ext cx="1495794" cy="461665"/>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23" name="TextBox 22"/>
          <p:cNvSpPr txBox="1"/>
          <p:nvPr/>
        </p:nvSpPr>
        <p:spPr>
          <a:xfrm>
            <a:off x="248659" y="5771656"/>
            <a:ext cx="1377428" cy="461665"/>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sp>
        <p:nvSpPr>
          <p:cNvPr id="24" name="TextBox 23"/>
          <p:cNvSpPr txBox="1"/>
          <p:nvPr/>
        </p:nvSpPr>
        <p:spPr>
          <a:xfrm>
            <a:off x="6984837" y="5902894"/>
            <a:ext cx="1364476" cy="461665"/>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3D shape</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174" y="3998457"/>
            <a:ext cx="470398" cy="180402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168" y="1556088"/>
            <a:ext cx="1192770" cy="1852271"/>
          </a:xfrm>
          <a:prstGeom prst="rect">
            <a:avLst/>
          </a:prstGeom>
        </p:spPr>
      </p:pic>
    </p:spTree>
    <p:extLst>
      <p:ext uri="{BB962C8B-B14F-4D97-AF65-F5344CB8AC3E}">
        <p14:creationId xmlns:p14="http://schemas.microsoft.com/office/powerpoint/2010/main" val="132170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Qualitative Results</a:t>
            </a:r>
          </a:p>
        </p:txBody>
      </p:sp>
      <p:grpSp>
        <p:nvGrpSpPr>
          <p:cNvPr id="21" name="Group 20"/>
          <p:cNvGrpSpPr/>
          <p:nvPr/>
        </p:nvGrpSpPr>
        <p:grpSpPr>
          <a:xfrm>
            <a:off x="724275" y="2314413"/>
            <a:ext cx="8190557" cy="1619250"/>
            <a:chOff x="724275" y="2314413"/>
            <a:chExt cx="8190557" cy="1619250"/>
          </a:xfrm>
        </p:grpSpPr>
        <p:pic>
          <p:nvPicPr>
            <p:cNvPr id="22" name="Picture 21"/>
            <p:cNvPicPr>
              <a:picLocks noChangeAspect="1"/>
            </p:cNvPicPr>
            <p:nvPr/>
          </p:nvPicPr>
          <p:blipFill>
            <a:blip r:embed="rId3"/>
            <a:stretch>
              <a:fillRect/>
            </a:stretch>
          </p:blipFill>
          <p:spPr>
            <a:xfrm>
              <a:off x="724275" y="2314413"/>
              <a:ext cx="3228975" cy="1619250"/>
            </a:xfrm>
            <a:prstGeom prst="rect">
              <a:avLst/>
            </a:prstGeom>
          </p:spPr>
        </p:pic>
        <p:pic>
          <p:nvPicPr>
            <p:cNvPr id="23" name="Picture 22"/>
            <p:cNvPicPr>
              <a:picLocks noChangeAspect="1"/>
            </p:cNvPicPr>
            <p:nvPr/>
          </p:nvPicPr>
          <p:blipFill>
            <a:blip r:embed="rId4"/>
            <a:stretch>
              <a:fillRect/>
            </a:stretch>
          </p:blipFill>
          <p:spPr>
            <a:xfrm>
              <a:off x="5376096" y="2377838"/>
              <a:ext cx="3538736" cy="1555824"/>
            </a:xfrm>
            <a:prstGeom prst="rect">
              <a:avLst/>
            </a:prstGeom>
          </p:spPr>
        </p:pic>
      </p:grpSp>
      <p:grpSp>
        <p:nvGrpSpPr>
          <p:cNvPr id="24" name="Group 23"/>
          <p:cNvGrpSpPr/>
          <p:nvPr/>
        </p:nvGrpSpPr>
        <p:grpSpPr>
          <a:xfrm>
            <a:off x="154862" y="1258596"/>
            <a:ext cx="7546951" cy="5244727"/>
            <a:chOff x="154862" y="1258596"/>
            <a:chExt cx="7546951" cy="5244727"/>
          </a:xfrm>
        </p:grpSpPr>
        <p:cxnSp>
          <p:nvCxnSpPr>
            <p:cNvPr id="25" name="Straight Connector 24"/>
            <p:cNvCxnSpPr/>
            <p:nvPr/>
          </p:nvCxnSpPr>
          <p:spPr>
            <a:xfrm>
              <a:off x="4788024" y="1279691"/>
              <a:ext cx="0" cy="5223632"/>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stretch>
              <a:fillRect/>
            </a:stretch>
          </p:blipFill>
          <p:spPr>
            <a:xfrm>
              <a:off x="6589116" y="1258596"/>
              <a:ext cx="1112697" cy="1547217"/>
            </a:xfrm>
            <a:prstGeom prst="rect">
              <a:avLst/>
            </a:prstGeom>
          </p:spPr>
        </p:pic>
        <p:pic>
          <p:nvPicPr>
            <p:cNvPr id="27" name="Picture 26"/>
            <p:cNvPicPr>
              <a:picLocks noChangeAspect="1"/>
            </p:cNvPicPr>
            <p:nvPr/>
          </p:nvPicPr>
          <p:blipFill>
            <a:blip r:embed="rId6"/>
            <a:stretch>
              <a:fillRect/>
            </a:stretch>
          </p:blipFill>
          <p:spPr>
            <a:xfrm>
              <a:off x="2012597" y="1279691"/>
              <a:ext cx="958514" cy="1468691"/>
            </a:xfrm>
            <a:prstGeom prst="rect">
              <a:avLst/>
            </a:prstGeom>
          </p:spPr>
        </p:pic>
        <p:sp>
          <p:nvSpPr>
            <p:cNvPr id="28" name="Rectangle 3"/>
            <p:cNvSpPr txBox="1">
              <a:spLocks noChangeArrowheads="1"/>
            </p:cNvSpPr>
            <p:nvPr/>
          </p:nvSpPr>
          <p:spPr bwMode="auto">
            <a:xfrm>
              <a:off x="154862" y="147015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29" name="Rectangle 3"/>
            <p:cNvSpPr txBox="1">
              <a:spLocks noChangeArrowheads="1"/>
            </p:cNvSpPr>
            <p:nvPr/>
          </p:nvSpPr>
          <p:spPr bwMode="auto">
            <a:xfrm>
              <a:off x="5005537" y="148654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grpSp>
      <p:grpSp>
        <p:nvGrpSpPr>
          <p:cNvPr id="30" name="Group 29"/>
          <p:cNvGrpSpPr/>
          <p:nvPr/>
        </p:nvGrpSpPr>
        <p:grpSpPr>
          <a:xfrm>
            <a:off x="-168942" y="3899435"/>
            <a:ext cx="6618365" cy="2556850"/>
            <a:chOff x="-168942" y="3899435"/>
            <a:chExt cx="6618365" cy="2556850"/>
          </a:xfrm>
        </p:grpSpPr>
        <p:pic>
          <p:nvPicPr>
            <p:cNvPr id="31" name="Picture 30"/>
            <p:cNvPicPr>
              <a:picLocks noChangeAspect="1"/>
            </p:cNvPicPr>
            <p:nvPr/>
          </p:nvPicPr>
          <p:blipFill>
            <a:blip r:embed="rId7"/>
            <a:stretch>
              <a:fillRect/>
            </a:stretch>
          </p:blipFill>
          <p:spPr>
            <a:xfrm>
              <a:off x="11125" y="3899435"/>
              <a:ext cx="1319715" cy="1995537"/>
            </a:xfrm>
            <a:prstGeom prst="rect">
              <a:avLst/>
            </a:prstGeom>
          </p:spPr>
        </p:pic>
        <p:pic>
          <p:nvPicPr>
            <p:cNvPr id="32" name="Picture 31"/>
            <p:cNvPicPr>
              <a:picLocks noChangeAspect="1"/>
            </p:cNvPicPr>
            <p:nvPr/>
          </p:nvPicPr>
          <p:blipFill>
            <a:blip r:embed="rId8"/>
            <a:stretch>
              <a:fillRect/>
            </a:stretch>
          </p:blipFill>
          <p:spPr>
            <a:xfrm>
              <a:off x="4893678" y="3913249"/>
              <a:ext cx="1335134" cy="1934685"/>
            </a:xfrm>
            <a:prstGeom prst="rect">
              <a:avLst/>
            </a:prstGeom>
          </p:spPr>
        </p:pic>
        <p:sp>
          <p:nvSpPr>
            <p:cNvPr id="33" name="Rectangle 3"/>
            <p:cNvSpPr txBox="1">
              <a:spLocks noChangeArrowheads="1"/>
            </p:cNvSpPr>
            <p:nvPr/>
          </p:nvSpPr>
          <p:spPr bwMode="auto">
            <a:xfrm>
              <a:off x="-168942" y="5847934"/>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4" name="Rectangle 3"/>
            <p:cNvSpPr txBox="1">
              <a:spLocks noChangeArrowheads="1"/>
            </p:cNvSpPr>
            <p:nvPr/>
          </p:nvSpPr>
          <p:spPr bwMode="auto">
            <a:xfrm>
              <a:off x="4673066" y="582845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grpSp>
    </p:spTree>
    <p:extLst>
      <p:ext uri="{BB962C8B-B14F-4D97-AF65-F5344CB8AC3E}">
        <p14:creationId xmlns:p14="http://schemas.microsoft.com/office/powerpoint/2010/main" val="50777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Qualitative Results</a:t>
            </a:r>
          </a:p>
        </p:txBody>
      </p:sp>
      <p:grpSp>
        <p:nvGrpSpPr>
          <p:cNvPr id="23" name="Group 22"/>
          <p:cNvGrpSpPr/>
          <p:nvPr/>
        </p:nvGrpSpPr>
        <p:grpSpPr>
          <a:xfrm>
            <a:off x="724275" y="2314413"/>
            <a:ext cx="8190557" cy="1619250"/>
            <a:chOff x="724275" y="2314413"/>
            <a:chExt cx="8190557" cy="1619250"/>
          </a:xfrm>
        </p:grpSpPr>
        <p:pic>
          <p:nvPicPr>
            <p:cNvPr id="24" name="Picture 23"/>
            <p:cNvPicPr>
              <a:picLocks noChangeAspect="1"/>
            </p:cNvPicPr>
            <p:nvPr/>
          </p:nvPicPr>
          <p:blipFill>
            <a:blip r:embed="rId3"/>
            <a:stretch>
              <a:fillRect/>
            </a:stretch>
          </p:blipFill>
          <p:spPr>
            <a:xfrm>
              <a:off x="724275" y="2314413"/>
              <a:ext cx="3228975" cy="1619250"/>
            </a:xfrm>
            <a:prstGeom prst="rect">
              <a:avLst/>
            </a:prstGeom>
          </p:spPr>
        </p:pic>
        <p:pic>
          <p:nvPicPr>
            <p:cNvPr id="26" name="Picture 25"/>
            <p:cNvPicPr>
              <a:picLocks noChangeAspect="1"/>
            </p:cNvPicPr>
            <p:nvPr/>
          </p:nvPicPr>
          <p:blipFill>
            <a:blip r:embed="rId4"/>
            <a:stretch>
              <a:fillRect/>
            </a:stretch>
          </p:blipFill>
          <p:spPr>
            <a:xfrm>
              <a:off x="5376096" y="2377838"/>
              <a:ext cx="3538736" cy="1555824"/>
            </a:xfrm>
            <a:prstGeom prst="rect">
              <a:avLst/>
            </a:prstGeom>
          </p:spPr>
        </p:pic>
      </p:grpSp>
      <p:grpSp>
        <p:nvGrpSpPr>
          <p:cNvPr id="27" name="Group 26"/>
          <p:cNvGrpSpPr/>
          <p:nvPr/>
        </p:nvGrpSpPr>
        <p:grpSpPr>
          <a:xfrm>
            <a:off x="154862" y="1258596"/>
            <a:ext cx="7546951" cy="5244727"/>
            <a:chOff x="154862" y="1258596"/>
            <a:chExt cx="7546951" cy="5244727"/>
          </a:xfrm>
        </p:grpSpPr>
        <p:cxnSp>
          <p:nvCxnSpPr>
            <p:cNvPr id="28" name="Straight Connector 27"/>
            <p:cNvCxnSpPr/>
            <p:nvPr/>
          </p:nvCxnSpPr>
          <p:spPr>
            <a:xfrm>
              <a:off x="4788024" y="1279691"/>
              <a:ext cx="0" cy="5223632"/>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a:stretch>
              <a:fillRect/>
            </a:stretch>
          </p:blipFill>
          <p:spPr>
            <a:xfrm>
              <a:off x="6589116" y="1258596"/>
              <a:ext cx="1112697" cy="1547217"/>
            </a:xfrm>
            <a:prstGeom prst="rect">
              <a:avLst/>
            </a:prstGeom>
          </p:spPr>
        </p:pic>
        <p:pic>
          <p:nvPicPr>
            <p:cNvPr id="30" name="Picture 29"/>
            <p:cNvPicPr>
              <a:picLocks noChangeAspect="1"/>
            </p:cNvPicPr>
            <p:nvPr/>
          </p:nvPicPr>
          <p:blipFill>
            <a:blip r:embed="rId6"/>
            <a:stretch>
              <a:fillRect/>
            </a:stretch>
          </p:blipFill>
          <p:spPr>
            <a:xfrm>
              <a:off x="2012597" y="1279691"/>
              <a:ext cx="958514" cy="1468691"/>
            </a:xfrm>
            <a:prstGeom prst="rect">
              <a:avLst/>
            </a:prstGeom>
          </p:spPr>
        </p:pic>
        <p:sp>
          <p:nvSpPr>
            <p:cNvPr id="31" name="Rectangle 3"/>
            <p:cNvSpPr txBox="1">
              <a:spLocks noChangeArrowheads="1"/>
            </p:cNvSpPr>
            <p:nvPr/>
          </p:nvSpPr>
          <p:spPr bwMode="auto">
            <a:xfrm>
              <a:off x="154862" y="147015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2" name="Rectangle 3"/>
            <p:cNvSpPr txBox="1">
              <a:spLocks noChangeArrowheads="1"/>
            </p:cNvSpPr>
            <p:nvPr/>
          </p:nvSpPr>
          <p:spPr bwMode="auto">
            <a:xfrm>
              <a:off x="5005537" y="148654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grpSp>
      <p:grpSp>
        <p:nvGrpSpPr>
          <p:cNvPr id="33" name="Group 32"/>
          <p:cNvGrpSpPr/>
          <p:nvPr/>
        </p:nvGrpSpPr>
        <p:grpSpPr>
          <a:xfrm>
            <a:off x="-168942" y="3899435"/>
            <a:ext cx="6618365" cy="2556850"/>
            <a:chOff x="-168942" y="3899435"/>
            <a:chExt cx="6618365" cy="2556850"/>
          </a:xfrm>
        </p:grpSpPr>
        <p:pic>
          <p:nvPicPr>
            <p:cNvPr id="34" name="Picture 33"/>
            <p:cNvPicPr>
              <a:picLocks noChangeAspect="1"/>
            </p:cNvPicPr>
            <p:nvPr/>
          </p:nvPicPr>
          <p:blipFill>
            <a:blip r:embed="rId7"/>
            <a:stretch>
              <a:fillRect/>
            </a:stretch>
          </p:blipFill>
          <p:spPr>
            <a:xfrm>
              <a:off x="11125" y="3899435"/>
              <a:ext cx="1319715" cy="1995537"/>
            </a:xfrm>
            <a:prstGeom prst="rect">
              <a:avLst/>
            </a:prstGeom>
          </p:spPr>
        </p:pic>
        <p:pic>
          <p:nvPicPr>
            <p:cNvPr id="35" name="Picture 34"/>
            <p:cNvPicPr>
              <a:picLocks noChangeAspect="1"/>
            </p:cNvPicPr>
            <p:nvPr/>
          </p:nvPicPr>
          <p:blipFill>
            <a:blip r:embed="rId8"/>
            <a:stretch>
              <a:fillRect/>
            </a:stretch>
          </p:blipFill>
          <p:spPr>
            <a:xfrm>
              <a:off x="4893678" y="3913249"/>
              <a:ext cx="1335134" cy="1934685"/>
            </a:xfrm>
            <a:prstGeom prst="rect">
              <a:avLst/>
            </a:prstGeom>
          </p:spPr>
        </p:pic>
        <p:sp>
          <p:nvSpPr>
            <p:cNvPr id="36" name="Rectangle 3"/>
            <p:cNvSpPr txBox="1">
              <a:spLocks noChangeArrowheads="1"/>
            </p:cNvSpPr>
            <p:nvPr/>
          </p:nvSpPr>
          <p:spPr bwMode="auto">
            <a:xfrm>
              <a:off x="-168942" y="5847934"/>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7" name="Rectangle 3"/>
            <p:cNvSpPr txBox="1">
              <a:spLocks noChangeArrowheads="1"/>
            </p:cNvSpPr>
            <p:nvPr/>
          </p:nvSpPr>
          <p:spPr bwMode="auto">
            <a:xfrm>
              <a:off x="4673066" y="582845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grpSp>
      <p:grpSp>
        <p:nvGrpSpPr>
          <p:cNvPr id="38" name="Group 37"/>
          <p:cNvGrpSpPr/>
          <p:nvPr/>
        </p:nvGrpSpPr>
        <p:grpSpPr>
          <a:xfrm>
            <a:off x="1330840" y="3861048"/>
            <a:ext cx="6529685" cy="2611549"/>
            <a:chOff x="1330840" y="3861048"/>
            <a:chExt cx="6529685" cy="2611549"/>
          </a:xfrm>
        </p:grpSpPr>
        <p:pic>
          <p:nvPicPr>
            <p:cNvPr id="39" name="Picture 38"/>
            <p:cNvPicPr>
              <a:picLocks noChangeAspect="1"/>
            </p:cNvPicPr>
            <p:nvPr/>
          </p:nvPicPr>
          <p:blipFill rotWithShape="1">
            <a:blip r:embed="rId9"/>
            <a:srcRect l="58747"/>
            <a:stretch/>
          </p:blipFill>
          <p:spPr>
            <a:xfrm>
              <a:off x="1624084" y="3861048"/>
              <a:ext cx="1160578" cy="2027226"/>
            </a:xfrm>
            <a:prstGeom prst="rect">
              <a:avLst/>
            </a:prstGeom>
          </p:spPr>
        </p:pic>
        <p:pic>
          <p:nvPicPr>
            <p:cNvPr id="40" name="Picture 39"/>
            <p:cNvPicPr>
              <a:picLocks noChangeAspect="1"/>
            </p:cNvPicPr>
            <p:nvPr/>
          </p:nvPicPr>
          <p:blipFill rotWithShape="1">
            <a:blip r:embed="rId10"/>
            <a:srcRect l="55649"/>
            <a:stretch/>
          </p:blipFill>
          <p:spPr>
            <a:xfrm>
              <a:off x="6387152" y="3933663"/>
              <a:ext cx="1243252" cy="1865633"/>
            </a:xfrm>
            <a:prstGeom prst="rect">
              <a:avLst/>
            </a:prstGeom>
          </p:spPr>
        </p:pic>
        <p:sp>
          <p:nvSpPr>
            <p:cNvPr id="41" name="Rectangle 3"/>
            <p:cNvSpPr txBox="1">
              <a:spLocks noChangeArrowheads="1"/>
            </p:cNvSpPr>
            <p:nvPr/>
          </p:nvSpPr>
          <p:spPr bwMode="auto">
            <a:xfrm>
              <a:off x="1330840" y="5864246"/>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2" name="Rectangle 3"/>
            <p:cNvSpPr txBox="1">
              <a:spLocks noChangeArrowheads="1"/>
            </p:cNvSpPr>
            <p:nvPr/>
          </p:nvSpPr>
          <p:spPr bwMode="auto">
            <a:xfrm>
              <a:off x="6084168" y="5838197"/>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grpSp>
      <p:grpSp>
        <p:nvGrpSpPr>
          <p:cNvPr id="43" name="Group 42"/>
          <p:cNvGrpSpPr/>
          <p:nvPr/>
        </p:nvGrpSpPr>
        <p:grpSpPr>
          <a:xfrm>
            <a:off x="2923557" y="3861048"/>
            <a:ext cx="6351039" cy="2642275"/>
            <a:chOff x="2923557" y="3861048"/>
            <a:chExt cx="6351039" cy="2642275"/>
          </a:xfrm>
        </p:grpSpPr>
        <p:pic>
          <p:nvPicPr>
            <p:cNvPr id="44" name="Picture 43"/>
            <p:cNvPicPr>
              <a:picLocks noChangeAspect="1"/>
            </p:cNvPicPr>
            <p:nvPr/>
          </p:nvPicPr>
          <p:blipFill>
            <a:blip r:embed="rId11"/>
            <a:stretch>
              <a:fillRect/>
            </a:stretch>
          </p:blipFill>
          <p:spPr>
            <a:xfrm>
              <a:off x="3315023" y="3861048"/>
              <a:ext cx="1197227" cy="1986886"/>
            </a:xfrm>
            <a:prstGeom prst="rect">
              <a:avLst/>
            </a:prstGeom>
          </p:spPr>
        </p:pic>
        <p:pic>
          <p:nvPicPr>
            <p:cNvPr id="45" name="Picture 44"/>
            <p:cNvPicPr>
              <a:picLocks noChangeAspect="1"/>
            </p:cNvPicPr>
            <p:nvPr/>
          </p:nvPicPr>
          <p:blipFill>
            <a:blip r:embed="rId12"/>
            <a:stretch>
              <a:fillRect/>
            </a:stretch>
          </p:blipFill>
          <p:spPr>
            <a:xfrm>
              <a:off x="7701813" y="3972049"/>
              <a:ext cx="1384582" cy="1875885"/>
            </a:xfrm>
            <a:prstGeom prst="rect">
              <a:avLst/>
            </a:prstGeom>
          </p:spPr>
        </p:pic>
        <p:sp>
          <p:nvSpPr>
            <p:cNvPr id="46" name="Rectangle 3"/>
            <p:cNvSpPr txBox="1">
              <a:spLocks noChangeArrowheads="1"/>
            </p:cNvSpPr>
            <p:nvPr/>
          </p:nvSpPr>
          <p:spPr bwMode="auto">
            <a:xfrm>
              <a:off x="2923557" y="589497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sp>
          <p:nvSpPr>
            <p:cNvPr id="47" name="Rectangle 3"/>
            <p:cNvSpPr txBox="1">
              <a:spLocks noChangeArrowheads="1"/>
            </p:cNvSpPr>
            <p:nvPr/>
          </p:nvSpPr>
          <p:spPr bwMode="auto">
            <a:xfrm>
              <a:off x="7498239" y="5847933"/>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grpSp>
      <p:sp>
        <p:nvSpPr>
          <p:cNvPr id="48" name="Rectangle 47"/>
          <p:cNvSpPr/>
          <p:nvPr/>
        </p:nvSpPr>
        <p:spPr>
          <a:xfrm>
            <a:off x="1543084" y="3861048"/>
            <a:ext cx="1464803" cy="26979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21019" y="3913249"/>
            <a:ext cx="1464803" cy="26979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01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Qualitative Results</a:t>
            </a:r>
          </a:p>
        </p:txBody>
      </p:sp>
      <p:grpSp>
        <p:nvGrpSpPr>
          <p:cNvPr id="27" name="Group 26"/>
          <p:cNvGrpSpPr/>
          <p:nvPr/>
        </p:nvGrpSpPr>
        <p:grpSpPr>
          <a:xfrm>
            <a:off x="724275" y="2314413"/>
            <a:ext cx="8190557" cy="1619250"/>
            <a:chOff x="724275" y="2314413"/>
            <a:chExt cx="8190557" cy="1619250"/>
          </a:xfrm>
        </p:grpSpPr>
        <p:pic>
          <p:nvPicPr>
            <p:cNvPr id="28" name="Picture 27"/>
            <p:cNvPicPr>
              <a:picLocks noChangeAspect="1"/>
            </p:cNvPicPr>
            <p:nvPr/>
          </p:nvPicPr>
          <p:blipFill>
            <a:blip r:embed="rId3"/>
            <a:stretch>
              <a:fillRect/>
            </a:stretch>
          </p:blipFill>
          <p:spPr>
            <a:xfrm>
              <a:off x="724275" y="2314413"/>
              <a:ext cx="3228975" cy="1619250"/>
            </a:xfrm>
            <a:prstGeom prst="rect">
              <a:avLst/>
            </a:prstGeom>
          </p:spPr>
        </p:pic>
        <p:pic>
          <p:nvPicPr>
            <p:cNvPr id="29" name="Picture 28"/>
            <p:cNvPicPr>
              <a:picLocks noChangeAspect="1"/>
            </p:cNvPicPr>
            <p:nvPr/>
          </p:nvPicPr>
          <p:blipFill>
            <a:blip r:embed="rId4"/>
            <a:stretch>
              <a:fillRect/>
            </a:stretch>
          </p:blipFill>
          <p:spPr>
            <a:xfrm>
              <a:off x="5376096" y="2377838"/>
              <a:ext cx="3538736" cy="1555824"/>
            </a:xfrm>
            <a:prstGeom prst="rect">
              <a:avLst/>
            </a:prstGeom>
          </p:spPr>
        </p:pic>
      </p:grpSp>
      <p:grpSp>
        <p:nvGrpSpPr>
          <p:cNvPr id="30" name="Group 29"/>
          <p:cNvGrpSpPr/>
          <p:nvPr/>
        </p:nvGrpSpPr>
        <p:grpSpPr>
          <a:xfrm>
            <a:off x="154862" y="1258596"/>
            <a:ext cx="7546951" cy="5244727"/>
            <a:chOff x="154862" y="1258596"/>
            <a:chExt cx="7546951" cy="5244727"/>
          </a:xfrm>
        </p:grpSpPr>
        <p:cxnSp>
          <p:nvCxnSpPr>
            <p:cNvPr id="31" name="Straight Connector 30"/>
            <p:cNvCxnSpPr/>
            <p:nvPr/>
          </p:nvCxnSpPr>
          <p:spPr>
            <a:xfrm>
              <a:off x="4788024" y="1279691"/>
              <a:ext cx="0" cy="5223632"/>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5"/>
            <a:stretch>
              <a:fillRect/>
            </a:stretch>
          </p:blipFill>
          <p:spPr>
            <a:xfrm>
              <a:off x="6589116" y="1258596"/>
              <a:ext cx="1112697" cy="1547217"/>
            </a:xfrm>
            <a:prstGeom prst="rect">
              <a:avLst/>
            </a:prstGeom>
          </p:spPr>
        </p:pic>
        <p:pic>
          <p:nvPicPr>
            <p:cNvPr id="33" name="Picture 32"/>
            <p:cNvPicPr>
              <a:picLocks noChangeAspect="1"/>
            </p:cNvPicPr>
            <p:nvPr/>
          </p:nvPicPr>
          <p:blipFill>
            <a:blip r:embed="rId6"/>
            <a:stretch>
              <a:fillRect/>
            </a:stretch>
          </p:blipFill>
          <p:spPr>
            <a:xfrm>
              <a:off x="2012597" y="1279691"/>
              <a:ext cx="958514" cy="1468691"/>
            </a:xfrm>
            <a:prstGeom prst="rect">
              <a:avLst/>
            </a:prstGeom>
          </p:spPr>
        </p:pic>
        <p:sp>
          <p:nvSpPr>
            <p:cNvPr id="34" name="Rectangle 3"/>
            <p:cNvSpPr txBox="1">
              <a:spLocks noChangeArrowheads="1"/>
            </p:cNvSpPr>
            <p:nvPr/>
          </p:nvSpPr>
          <p:spPr bwMode="auto">
            <a:xfrm>
              <a:off x="154862" y="147015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5" name="Rectangle 3"/>
            <p:cNvSpPr txBox="1">
              <a:spLocks noChangeArrowheads="1"/>
            </p:cNvSpPr>
            <p:nvPr/>
          </p:nvSpPr>
          <p:spPr bwMode="auto">
            <a:xfrm>
              <a:off x="5005537" y="148654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grpSp>
      <p:grpSp>
        <p:nvGrpSpPr>
          <p:cNvPr id="36" name="Group 35"/>
          <p:cNvGrpSpPr/>
          <p:nvPr/>
        </p:nvGrpSpPr>
        <p:grpSpPr>
          <a:xfrm>
            <a:off x="-168942" y="3899435"/>
            <a:ext cx="6618365" cy="2556850"/>
            <a:chOff x="-168942" y="3899435"/>
            <a:chExt cx="6618365" cy="2556850"/>
          </a:xfrm>
        </p:grpSpPr>
        <p:pic>
          <p:nvPicPr>
            <p:cNvPr id="37" name="Picture 36"/>
            <p:cNvPicPr>
              <a:picLocks noChangeAspect="1"/>
            </p:cNvPicPr>
            <p:nvPr/>
          </p:nvPicPr>
          <p:blipFill>
            <a:blip r:embed="rId7"/>
            <a:stretch>
              <a:fillRect/>
            </a:stretch>
          </p:blipFill>
          <p:spPr>
            <a:xfrm>
              <a:off x="11125" y="3899435"/>
              <a:ext cx="1319715" cy="1995537"/>
            </a:xfrm>
            <a:prstGeom prst="rect">
              <a:avLst/>
            </a:prstGeom>
          </p:spPr>
        </p:pic>
        <p:pic>
          <p:nvPicPr>
            <p:cNvPr id="38" name="Picture 37"/>
            <p:cNvPicPr>
              <a:picLocks noChangeAspect="1"/>
            </p:cNvPicPr>
            <p:nvPr/>
          </p:nvPicPr>
          <p:blipFill>
            <a:blip r:embed="rId8"/>
            <a:stretch>
              <a:fillRect/>
            </a:stretch>
          </p:blipFill>
          <p:spPr>
            <a:xfrm>
              <a:off x="4893678" y="3913249"/>
              <a:ext cx="1335134" cy="1934685"/>
            </a:xfrm>
            <a:prstGeom prst="rect">
              <a:avLst/>
            </a:prstGeom>
          </p:spPr>
        </p:pic>
        <p:sp>
          <p:nvSpPr>
            <p:cNvPr id="39" name="Rectangle 3"/>
            <p:cNvSpPr txBox="1">
              <a:spLocks noChangeArrowheads="1"/>
            </p:cNvSpPr>
            <p:nvPr/>
          </p:nvSpPr>
          <p:spPr bwMode="auto">
            <a:xfrm>
              <a:off x="-168942" y="5847934"/>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40" name="Rectangle 3"/>
            <p:cNvSpPr txBox="1">
              <a:spLocks noChangeArrowheads="1"/>
            </p:cNvSpPr>
            <p:nvPr/>
          </p:nvSpPr>
          <p:spPr bwMode="auto">
            <a:xfrm>
              <a:off x="4673066" y="582845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grpSp>
      <p:grpSp>
        <p:nvGrpSpPr>
          <p:cNvPr id="41" name="Group 40"/>
          <p:cNvGrpSpPr/>
          <p:nvPr/>
        </p:nvGrpSpPr>
        <p:grpSpPr>
          <a:xfrm>
            <a:off x="1330840" y="3861048"/>
            <a:ext cx="6529685" cy="2611549"/>
            <a:chOff x="1330840" y="3861048"/>
            <a:chExt cx="6529685" cy="2611549"/>
          </a:xfrm>
        </p:grpSpPr>
        <p:pic>
          <p:nvPicPr>
            <p:cNvPr id="42" name="Picture 41"/>
            <p:cNvPicPr>
              <a:picLocks noChangeAspect="1"/>
            </p:cNvPicPr>
            <p:nvPr/>
          </p:nvPicPr>
          <p:blipFill rotWithShape="1">
            <a:blip r:embed="rId9"/>
            <a:srcRect l="58747"/>
            <a:stretch/>
          </p:blipFill>
          <p:spPr>
            <a:xfrm>
              <a:off x="1624084" y="3861048"/>
              <a:ext cx="1160578" cy="2027226"/>
            </a:xfrm>
            <a:prstGeom prst="rect">
              <a:avLst/>
            </a:prstGeom>
          </p:spPr>
        </p:pic>
        <p:pic>
          <p:nvPicPr>
            <p:cNvPr id="43" name="Picture 42"/>
            <p:cNvPicPr>
              <a:picLocks noChangeAspect="1"/>
            </p:cNvPicPr>
            <p:nvPr/>
          </p:nvPicPr>
          <p:blipFill rotWithShape="1">
            <a:blip r:embed="rId10"/>
            <a:srcRect l="55649"/>
            <a:stretch/>
          </p:blipFill>
          <p:spPr>
            <a:xfrm>
              <a:off x="6387152" y="3933663"/>
              <a:ext cx="1243252" cy="1865633"/>
            </a:xfrm>
            <a:prstGeom prst="rect">
              <a:avLst/>
            </a:prstGeom>
          </p:spPr>
        </p:pic>
        <p:sp>
          <p:nvSpPr>
            <p:cNvPr id="44" name="Rectangle 3"/>
            <p:cNvSpPr txBox="1">
              <a:spLocks noChangeArrowheads="1"/>
            </p:cNvSpPr>
            <p:nvPr/>
          </p:nvSpPr>
          <p:spPr bwMode="auto">
            <a:xfrm>
              <a:off x="1330840" y="5864246"/>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5" name="Rectangle 3"/>
            <p:cNvSpPr txBox="1">
              <a:spLocks noChangeArrowheads="1"/>
            </p:cNvSpPr>
            <p:nvPr/>
          </p:nvSpPr>
          <p:spPr bwMode="auto">
            <a:xfrm>
              <a:off x="6084168" y="5838197"/>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grpSp>
      <p:grpSp>
        <p:nvGrpSpPr>
          <p:cNvPr id="46" name="Group 45"/>
          <p:cNvGrpSpPr/>
          <p:nvPr/>
        </p:nvGrpSpPr>
        <p:grpSpPr>
          <a:xfrm>
            <a:off x="2923557" y="3861048"/>
            <a:ext cx="6351039" cy="2642275"/>
            <a:chOff x="2923557" y="3861048"/>
            <a:chExt cx="6351039" cy="2642275"/>
          </a:xfrm>
        </p:grpSpPr>
        <p:pic>
          <p:nvPicPr>
            <p:cNvPr id="47" name="Picture 46"/>
            <p:cNvPicPr>
              <a:picLocks noChangeAspect="1"/>
            </p:cNvPicPr>
            <p:nvPr/>
          </p:nvPicPr>
          <p:blipFill>
            <a:blip r:embed="rId11"/>
            <a:stretch>
              <a:fillRect/>
            </a:stretch>
          </p:blipFill>
          <p:spPr>
            <a:xfrm>
              <a:off x="3315023" y="3861048"/>
              <a:ext cx="1197227" cy="1986886"/>
            </a:xfrm>
            <a:prstGeom prst="rect">
              <a:avLst/>
            </a:prstGeom>
          </p:spPr>
        </p:pic>
        <p:pic>
          <p:nvPicPr>
            <p:cNvPr id="48" name="Picture 47"/>
            <p:cNvPicPr>
              <a:picLocks noChangeAspect="1"/>
            </p:cNvPicPr>
            <p:nvPr/>
          </p:nvPicPr>
          <p:blipFill>
            <a:blip r:embed="rId12"/>
            <a:stretch>
              <a:fillRect/>
            </a:stretch>
          </p:blipFill>
          <p:spPr>
            <a:xfrm>
              <a:off x="7701813" y="3972049"/>
              <a:ext cx="1384582" cy="1875885"/>
            </a:xfrm>
            <a:prstGeom prst="rect">
              <a:avLst/>
            </a:prstGeom>
          </p:spPr>
        </p:pic>
        <p:sp>
          <p:nvSpPr>
            <p:cNvPr id="49" name="Rectangle 3"/>
            <p:cNvSpPr txBox="1">
              <a:spLocks noChangeArrowheads="1"/>
            </p:cNvSpPr>
            <p:nvPr/>
          </p:nvSpPr>
          <p:spPr bwMode="auto">
            <a:xfrm>
              <a:off x="2923557" y="589497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sp>
          <p:nvSpPr>
            <p:cNvPr id="50" name="Rectangle 3"/>
            <p:cNvSpPr txBox="1">
              <a:spLocks noChangeArrowheads="1"/>
            </p:cNvSpPr>
            <p:nvPr/>
          </p:nvSpPr>
          <p:spPr bwMode="auto">
            <a:xfrm>
              <a:off x="7498239" y="5847933"/>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grpSp>
    </p:spTree>
    <p:extLst>
      <p:ext uri="{BB962C8B-B14F-4D97-AF65-F5344CB8AC3E}">
        <p14:creationId xmlns:p14="http://schemas.microsoft.com/office/powerpoint/2010/main" val="336042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745887" y="2399461"/>
            <a:ext cx="3050173" cy="1467536"/>
          </a:xfrm>
          <a:prstGeom prst="rect">
            <a:avLst/>
          </a:prstGeom>
        </p:spPr>
      </p:pic>
      <p:cxnSp>
        <p:nvCxnSpPr>
          <p:cNvPr id="34" name="Straight Connector 33"/>
          <p:cNvCxnSpPr/>
          <p:nvPr/>
        </p:nvCxnSpPr>
        <p:spPr>
          <a:xfrm>
            <a:off x="4778085" y="1266534"/>
            <a:ext cx="0" cy="5236789"/>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35" name="Rectangle 3"/>
          <p:cNvSpPr txBox="1">
            <a:spLocks noChangeArrowheads="1"/>
          </p:cNvSpPr>
          <p:nvPr/>
        </p:nvSpPr>
        <p:spPr bwMode="auto">
          <a:xfrm>
            <a:off x="107990" y="1628751"/>
            <a:ext cx="1549871"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6" name="Rectangle 3"/>
          <p:cNvSpPr txBox="1">
            <a:spLocks noChangeArrowheads="1"/>
          </p:cNvSpPr>
          <p:nvPr/>
        </p:nvSpPr>
        <p:spPr bwMode="auto">
          <a:xfrm>
            <a:off x="4778085" y="1564541"/>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7" name="Rectangle 3"/>
          <p:cNvSpPr txBox="1">
            <a:spLocks noChangeArrowheads="1"/>
          </p:cNvSpPr>
          <p:nvPr/>
        </p:nvSpPr>
        <p:spPr bwMode="auto">
          <a:xfrm>
            <a:off x="-168942" y="5847934"/>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8" name="Rectangle 3"/>
          <p:cNvSpPr txBox="1">
            <a:spLocks noChangeArrowheads="1"/>
          </p:cNvSpPr>
          <p:nvPr/>
        </p:nvSpPr>
        <p:spPr bwMode="auto">
          <a:xfrm>
            <a:off x="4673066" y="582845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9" name="Rectangle 3"/>
          <p:cNvSpPr txBox="1">
            <a:spLocks noChangeArrowheads="1"/>
          </p:cNvSpPr>
          <p:nvPr/>
        </p:nvSpPr>
        <p:spPr bwMode="auto">
          <a:xfrm>
            <a:off x="1330840" y="5864246"/>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0" name="Rectangle 3"/>
          <p:cNvSpPr txBox="1">
            <a:spLocks noChangeArrowheads="1"/>
          </p:cNvSpPr>
          <p:nvPr/>
        </p:nvSpPr>
        <p:spPr bwMode="auto">
          <a:xfrm>
            <a:off x="6084168" y="5838197"/>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1" name="Rectangle 3"/>
          <p:cNvSpPr txBox="1">
            <a:spLocks noChangeArrowheads="1"/>
          </p:cNvSpPr>
          <p:nvPr/>
        </p:nvSpPr>
        <p:spPr bwMode="auto">
          <a:xfrm>
            <a:off x="2923557" y="589497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sp>
        <p:nvSpPr>
          <p:cNvPr id="42" name="Rectangle 3"/>
          <p:cNvSpPr txBox="1">
            <a:spLocks noChangeArrowheads="1"/>
          </p:cNvSpPr>
          <p:nvPr/>
        </p:nvSpPr>
        <p:spPr bwMode="auto">
          <a:xfrm>
            <a:off x="7498239" y="5847933"/>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pic>
        <p:nvPicPr>
          <p:cNvPr id="43" name="Picture 42"/>
          <p:cNvPicPr>
            <a:picLocks noChangeAspect="1"/>
          </p:cNvPicPr>
          <p:nvPr/>
        </p:nvPicPr>
        <p:blipFill>
          <a:blip r:embed="rId4"/>
          <a:stretch>
            <a:fillRect/>
          </a:stretch>
        </p:blipFill>
        <p:spPr>
          <a:xfrm>
            <a:off x="1624588" y="3860211"/>
            <a:ext cx="1534594" cy="2056782"/>
          </a:xfrm>
          <a:prstGeom prst="rect">
            <a:avLst/>
          </a:prstGeom>
        </p:spPr>
      </p:pic>
      <p:pic>
        <p:nvPicPr>
          <p:cNvPr id="44" name="Picture 43"/>
          <p:cNvPicPr>
            <a:picLocks noChangeAspect="1"/>
          </p:cNvPicPr>
          <p:nvPr/>
        </p:nvPicPr>
        <p:blipFill>
          <a:blip r:embed="rId5"/>
          <a:stretch>
            <a:fillRect/>
          </a:stretch>
        </p:blipFill>
        <p:spPr>
          <a:xfrm>
            <a:off x="3114150" y="3875153"/>
            <a:ext cx="1447820" cy="2008442"/>
          </a:xfrm>
          <a:prstGeom prst="rect">
            <a:avLst/>
          </a:prstGeom>
        </p:spPr>
      </p:pic>
      <p:pic>
        <p:nvPicPr>
          <p:cNvPr id="45" name="Picture 44"/>
          <p:cNvPicPr>
            <a:picLocks noChangeAspect="1"/>
          </p:cNvPicPr>
          <p:nvPr/>
        </p:nvPicPr>
        <p:blipFill>
          <a:blip r:embed="rId6"/>
          <a:stretch>
            <a:fillRect/>
          </a:stretch>
        </p:blipFill>
        <p:spPr>
          <a:xfrm>
            <a:off x="60882" y="3875153"/>
            <a:ext cx="1644088" cy="2055111"/>
          </a:xfrm>
          <a:prstGeom prst="rect">
            <a:avLst/>
          </a:prstGeom>
        </p:spPr>
      </p:pic>
      <p:pic>
        <p:nvPicPr>
          <p:cNvPr id="46" name="Picture 45"/>
          <p:cNvPicPr>
            <a:picLocks noChangeAspect="1"/>
          </p:cNvPicPr>
          <p:nvPr/>
        </p:nvPicPr>
        <p:blipFill>
          <a:blip r:embed="rId7"/>
          <a:stretch>
            <a:fillRect/>
          </a:stretch>
        </p:blipFill>
        <p:spPr>
          <a:xfrm>
            <a:off x="5359766" y="2423923"/>
            <a:ext cx="3096043" cy="1525368"/>
          </a:xfrm>
          <a:prstGeom prst="rect">
            <a:avLst/>
          </a:prstGeom>
        </p:spPr>
      </p:pic>
      <p:pic>
        <p:nvPicPr>
          <p:cNvPr id="47" name="Picture 46"/>
          <p:cNvPicPr>
            <a:picLocks noChangeAspect="1"/>
          </p:cNvPicPr>
          <p:nvPr/>
        </p:nvPicPr>
        <p:blipFill>
          <a:blip r:embed="rId8"/>
          <a:stretch>
            <a:fillRect/>
          </a:stretch>
        </p:blipFill>
        <p:spPr>
          <a:xfrm>
            <a:off x="7608588" y="3939736"/>
            <a:ext cx="1511425" cy="1897732"/>
          </a:xfrm>
          <a:prstGeom prst="rect">
            <a:avLst/>
          </a:prstGeom>
        </p:spPr>
      </p:pic>
      <p:pic>
        <p:nvPicPr>
          <p:cNvPr id="48" name="Picture 47"/>
          <p:cNvPicPr>
            <a:picLocks noChangeAspect="1"/>
          </p:cNvPicPr>
          <p:nvPr/>
        </p:nvPicPr>
        <p:blipFill>
          <a:blip r:embed="rId9"/>
          <a:stretch>
            <a:fillRect/>
          </a:stretch>
        </p:blipFill>
        <p:spPr>
          <a:xfrm>
            <a:off x="6173759" y="3968104"/>
            <a:ext cx="1560520" cy="1850617"/>
          </a:xfrm>
          <a:prstGeom prst="rect">
            <a:avLst/>
          </a:prstGeom>
        </p:spPr>
      </p:pic>
      <p:pic>
        <p:nvPicPr>
          <p:cNvPr id="49" name="Picture 48"/>
          <p:cNvPicPr>
            <a:picLocks noChangeAspect="1"/>
          </p:cNvPicPr>
          <p:nvPr/>
        </p:nvPicPr>
        <p:blipFill>
          <a:blip r:embed="rId10"/>
          <a:stretch>
            <a:fillRect/>
          </a:stretch>
        </p:blipFill>
        <p:spPr>
          <a:xfrm>
            <a:off x="4843734" y="3948096"/>
            <a:ext cx="1354035" cy="1842856"/>
          </a:xfrm>
          <a:prstGeom prst="rect">
            <a:avLst/>
          </a:prstGeom>
        </p:spPr>
      </p:pic>
      <p:pic>
        <p:nvPicPr>
          <p:cNvPr id="50" name="Picture 49"/>
          <p:cNvPicPr>
            <a:picLocks noChangeAspect="1"/>
          </p:cNvPicPr>
          <p:nvPr/>
        </p:nvPicPr>
        <p:blipFill>
          <a:blip r:embed="rId11"/>
          <a:stretch>
            <a:fillRect/>
          </a:stretch>
        </p:blipFill>
        <p:spPr>
          <a:xfrm>
            <a:off x="1546290" y="1266534"/>
            <a:ext cx="1717433" cy="1636462"/>
          </a:xfrm>
          <a:prstGeom prst="rect">
            <a:avLst/>
          </a:prstGeom>
        </p:spPr>
      </p:pic>
      <p:pic>
        <p:nvPicPr>
          <p:cNvPr id="51" name="Picture 50"/>
          <p:cNvPicPr>
            <a:picLocks noChangeAspect="1"/>
          </p:cNvPicPr>
          <p:nvPr/>
        </p:nvPicPr>
        <p:blipFill>
          <a:blip r:embed="rId12"/>
          <a:stretch>
            <a:fillRect/>
          </a:stretch>
        </p:blipFill>
        <p:spPr>
          <a:xfrm>
            <a:off x="6353887" y="1189841"/>
            <a:ext cx="1458906" cy="1713155"/>
          </a:xfrm>
          <a:prstGeom prst="rect">
            <a:avLst/>
          </a:prstGeom>
        </p:spPr>
      </p:pic>
      <p:sp>
        <p:nvSpPr>
          <p:cNvPr id="52" name="Rectangle 51"/>
          <p:cNvSpPr/>
          <p:nvPr/>
        </p:nvSpPr>
        <p:spPr>
          <a:xfrm>
            <a:off x="1692927" y="3805406"/>
            <a:ext cx="2977170" cy="2869714"/>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89437" y="3802144"/>
            <a:ext cx="2874867" cy="2869714"/>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p:cNvSpPr>
            <a:spLocks noGrp="1"/>
          </p:cNvSpPr>
          <p:nvPr>
            <p:ph type="title"/>
          </p:nvPr>
        </p:nvSpPr>
        <p:spPr>
          <a:xfrm>
            <a:off x="628650" y="215495"/>
            <a:ext cx="7886700" cy="1325563"/>
          </a:xfrm>
        </p:spPr>
        <p:txBody>
          <a:bodyPr vert="horz" lIns="91440" tIns="45720" rIns="91440" bIns="45720" rtlCol="0" anchor="ctr">
            <a:normAutofit/>
          </a:bodyPr>
          <a:lstStyle/>
          <a:p>
            <a:r>
              <a:rPr lang="en-US" dirty="0"/>
              <a:t>Qualitative Results</a:t>
            </a:r>
          </a:p>
        </p:txBody>
      </p:sp>
    </p:spTree>
    <p:extLst>
      <p:ext uri="{BB962C8B-B14F-4D97-AF65-F5344CB8AC3E}">
        <p14:creationId xmlns:p14="http://schemas.microsoft.com/office/powerpoint/2010/main" val="206775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745887" y="2399461"/>
            <a:ext cx="3050173" cy="1467536"/>
          </a:xfrm>
          <a:prstGeom prst="rect">
            <a:avLst/>
          </a:prstGeom>
        </p:spPr>
      </p:pic>
      <p:cxnSp>
        <p:nvCxnSpPr>
          <p:cNvPr id="34" name="Straight Connector 33"/>
          <p:cNvCxnSpPr/>
          <p:nvPr/>
        </p:nvCxnSpPr>
        <p:spPr>
          <a:xfrm>
            <a:off x="4778085" y="1266534"/>
            <a:ext cx="0" cy="5236789"/>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35" name="Rectangle 3"/>
          <p:cNvSpPr txBox="1">
            <a:spLocks noChangeArrowheads="1"/>
          </p:cNvSpPr>
          <p:nvPr/>
        </p:nvSpPr>
        <p:spPr bwMode="auto">
          <a:xfrm>
            <a:off x="107990" y="1628751"/>
            <a:ext cx="1549871"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6" name="Rectangle 3"/>
          <p:cNvSpPr txBox="1">
            <a:spLocks noChangeArrowheads="1"/>
          </p:cNvSpPr>
          <p:nvPr/>
        </p:nvSpPr>
        <p:spPr bwMode="auto">
          <a:xfrm>
            <a:off x="4778085" y="1564541"/>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7" name="Rectangle 3"/>
          <p:cNvSpPr txBox="1">
            <a:spLocks noChangeArrowheads="1"/>
          </p:cNvSpPr>
          <p:nvPr/>
        </p:nvSpPr>
        <p:spPr bwMode="auto">
          <a:xfrm>
            <a:off x="-168942" y="5847934"/>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8" name="Rectangle 3"/>
          <p:cNvSpPr txBox="1">
            <a:spLocks noChangeArrowheads="1"/>
          </p:cNvSpPr>
          <p:nvPr/>
        </p:nvSpPr>
        <p:spPr bwMode="auto">
          <a:xfrm>
            <a:off x="4673066" y="582845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9" name="Rectangle 3"/>
          <p:cNvSpPr txBox="1">
            <a:spLocks noChangeArrowheads="1"/>
          </p:cNvSpPr>
          <p:nvPr/>
        </p:nvSpPr>
        <p:spPr bwMode="auto">
          <a:xfrm>
            <a:off x="1330840" y="5864246"/>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0" name="Rectangle 3"/>
          <p:cNvSpPr txBox="1">
            <a:spLocks noChangeArrowheads="1"/>
          </p:cNvSpPr>
          <p:nvPr/>
        </p:nvSpPr>
        <p:spPr bwMode="auto">
          <a:xfrm>
            <a:off x="6084168" y="5838197"/>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1" name="Rectangle 3"/>
          <p:cNvSpPr txBox="1">
            <a:spLocks noChangeArrowheads="1"/>
          </p:cNvSpPr>
          <p:nvPr/>
        </p:nvSpPr>
        <p:spPr bwMode="auto">
          <a:xfrm>
            <a:off x="2923557" y="589497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sp>
        <p:nvSpPr>
          <p:cNvPr id="42" name="Rectangle 3"/>
          <p:cNvSpPr txBox="1">
            <a:spLocks noChangeArrowheads="1"/>
          </p:cNvSpPr>
          <p:nvPr/>
        </p:nvSpPr>
        <p:spPr bwMode="auto">
          <a:xfrm>
            <a:off x="7498239" y="5847933"/>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pic>
        <p:nvPicPr>
          <p:cNvPr id="43" name="Picture 42"/>
          <p:cNvPicPr>
            <a:picLocks noChangeAspect="1"/>
          </p:cNvPicPr>
          <p:nvPr/>
        </p:nvPicPr>
        <p:blipFill>
          <a:blip r:embed="rId4"/>
          <a:stretch>
            <a:fillRect/>
          </a:stretch>
        </p:blipFill>
        <p:spPr>
          <a:xfrm>
            <a:off x="1624588" y="3860211"/>
            <a:ext cx="1534594" cy="2056782"/>
          </a:xfrm>
          <a:prstGeom prst="rect">
            <a:avLst/>
          </a:prstGeom>
        </p:spPr>
      </p:pic>
      <p:pic>
        <p:nvPicPr>
          <p:cNvPr id="44" name="Picture 43"/>
          <p:cNvPicPr>
            <a:picLocks noChangeAspect="1"/>
          </p:cNvPicPr>
          <p:nvPr/>
        </p:nvPicPr>
        <p:blipFill>
          <a:blip r:embed="rId5"/>
          <a:stretch>
            <a:fillRect/>
          </a:stretch>
        </p:blipFill>
        <p:spPr>
          <a:xfrm>
            <a:off x="3114150" y="3875153"/>
            <a:ext cx="1447820" cy="2008442"/>
          </a:xfrm>
          <a:prstGeom prst="rect">
            <a:avLst/>
          </a:prstGeom>
        </p:spPr>
      </p:pic>
      <p:pic>
        <p:nvPicPr>
          <p:cNvPr id="45" name="Picture 44"/>
          <p:cNvPicPr>
            <a:picLocks noChangeAspect="1"/>
          </p:cNvPicPr>
          <p:nvPr/>
        </p:nvPicPr>
        <p:blipFill>
          <a:blip r:embed="rId6"/>
          <a:stretch>
            <a:fillRect/>
          </a:stretch>
        </p:blipFill>
        <p:spPr>
          <a:xfrm>
            <a:off x="60882" y="3875153"/>
            <a:ext cx="1644088" cy="2055111"/>
          </a:xfrm>
          <a:prstGeom prst="rect">
            <a:avLst/>
          </a:prstGeom>
        </p:spPr>
      </p:pic>
      <p:pic>
        <p:nvPicPr>
          <p:cNvPr id="46" name="Picture 45"/>
          <p:cNvPicPr>
            <a:picLocks noChangeAspect="1"/>
          </p:cNvPicPr>
          <p:nvPr/>
        </p:nvPicPr>
        <p:blipFill>
          <a:blip r:embed="rId7"/>
          <a:stretch>
            <a:fillRect/>
          </a:stretch>
        </p:blipFill>
        <p:spPr>
          <a:xfrm>
            <a:off x="5359766" y="2423923"/>
            <a:ext cx="3096043" cy="1525368"/>
          </a:xfrm>
          <a:prstGeom prst="rect">
            <a:avLst/>
          </a:prstGeom>
        </p:spPr>
      </p:pic>
      <p:pic>
        <p:nvPicPr>
          <p:cNvPr id="47" name="Picture 46"/>
          <p:cNvPicPr>
            <a:picLocks noChangeAspect="1"/>
          </p:cNvPicPr>
          <p:nvPr/>
        </p:nvPicPr>
        <p:blipFill>
          <a:blip r:embed="rId8"/>
          <a:stretch>
            <a:fillRect/>
          </a:stretch>
        </p:blipFill>
        <p:spPr>
          <a:xfrm>
            <a:off x="7608588" y="3939736"/>
            <a:ext cx="1511425" cy="1897732"/>
          </a:xfrm>
          <a:prstGeom prst="rect">
            <a:avLst/>
          </a:prstGeom>
        </p:spPr>
      </p:pic>
      <p:pic>
        <p:nvPicPr>
          <p:cNvPr id="48" name="Picture 47"/>
          <p:cNvPicPr>
            <a:picLocks noChangeAspect="1"/>
          </p:cNvPicPr>
          <p:nvPr/>
        </p:nvPicPr>
        <p:blipFill>
          <a:blip r:embed="rId9"/>
          <a:stretch>
            <a:fillRect/>
          </a:stretch>
        </p:blipFill>
        <p:spPr>
          <a:xfrm>
            <a:off x="6173759" y="3968104"/>
            <a:ext cx="1560520" cy="1850617"/>
          </a:xfrm>
          <a:prstGeom prst="rect">
            <a:avLst/>
          </a:prstGeom>
        </p:spPr>
      </p:pic>
      <p:pic>
        <p:nvPicPr>
          <p:cNvPr id="49" name="Picture 48"/>
          <p:cNvPicPr>
            <a:picLocks noChangeAspect="1"/>
          </p:cNvPicPr>
          <p:nvPr/>
        </p:nvPicPr>
        <p:blipFill>
          <a:blip r:embed="rId10"/>
          <a:stretch>
            <a:fillRect/>
          </a:stretch>
        </p:blipFill>
        <p:spPr>
          <a:xfrm>
            <a:off x="4843734" y="3948096"/>
            <a:ext cx="1354035" cy="1842856"/>
          </a:xfrm>
          <a:prstGeom prst="rect">
            <a:avLst/>
          </a:prstGeom>
        </p:spPr>
      </p:pic>
      <p:pic>
        <p:nvPicPr>
          <p:cNvPr id="50" name="Picture 49"/>
          <p:cNvPicPr>
            <a:picLocks noChangeAspect="1"/>
          </p:cNvPicPr>
          <p:nvPr/>
        </p:nvPicPr>
        <p:blipFill>
          <a:blip r:embed="rId11"/>
          <a:stretch>
            <a:fillRect/>
          </a:stretch>
        </p:blipFill>
        <p:spPr>
          <a:xfrm>
            <a:off x="1546290" y="1266534"/>
            <a:ext cx="1717433" cy="1636462"/>
          </a:xfrm>
          <a:prstGeom prst="rect">
            <a:avLst/>
          </a:prstGeom>
        </p:spPr>
      </p:pic>
      <p:pic>
        <p:nvPicPr>
          <p:cNvPr id="51" name="Picture 50"/>
          <p:cNvPicPr>
            <a:picLocks noChangeAspect="1"/>
          </p:cNvPicPr>
          <p:nvPr/>
        </p:nvPicPr>
        <p:blipFill>
          <a:blip r:embed="rId12"/>
          <a:stretch>
            <a:fillRect/>
          </a:stretch>
        </p:blipFill>
        <p:spPr>
          <a:xfrm>
            <a:off x="6353887" y="1189841"/>
            <a:ext cx="1458906" cy="1713155"/>
          </a:xfrm>
          <a:prstGeom prst="rect">
            <a:avLst/>
          </a:prstGeom>
        </p:spPr>
      </p:pic>
      <p:sp>
        <p:nvSpPr>
          <p:cNvPr id="22" name="Rectangle 21"/>
          <p:cNvSpPr/>
          <p:nvPr/>
        </p:nvSpPr>
        <p:spPr>
          <a:xfrm>
            <a:off x="1733772" y="3875153"/>
            <a:ext cx="1351576" cy="2643752"/>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05955" y="3852815"/>
            <a:ext cx="1426643" cy="2643752"/>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628650" y="215495"/>
            <a:ext cx="7886700" cy="1325563"/>
          </a:xfrm>
        </p:spPr>
        <p:txBody>
          <a:bodyPr vert="horz" lIns="91440" tIns="45720" rIns="91440" bIns="45720" rtlCol="0" anchor="ctr">
            <a:normAutofit/>
          </a:bodyPr>
          <a:lstStyle/>
          <a:p>
            <a:r>
              <a:rPr lang="en-US" dirty="0"/>
              <a:t>Qualitative Results</a:t>
            </a:r>
          </a:p>
        </p:txBody>
      </p:sp>
    </p:spTree>
    <p:extLst>
      <p:ext uri="{BB962C8B-B14F-4D97-AF65-F5344CB8AC3E}">
        <p14:creationId xmlns:p14="http://schemas.microsoft.com/office/powerpoint/2010/main" val="317843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745887" y="2399461"/>
            <a:ext cx="3050173" cy="1467536"/>
          </a:xfrm>
          <a:prstGeom prst="rect">
            <a:avLst/>
          </a:prstGeom>
        </p:spPr>
      </p:pic>
      <p:cxnSp>
        <p:nvCxnSpPr>
          <p:cNvPr id="34" name="Straight Connector 33"/>
          <p:cNvCxnSpPr/>
          <p:nvPr/>
        </p:nvCxnSpPr>
        <p:spPr>
          <a:xfrm>
            <a:off x="4778085" y="1266534"/>
            <a:ext cx="0" cy="5236789"/>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35" name="Rectangle 3"/>
          <p:cNvSpPr txBox="1">
            <a:spLocks noChangeArrowheads="1"/>
          </p:cNvSpPr>
          <p:nvPr/>
        </p:nvSpPr>
        <p:spPr bwMode="auto">
          <a:xfrm>
            <a:off x="107990" y="1628751"/>
            <a:ext cx="1549871"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6" name="Rectangle 3"/>
          <p:cNvSpPr txBox="1">
            <a:spLocks noChangeArrowheads="1"/>
          </p:cNvSpPr>
          <p:nvPr/>
        </p:nvSpPr>
        <p:spPr bwMode="auto">
          <a:xfrm>
            <a:off x="4778085" y="1564541"/>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reference</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shape</a:t>
            </a:r>
          </a:p>
        </p:txBody>
      </p:sp>
      <p:sp>
        <p:nvSpPr>
          <p:cNvPr id="37" name="Rectangle 3"/>
          <p:cNvSpPr txBox="1">
            <a:spLocks noChangeArrowheads="1"/>
          </p:cNvSpPr>
          <p:nvPr/>
        </p:nvSpPr>
        <p:spPr bwMode="auto">
          <a:xfrm>
            <a:off x="-168942" y="5847934"/>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8" name="Rectangle 3"/>
          <p:cNvSpPr txBox="1">
            <a:spLocks noChangeArrowheads="1"/>
          </p:cNvSpPr>
          <p:nvPr/>
        </p:nvSpPr>
        <p:spPr bwMode="auto">
          <a:xfrm>
            <a:off x="4673066" y="5828459"/>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nearest</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retrieval</a:t>
            </a:r>
          </a:p>
        </p:txBody>
      </p:sp>
      <p:sp>
        <p:nvSpPr>
          <p:cNvPr id="39" name="Rectangle 3"/>
          <p:cNvSpPr txBox="1">
            <a:spLocks noChangeArrowheads="1"/>
          </p:cNvSpPr>
          <p:nvPr/>
        </p:nvSpPr>
        <p:spPr bwMode="auto">
          <a:xfrm>
            <a:off x="1330840" y="5864246"/>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0" name="Rectangle 3"/>
          <p:cNvSpPr txBox="1">
            <a:spLocks noChangeArrowheads="1"/>
          </p:cNvSpPr>
          <p:nvPr/>
        </p:nvSpPr>
        <p:spPr bwMode="auto">
          <a:xfrm>
            <a:off x="6084168" y="5838197"/>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our</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result</a:t>
            </a:r>
          </a:p>
        </p:txBody>
      </p:sp>
      <p:sp>
        <p:nvSpPr>
          <p:cNvPr id="41" name="Rectangle 3"/>
          <p:cNvSpPr txBox="1">
            <a:spLocks noChangeArrowheads="1"/>
          </p:cNvSpPr>
          <p:nvPr/>
        </p:nvSpPr>
        <p:spPr bwMode="auto">
          <a:xfrm>
            <a:off x="2923557" y="5894972"/>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sp>
        <p:nvSpPr>
          <p:cNvPr id="42" name="Rectangle 3"/>
          <p:cNvSpPr txBox="1">
            <a:spLocks noChangeArrowheads="1"/>
          </p:cNvSpPr>
          <p:nvPr/>
        </p:nvSpPr>
        <p:spPr bwMode="auto">
          <a:xfrm>
            <a:off x="7498239" y="5847933"/>
            <a:ext cx="1776357"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volumetric</a:t>
            </a:r>
            <a:br>
              <a:rPr lang="en-US" altLang="en-US" b="1" dirty="0">
                <a:solidFill>
                  <a:srgbClr val="002060"/>
                </a:solidFill>
                <a:ea typeface="Helvetica" panose="020B0604020202020204" pitchFamily="34" charset="0"/>
                <a:cs typeface="Helvetica" panose="020B0604020202020204" pitchFamily="34" charset="0"/>
              </a:rPr>
            </a:br>
            <a:r>
              <a:rPr lang="en-US" altLang="en-US" b="1" dirty="0">
                <a:solidFill>
                  <a:srgbClr val="002060"/>
                </a:solidFill>
                <a:ea typeface="Helvetica" panose="020B0604020202020204" pitchFamily="34" charset="0"/>
                <a:cs typeface="Helvetica" panose="020B0604020202020204" pitchFamily="34" charset="0"/>
              </a:rPr>
              <a:t>net</a:t>
            </a:r>
          </a:p>
        </p:txBody>
      </p:sp>
      <p:pic>
        <p:nvPicPr>
          <p:cNvPr id="43" name="Picture 42"/>
          <p:cNvPicPr>
            <a:picLocks noChangeAspect="1"/>
          </p:cNvPicPr>
          <p:nvPr/>
        </p:nvPicPr>
        <p:blipFill>
          <a:blip r:embed="rId4"/>
          <a:stretch>
            <a:fillRect/>
          </a:stretch>
        </p:blipFill>
        <p:spPr>
          <a:xfrm>
            <a:off x="1624588" y="3860211"/>
            <a:ext cx="1534594" cy="2056782"/>
          </a:xfrm>
          <a:prstGeom prst="rect">
            <a:avLst/>
          </a:prstGeom>
        </p:spPr>
      </p:pic>
      <p:pic>
        <p:nvPicPr>
          <p:cNvPr id="44" name="Picture 43"/>
          <p:cNvPicPr>
            <a:picLocks noChangeAspect="1"/>
          </p:cNvPicPr>
          <p:nvPr/>
        </p:nvPicPr>
        <p:blipFill>
          <a:blip r:embed="rId5"/>
          <a:stretch>
            <a:fillRect/>
          </a:stretch>
        </p:blipFill>
        <p:spPr>
          <a:xfrm>
            <a:off x="3114150" y="3875153"/>
            <a:ext cx="1447820" cy="2008442"/>
          </a:xfrm>
          <a:prstGeom prst="rect">
            <a:avLst/>
          </a:prstGeom>
        </p:spPr>
      </p:pic>
      <p:pic>
        <p:nvPicPr>
          <p:cNvPr id="45" name="Picture 44"/>
          <p:cNvPicPr>
            <a:picLocks noChangeAspect="1"/>
          </p:cNvPicPr>
          <p:nvPr/>
        </p:nvPicPr>
        <p:blipFill>
          <a:blip r:embed="rId6"/>
          <a:stretch>
            <a:fillRect/>
          </a:stretch>
        </p:blipFill>
        <p:spPr>
          <a:xfrm>
            <a:off x="60882" y="3875153"/>
            <a:ext cx="1644088" cy="2055111"/>
          </a:xfrm>
          <a:prstGeom prst="rect">
            <a:avLst/>
          </a:prstGeom>
        </p:spPr>
      </p:pic>
      <p:pic>
        <p:nvPicPr>
          <p:cNvPr id="46" name="Picture 45"/>
          <p:cNvPicPr>
            <a:picLocks noChangeAspect="1"/>
          </p:cNvPicPr>
          <p:nvPr/>
        </p:nvPicPr>
        <p:blipFill>
          <a:blip r:embed="rId7"/>
          <a:stretch>
            <a:fillRect/>
          </a:stretch>
        </p:blipFill>
        <p:spPr>
          <a:xfrm>
            <a:off x="5359766" y="2423923"/>
            <a:ext cx="3096043" cy="1525368"/>
          </a:xfrm>
          <a:prstGeom prst="rect">
            <a:avLst/>
          </a:prstGeom>
        </p:spPr>
      </p:pic>
      <p:pic>
        <p:nvPicPr>
          <p:cNvPr id="47" name="Picture 46"/>
          <p:cNvPicPr>
            <a:picLocks noChangeAspect="1"/>
          </p:cNvPicPr>
          <p:nvPr/>
        </p:nvPicPr>
        <p:blipFill>
          <a:blip r:embed="rId8"/>
          <a:stretch>
            <a:fillRect/>
          </a:stretch>
        </p:blipFill>
        <p:spPr>
          <a:xfrm>
            <a:off x="7608588" y="3939736"/>
            <a:ext cx="1511425" cy="1897732"/>
          </a:xfrm>
          <a:prstGeom prst="rect">
            <a:avLst/>
          </a:prstGeom>
        </p:spPr>
      </p:pic>
      <p:pic>
        <p:nvPicPr>
          <p:cNvPr id="48" name="Picture 47"/>
          <p:cNvPicPr>
            <a:picLocks noChangeAspect="1"/>
          </p:cNvPicPr>
          <p:nvPr/>
        </p:nvPicPr>
        <p:blipFill>
          <a:blip r:embed="rId9"/>
          <a:stretch>
            <a:fillRect/>
          </a:stretch>
        </p:blipFill>
        <p:spPr>
          <a:xfrm>
            <a:off x="6173759" y="3968104"/>
            <a:ext cx="1560520" cy="1850617"/>
          </a:xfrm>
          <a:prstGeom prst="rect">
            <a:avLst/>
          </a:prstGeom>
        </p:spPr>
      </p:pic>
      <p:pic>
        <p:nvPicPr>
          <p:cNvPr id="49" name="Picture 48"/>
          <p:cNvPicPr>
            <a:picLocks noChangeAspect="1"/>
          </p:cNvPicPr>
          <p:nvPr/>
        </p:nvPicPr>
        <p:blipFill>
          <a:blip r:embed="rId10"/>
          <a:stretch>
            <a:fillRect/>
          </a:stretch>
        </p:blipFill>
        <p:spPr>
          <a:xfrm>
            <a:off x="4843734" y="3948096"/>
            <a:ext cx="1354035" cy="1842856"/>
          </a:xfrm>
          <a:prstGeom prst="rect">
            <a:avLst/>
          </a:prstGeom>
        </p:spPr>
      </p:pic>
      <p:pic>
        <p:nvPicPr>
          <p:cNvPr id="50" name="Picture 49"/>
          <p:cNvPicPr>
            <a:picLocks noChangeAspect="1"/>
          </p:cNvPicPr>
          <p:nvPr/>
        </p:nvPicPr>
        <p:blipFill>
          <a:blip r:embed="rId11"/>
          <a:stretch>
            <a:fillRect/>
          </a:stretch>
        </p:blipFill>
        <p:spPr>
          <a:xfrm>
            <a:off x="1546290" y="1266534"/>
            <a:ext cx="1717433" cy="1636462"/>
          </a:xfrm>
          <a:prstGeom prst="rect">
            <a:avLst/>
          </a:prstGeom>
        </p:spPr>
      </p:pic>
      <p:pic>
        <p:nvPicPr>
          <p:cNvPr id="51" name="Picture 50"/>
          <p:cNvPicPr>
            <a:picLocks noChangeAspect="1"/>
          </p:cNvPicPr>
          <p:nvPr/>
        </p:nvPicPr>
        <p:blipFill>
          <a:blip r:embed="rId12"/>
          <a:stretch>
            <a:fillRect/>
          </a:stretch>
        </p:blipFill>
        <p:spPr>
          <a:xfrm>
            <a:off x="6353887" y="1189841"/>
            <a:ext cx="1458906" cy="1713155"/>
          </a:xfrm>
          <a:prstGeom prst="rect">
            <a:avLst/>
          </a:prstGeom>
        </p:spPr>
      </p:pic>
      <p:sp>
        <p:nvSpPr>
          <p:cNvPr id="23" name="Title 1"/>
          <p:cNvSpPr>
            <a:spLocks noGrp="1"/>
          </p:cNvSpPr>
          <p:nvPr>
            <p:ph type="title"/>
          </p:nvPr>
        </p:nvSpPr>
        <p:spPr>
          <a:xfrm>
            <a:off x="628650" y="215495"/>
            <a:ext cx="7886700" cy="1325563"/>
          </a:xfrm>
        </p:spPr>
        <p:txBody>
          <a:bodyPr vert="horz" lIns="91440" tIns="45720" rIns="91440" bIns="45720" rtlCol="0" anchor="ctr">
            <a:normAutofit/>
          </a:bodyPr>
          <a:lstStyle/>
          <a:p>
            <a:r>
              <a:rPr lang="en-US" dirty="0"/>
              <a:t>Qualitative Results</a:t>
            </a:r>
          </a:p>
        </p:txBody>
      </p:sp>
    </p:spTree>
    <p:extLst>
      <p:ext uri="{BB962C8B-B14F-4D97-AF65-F5344CB8AC3E}">
        <p14:creationId xmlns:p14="http://schemas.microsoft.com/office/powerpoint/2010/main" val="357265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167" y="3903239"/>
            <a:ext cx="8553450" cy="2524125"/>
          </a:xfrm>
          <a:prstGeom prst="rect">
            <a:avLst/>
          </a:prstGeom>
        </p:spPr>
      </p:pic>
      <p:sp>
        <p:nvSpPr>
          <p:cNvPr id="5" name="Rectangle 4"/>
          <p:cNvSpPr/>
          <p:nvPr/>
        </p:nvSpPr>
        <p:spPr>
          <a:xfrm>
            <a:off x="163167" y="3903239"/>
            <a:ext cx="8657305" cy="2622105"/>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28650" y="215495"/>
            <a:ext cx="7886700" cy="1325563"/>
          </a:xfrm>
        </p:spPr>
        <p:txBody>
          <a:bodyPr vert="horz" lIns="91440" tIns="45720" rIns="91440" bIns="45720" rtlCol="0" anchor="ctr">
            <a:normAutofit/>
          </a:bodyPr>
          <a:lstStyle/>
          <a:p>
            <a:r>
              <a:rPr lang="en-US" dirty="0"/>
              <a:t>Quantitative Results</a:t>
            </a:r>
          </a:p>
        </p:txBody>
      </p:sp>
      <p:graphicFrame>
        <p:nvGraphicFramePr>
          <p:cNvPr id="2" name="Table 1">
            <a:extLst>
              <a:ext uri="{FF2B5EF4-FFF2-40B4-BE49-F238E27FC236}">
                <a16:creationId xmlns:a16="http://schemas.microsoft.com/office/drawing/2014/main" id="{2C1ECD9A-12BD-4E73-8165-78038BCB76F1}"/>
              </a:ext>
            </a:extLst>
          </p:cNvPr>
          <p:cNvGraphicFramePr>
            <a:graphicFrameLocks noGrp="1"/>
          </p:cNvGraphicFramePr>
          <p:nvPr>
            <p:extLst>
              <p:ext uri="{D42A27DB-BD31-4B8C-83A1-F6EECF244321}">
                <p14:modId xmlns:p14="http://schemas.microsoft.com/office/powerpoint/2010/main" val="1139329449"/>
              </p:ext>
            </p:extLst>
          </p:nvPr>
        </p:nvGraphicFramePr>
        <p:xfrm>
          <a:off x="320305" y="2348759"/>
          <a:ext cx="8396312" cy="3108960"/>
        </p:xfrm>
        <a:graphic>
          <a:graphicData uri="http://schemas.openxmlformats.org/drawingml/2006/table">
            <a:tbl>
              <a:tblPr firstRow="1" bandRow="1">
                <a:tableStyleId>{9DCAF9ED-07DC-4A11-8D7F-57B35C25682E}</a:tableStyleId>
              </a:tblPr>
              <a:tblGrid>
                <a:gridCol w="3292139">
                  <a:extLst>
                    <a:ext uri="{9D8B030D-6E8A-4147-A177-3AD203B41FA5}">
                      <a16:colId xmlns:a16="http://schemas.microsoft.com/office/drawing/2014/main" val="3384815696"/>
                    </a:ext>
                  </a:extLst>
                </a:gridCol>
                <a:gridCol w="1670756">
                  <a:extLst>
                    <a:ext uri="{9D8B030D-6E8A-4147-A177-3AD203B41FA5}">
                      <a16:colId xmlns:a16="http://schemas.microsoft.com/office/drawing/2014/main" val="2822326604"/>
                    </a:ext>
                  </a:extLst>
                </a:gridCol>
                <a:gridCol w="1871701">
                  <a:extLst>
                    <a:ext uri="{9D8B030D-6E8A-4147-A177-3AD203B41FA5}">
                      <a16:colId xmlns:a16="http://schemas.microsoft.com/office/drawing/2014/main" val="1660906214"/>
                    </a:ext>
                  </a:extLst>
                </a:gridCol>
                <a:gridCol w="1561716">
                  <a:extLst>
                    <a:ext uri="{9D8B030D-6E8A-4147-A177-3AD203B41FA5}">
                      <a16:colId xmlns:a16="http://schemas.microsoft.com/office/drawing/2014/main" val="17004022"/>
                    </a:ext>
                  </a:extLst>
                </a:gridCol>
              </a:tblGrid>
              <a:tr h="448922">
                <a:tc>
                  <a:txBody>
                    <a:bodyPr/>
                    <a:lstStyle/>
                    <a:p>
                      <a:pPr algn="ctr"/>
                      <a:endParaRPr lang="en-US" sz="2400" dirty="0"/>
                    </a:p>
                  </a:txBody>
                  <a:tcPr/>
                </a:tc>
                <a:tc>
                  <a:txBody>
                    <a:bodyPr/>
                    <a:lstStyle/>
                    <a:p>
                      <a:pPr algn="ctr"/>
                      <a:r>
                        <a:rPr lang="en-US" sz="2400" dirty="0"/>
                        <a:t>Our method</a:t>
                      </a:r>
                    </a:p>
                  </a:txBody>
                  <a:tcPr/>
                </a:tc>
                <a:tc>
                  <a:txBody>
                    <a:bodyPr/>
                    <a:lstStyle/>
                    <a:p>
                      <a:pPr algn="ctr"/>
                      <a:r>
                        <a:rPr lang="en-US" sz="2400" dirty="0"/>
                        <a:t>Volumetric decoder</a:t>
                      </a:r>
                    </a:p>
                  </a:txBody>
                  <a:tcPr/>
                </a:tc>
                <a:tc>
                  <a:txBody>
                    <a:bodyPr/>
                    <a:lstStyle/>
                    <a:p>
                      <a:pPr algn="ctr"/>
                      <a:r>
                        <a:rPr lang="en-US" sz="2400" dirty="0"/>
                        <a:t>Nearest retrieval</a:t>
                      </a:r>
                    </a:p>
                  </a:txBody>
                  <a:tcPr/>
                </a:tc>
                <a:extLst>
                  <a:ext uri="{0D108BD9-81ED-4DB2-BD59-A6C34878D82A}">
                    <a16:rowId xmlns:a16="http://schemas.microsoft.com/office/drawing/2014/main" val="723859078"/>
                  </a:ext>
                </a:extLst>
              </a:tr>
              <a:tr h="448922">
                <a:tc>
                  <a:txBody>
                    <a:bodyPr/>
                    <a:lstStyle/>
                    <a:p>
                      <a:pPr algn="ctr"/>
                      <a:r>
                        <a:rPr lang="en-US" sz="2400" dirty="0" err="1"/>
                        <a:t>Hausdorff</a:t>
                      </a:r>
                      <a:r>
                        <a:rPr lang="en-US" sz="2400" dirty="0"/>
                        <a:t> distance</a:t>
                      </a:r>
                    </a:p>
                  </a:txBody>
                  <a:tcPr/>
                </a:tc>
                <a:tc>
                  <a:txBody>
                    <a:bodyPr/>
                    <a:lstStyle/>
                    <a:p>
                      <a:pPr algn="ctr"/>
                      <a:r>
                        <a:rPr lang="en-US" sz="2400" b="1" dirty="0"/>
                        <a:t>0.120</a:t>
                      </a:r>
                    </a:p>
                  </a:txBody>
                  <a:tcPr/>
                </a:tc>
                <a:tc>
                  <a:txBody>
                    <a:bodyPr/>
                    <a:lstStyle/>
                    <a:p>
                      <a:pPr algn="ctr"/>
                      <a:r>
                        <a:rPr lang="en-US" sz="2400" dirty="0"/>
                        <a:t>0.638</a:t>
                      </a:r>
                    </a:p>
                  </a:txBody>
                  <a:tcPr/>
                </a:tc>
                <a:tc>
                  <a:txBody>
                    <a:bodyPr/>
                    <a:lstStyle/>
                    <a:p>
                      <a:pPr algn="ctr"/>
                      <a:r>
                        <a:rPr lang="en-US" sz="2400" dirty="0"/>
                        <a:t>0.242</a:t>
                      </a:r>
                    </a:p>
                  </a:txBody>
                  <a:tcPr/>
                </a:tc>
                <a:extLst>
                  <a:ext uri="{0D108BD9-81ED-4DB2-BD59-A6C34878D82A}">
                    <a16:rowId xmlns:a16="http://schemas.microsoft.com/office/drawing/2014/main" val="1806723308"/>
                  </a:ext>
                </a:extLst>
              </a:tr>
              <a:tr h="448922">
                <a:tc>
                  <a:txBody>
                    <a:bodyPr/>
                    <a:lstStyle/>
                    <a:p>
                      <a:pPr algn="ctr"/>
                      <a:r>
                        <a:rPr lang="en-US" sz="2400" dirty="0"/>
                        <a:t>Chamfer distance</a:t>
                      </a:r>
                    </a:p>
                  </a:txBody>
                  <a:tcPr/>
                </a:tc>
                <a:tc>
                  <a:txBody>
                    <a:bodyPr/>
                    <a:lstStyle/>
                    <a:p>
                      <a:pPr algn="ctr"/>
                      <a:r>
                        <a:rPr lang="en-US" sz="2400" b="1" dirty="0"/>
                        <a:t>0.023</a:t>
                      </a:r>
                    </a:p>
                  </a:txBody>
                  <a:tcPr/>
                </a:tc>
                <a:tc>
                  <a:txBody>
                    <a:bodyPr/>
                    <a:lstStyle/>
                    <a:p>
                      <a:pPr algn="ctr"/>
                      <a:r>
                        <a:rPr lang="en-US" sz="2400" dirty="0"/>
                        <a:t>0.052</a:t>
                      </a:r>
                    </a:p>
                  </a:txBody>
                  <a:tcPr/>
                </a:tc>
                <a:tc>
                  <a:txBody>
                    <a:bodyPr/>
                    <a:lstStyle/>
                    <a:p>
                      <a:pPr algn="ctr"/>
                      <a:r>
                        <a:rPr lang="en-US" sz="2400" dirty="0"/>
                        <a:t>0.045</a:t>
                      </a:r>
                    </a:p>
                  </a:txBody>
                  <a:tcPr/>
                </a:tc>
                <a:extLst>
                  <a:ext uri="{0D108BD9-81ED-4DB2-BD59-A6C34878D82A}">
                    <a16:rowId xmlns:a16="http://schemas.microsoft.com/office/drawing/2014/main" val="3021482274"/>
                  </a:ext>
                </a:extLst>
              </a:tr>
              <a:tr h="448922">
                <a:tc>
                  <a:txBody>
                    <a:bodyPr/>
                    <a:lstStyle/>
                    <a:p>
                      <a:pPr algn="ctr"/>
                      <a:r>
                        <a:rPr lang="en-US" sz="2400" dirty="0"/>
                        <a:t>normal distance</a:t>
                      </a:r>
                    </a:p>
                  </a:txBody>
                  <a:tcPr/>
                </a:tc>
                <a:tc>
                  <a:txBody>
                    <a:bodyPr/>
                    <a:lstStyle/>
                    <a:p>
                      <a:pPr algn="ctr"/>
                      <a:r>
                        <a:rPr lang="en-US" sz="2400" b="1" dirty="0"/>
                        <a:t>34.27</a:t>
                      </a:r>
                    </a:p>
                  </a:txBody>
                  <a:tcPr/>
                </a:tc>
                <a:tc>
                  <a:txBody>
                    <a:bodyPr/>
                    <a:lstStyle/>
                    <a:p>
                      <a:pPr algn="ctr"/>
                      <a:r>
                        <a:rPr lang="en-US" sz="2400" dirty="0"/>
                        <a:t>56.97</a:t>
                      </a:r>
                    </a:p>
                  </a:txBody>
                  <a:tcPr/>
                </a:tc>
                <a:tc>
                  <a:txBody>
                    <a:bodyPr/>
                    <a:lstStyle/>
                    <a:p>
                      <a:pPr algn="ctr"/>
                      <a:r>
                        <a:rPr lang="en-US" sz="2400" dirty="0"/>
                        <a:t>47.94</a:t>
                      </a:r>
                    </a:p>
                  </a:txBody>
                  <a:tcPr/>
                </a:tc>
                <a:extLst>
                  <a:ext uri="{0D108BD9-81ED-4DB2-BD59-A6C34878D82A}">
                    <a16:rowId xmlns:a16="http://schemas.microsoft.com/office/drawing/2014/main" val="1535440659"/>
                  </a:ext>
                </a:extLst>
              </a:tr>
              <a:tr h="448922">
                <a:tc>
                  <a:txBody>
                    <a:bodyPr/>
                    <a:lstStyle/>
                    <a:p>
                      <a:pPr algn="ctr"/>
                      <a:r>
                        <a:rPr lang="en-US" sz="2400" dirty="0"/>
                        <a:t>depth map error</a:t>
                      </a:r>
                    </a:p>
                  </a:txBody>
                  <a:tcPr/>
                </a:tc>
                <a:tc>
                  <a:txBody>
                    <a:bodyPr/>
                    <a:lstStyle/>
                    <a:p>
                      <a:pPr algn="ctr"/>
                      <a:r>
                        <a:rPr lang="en-US" sz="2400" b="1" dirty="0"/>
                        <a:t>0.028</a:t>
                      </a:r>
                    </a:p>
                  </a:txBody>
                  <a:tcPr/>
                </a:tc>
                <a:tc>
                  <a:txBody>
                    <a:bodyPr/>
                    <a:lstStyle/>
                    <a:p>
                      <a:pPr algn="ctr"/>
                      <a:r>
                        <a:rPr lang="en-US" sz="2400" dirty="0"/>
                        <a:t>0.048</a:t>
                      </a:r>
                    </a:p>
                  </a:txBody>
                  <a:tcPr/>
                </a:tc>
                <a:tc>
                  <a:txBody>
                    <a:bodyPr/>
                    <a:lstStyle/>
                    <a:p>
                      <a:pPr algn="ctr"/>
                      <a:r>
                        <a:rPr lang="en-US" sz="2400" dirty="0"/>
                        <a:t>0.049</a:t>
                      </a:r>
                    </a:p>
                  </a:txBody>
                  <a:tcPr/>
                </a:tc>
                <a:extLst>
                  <a:ext uri="{0D108BD9-81ED-4DB2-BD59-A6C34878D82A}">
                    <a16:rowId xmlns:a16="http://schemas.microsoft.com/office/drawing/2014/main" val="1304725980"/>
                  </a:ext>
                </a:extLst>
              </a:tr>
              <a:tr h="448922">
                <a:tc>
                  <a:txBody>
                    <a:bodyPr/>
                    <a:lstStyle/>
                    <a:p>
                      <a:pPr algn="ctr"/>
                      <a:r>
                        <a:rPr lang="en-US" sz="2400" dirty="0"/>
                        <a:t>volumetric distance</a:t>
                      </a:r>
                    </a:p>
                  </a:txBody>
                  <a:tcPr/>
                </a:tc>
                <a:tc>
                  <a:txBody>
                    <a:bodyPr/>
                    <a:lstStyle/>
                    <a:p>
                      <a:pPr algn="ctr"/>
                      <a:r>
                        <a:rPr lang="en-US" sz="2400" b="1" dirty="0"/>
                        <a:t>0.309</a:t>
                      </a:r>
                    </a:p>
                  </a:txBody>
                  <a:tcPr/>
                </a:tc>
                <a:tc>
                  <a:txBody>
                    <a:bodyPr/>
                    <a:lstStyle/>
                    <a:p>
                      <a:pPr algn="ctr"/>
                      <a:r>
                        <a:rPr lang="en-US" sz="2400" dirty="0"/>
                        <a:t>0.497</a:t>
                      </a:r>
                    </a:p>
                  </a:txBody>
                  <a:tcPr/>
                </a:tc>
                <a:tc>
                  <a:txBody>
                    <a:bodyPr/>
                    <a:lstStyle/>
                    <a:p>
                      <a:pPr algn="ctr"/>
                      <a:r>
                        <a:rPr lang="en-US" sz="2400" dirty="0"/>
                        <a:t>0.550</a:t>
                      </a:r>
                    </a:p>
                  </a:txBody>
                  <a:tcPr/>
                </a:tc>
                <a:extLst>
                  <a:ext uri="{0D108BD9-81ED-4DB2-BD59-A6C34878D82A}">
                    <a16:rowId xmlns:a16="http://schemas.microsoft.com/office/drawing/2014/main" val="737082766"/>
                  </a:ext>
                </a:extLst>
              </a:tr>
            </a:tbl>
          </a:graphicData>
        </a:graphic>
      </p:graphicFrame>
      <p:sp>
        <p:nvSpPr>
          <p:cNvPr id="7" name="Rectangle 6"/>
          <p:cNvSpPr/>
          <p:nvPr/>
        </p:nvSpPr>
        <p:spPr>
          <a:xfrm>
            <a:off x="3707904" y="2348759"/>
            <a:ext cx="1451118" cy="31089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79974B-07EB-4520-993D-B870044C72A4}"/>
              </a:ext>
            </a:extLst>
          </p:cNvPr>
          <p:cNvSpPr txBox="1"/>
          <p:nvPr/>
        </p:nvSpPr>
        <p:spPr>
          <a:xfrm>
            <a:off x="2595330" y="1588858"/>
            <a:ext cx="4175951" cy="523220"/>
          </a:xfrm>
          <a:prstGeom prst="rect">
            <a:avLst/>
          </a:prstGeom>
          <a:noFill/>
        </p:spPr>
        <p:txBody>
          <a:bodyPr wrap="none" rtlCol="0">
            <a:spAutoFit/>
          </a:bodyPr>
          <a:lstStyle/>
          <a:p>
            <a:r>
              <a:rPr lang="en-US" sz="2800" dirty="0"/>
              <a:t>Character (human drawing)</a:t>
            </a:r>
          </a:p>
        </p:txBody>
      </p:sp>
    </p:spTree>
    <p:extLst>
      <p:ext uri="{BB962C8B-B14F-4D97-AF65-F5344CB8AC3E}">
        <p14:creationId xmlns:p14="http://schemas.microsoft.com/office/powerpoint/2010/main" val="133918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167" y="3903239"/>
            <a:ext cx="8553450" cy="2524125"/>
          </a:xfrm>
          <a:prstGeom prst="rect">
            <a:avLst/>
          </a:prstGeom>
        </p:spPr>
      </p:pic>
      <p:sp>
        <p:nvSpPr>
          <p:cNvPr id="5" name="Rectangle 4"/>
          <p:cNvSpPr/>
          <p:nvPr/>
        </p:nvSpPr>
        <p:spPr>
          <a:xfrm>
            <a:off x="163167" y="3903239"/>
            <a:ext cx="8657305" cy="2622105"/>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28650" y="215495"/>
            <a:ext cx="7886700" cy="1325563"/>
          </a:xfrm>
        </p:spPr>
        <p:txBody>
          <a:bodyPr vert="horz" lIns="91440" tIns="45720" rIns="91440" bIns="45720" rtlCol="0" anchor="ctr">
            <a:normAutofit/>
          </a:bodyPr>
          <a:lstStyle/>
          <a:p>
            <a:r>
              <a:rPr lang="en-US" dirty="0"/>
              <a:t>Quantitative Results</a:t>
            </a:r>
          </a:p>
        </p:txBody>
      </p:sp>
      <p:graphicFrame>
        <p:nvGraphicFramePr>
          <p:cNvPr id="2" name="Table 1">
            <a:extLst>
              <a:ext uri="{FF2B5EF4-FFF2-40B4-BE49-F238E27FC236}">
                <a16:creationId xmlns:a16="http://schemas.microsoft.com/office/drawing/2014/main" id="{2C1ECD9A-12BD-4E73-8165-78038BCB76F1}"/>
              </a:ext>
            </a:extLst>
          </p:cNvPr>
          <p:cNvGraphicFramePr>
            <a:graphicFrameLocks noGrp="1"/>
          </p:cNvGraphicFramePr>
          <p:nvPr>
            <p:extLst>
              <p:ext uri="{D42A27DB-BD31-4B8C-83A1-F6EECF244321}">
                <p14:modId xmlns:p14="http://schemas.microsoft.com/office/powerpoint/2010/main" val="1493029909"/>
              </p:ext>
            </p:extLst>
          </p:nvPr>
        </p:nvGraphicFramePr>
        <p:xfrm>
          <a:off x="320305" y="2348759"/>
          <a:ext cx="8396312" cy="3108960"/>
        </p:xfrm>
        <a:graphic>
          <a:graphicData uri="http://schemas.openxmlformats.org/drawingml/2006/table">
            <a:tbl>
              <a:tblPr firstRow="1" bandRow="1">
                <a:tableStyleId>{9DCAF9ED-07DC-4A11-8D7F-57B35C25682E}</a:tableStyleId>
              </a:tblPr>
              <a:tblGrid>
                <a:gridCol w="3292139">
                  <a:extLst>
                    <a:ext uri="{9D8B030D-6E8A-4147-A177-3AD203B41FA5}">
                      <a16:colId xmlns:a16="http://schemas.microsoft.com/office/drawing/2014/main" val="3384815696"/>
                    </a:ext>
                  </a:extLst>
                </a:gridCol>
                <a:gridCol w="1670756">
                  <a:extLst>
                    <a:ext uri="{9D8B030D-6E8A-4147-A177-3AD203B41FA5}">
                      <a16:colId xmlns:a16="http://schemas.microsoft.com/office/drawing/2014/main" val="2822326604"/>
                    </a:ext>
                  </a:extLst>
                </a:gridCol>
                <a:gridCol w="1871701">
                  <a:extLst>
                    <a:ext uri="{9D8B030D-6E8A-4147-A177-3AD203B41FA5}">
                      <a16:colId xmlns:a16="http://schemas.microsoft.com/office/drawing/2014/main" val="1660906214"/>
                    </a:ext>
                  </a:extLst>
                </a:gridCol>
                <a:gridCol w="1561716">
                  <a:extLst>
                    <a:ext uri="{9D8B030D-6E8A-4147-A177-3AD203B41FA5}">
                      <a16:colId xmlns:a16="http://schemas.microsoft.com/office/drawing/2014/main" val="17004022"/>
                    </a:ext>
                  </a:extLst>
                </a:gridCol>
              </a:tblGrid>
              <a:tr h="448922">
                <a:tc>
                  <a:txBody>
                    <a:bodyPr/>
                    <a:lstStyle/>
                    <a:p>
                      <a:pPr algn="ctr"/>
                      <a:endParaRPr lang="en-US" sz="2400" dirty="0"/>
                    </a:p>
                  </a:txBody>
                  <a:tcPr/>
                </a:tc>
                <a:tc>
                  <a:txBody>
                    <a:bodyPr/>
                    <a:lstStyle/>
                    <a:p>
                      <a:pPr algn="ctr"/>
                      <a:r>
                        <a:rPr lang="en-US" sz="2400" dirty="0"/>
                        <a:t>Our method</a:t>
                      </a:r>
                    </a:p>
                  </a:txBody>
                  <a:tcPr/>
                </a:tc>
                <a:tc>
                  <a:txBody>
                    <a:bodyPr/>
                    <a:lstStyle/>
                    <a:p>
                      <a:pPr algn="ctr"/>
                      <a:r>
                        <a:rPr lang="en-US" sz="2400" dirty="0"/>
                        <a:t>Volumetric decoder</a:t>
                      </a:r>
                    </a:p>
                  </a:txBody>
                  <a:tcPr/>
                </a:tc>
                <a:tc>
                  <a:txBody>
                    <a:bodyPr/>
                    <a:lstStyle/>
                    <a:p>
                      <a:pPr algn="ctr"/>
                      <a:r>
                        <a:rPr lang="en-US" sz="2400" dirty="0"/>
                        <a:t>Nearest retrieval</a:t>
                      </a:r>
                    </a:p>
                  </a:txBody>
                  <a:tcPr/>
                </a:tc>
                <a:extLst>
                  <a:ext uri="{0D108BD9-81ED-4DB2-BD59-A6C34878D82A}">
                    <a16:rowId xmlns:a16="http://schemas.microsoft.com/office/drawing/2014/main" val="723859078"/>
                  </a:ext>
                </a:extLst>
              </a:tr>
              <a:tr h="448922">
                <a:tc>
                  <a:txBody>
                    <a:bodyPr/>
                    <a:lstStyle/>
                    <a:p>
                      <a:pPr algn="ctr"/>
                      <a:r>
                        <a:rPr lang="en-US" sz="2400" dirty="0" err="1"/>
                        <a:t>Hausdorff</a:t>
                      </a:r>
                      <a:r>
                        <a:rPr lang="en-US" sz="2400" dirty="0"/>
                        <a:t> distance</a:t>
                      </a:r>
                    </a:p>
                  </a:txBody>
                  <a:tcPr/>
                </a:tc>
                <a:tc>
                  <a:txBody>
                    <a:bodyPr/>
                    <a:lstStyle/>
                    <a:p>
                      <a:pPr algn="ctr"/>
                      <a:r>
                        <a:rPr lang="en-US" sz="2400" b="1" dirty="0"/>
                        <a:t>0.171</a:t>
                      </a:r>
                    </a:p>
                  </a:txBody>
                  <a:tcPr/>
                </a:tc>
                <a:tc>
                  <a:txBody>
                    <a:bodyPr/>
                    <a:lstStyle/>
                    <a:p>
                      <a:pPr algn="ctr"/>
                      <a:r>
                        <a:rPr lang="en-US" sz="2400" dirty="0"/>
                        <a:t>0.211</a:t>
                      </a:r>
                    </a:p>
                  </a:txBody>
                  <a:tcPr/>
                </a:tc>
                <a:tc>
                  <a:txBody>
                    <a:bodyPr/>
                    <a:lstStyle/>
                    <a:p>
                      <a:pPr algn="ctr"/>
                      <a:r>
                        <a:rPr lang="en-US" sz="2400" dirty="0"/>
                        <a:t>0.228</a:t>
                      </a:r>
                    </a:p>
                  </a:txBody>
                  <a:tcPr/>
                </a:tc>
                <a:extLst>
                  <a:ext uri="{0D108BD9-81ED-4DB2-BD59-A6C34878D82A}">
                    <a16:rowId xmlns:a16="http://schemas.microsoft.com/office/drawing/2014/main" val="1806723308"/>
                  </a:ext>
                </a:extLst>
              </a:tr>
              <a:tr h="448922">
                <a:tc>
                  <a:txBody>
                    <a:bodyPr/>
                    <a:lstStyle/>
                    <a:p>
                      <a:pPr algn="ctr"/>
                      <a:r>
                        <a:rPr lang="en-US" sz="2400" dirty="0"/>
                        <a:t>Chamfer distance</a:t>
                      </a:r>
                    </a:p>
                  </a:txBody>
                  <a:tcPr/>
                </a:tc>
                <a:tc>
                  <a:txBody>
                    <a:bodyPr/>
                    <a:lstStyle/>
                    <a:p>
                      <a:pPr algn="ctr"/>
                      <a:r>
                        <a:rPr lang="en-US" sz="2400" b="1" dirty="0"/>
                        <a:t>0.028</a:t>
                      </a:r>
                    </a:p>
                  </a:txBody>
                  <a:tcPr/>
                </a:tc>
                <a:tc>
                  <a:txBody>
                    <a:bodyPr/>
                    <a:lstStyle/>
                    <a:p>
                      <a:pPr algn="ctr"/>
                      <a:r>
                        <a:rPr lang="en-US" sz="2400" dirty="0"/>
                        <a:t>0.032</a:t>
                      </a:r>
                    </a:p>
                  </a:txBody>
                  <a:tcPr/>
                </a:tc>
                <a:tc>
                  <a:txBody>
                    <a:bodyPr/>
                    <a:lstStyle/>
                    <a:p>
                      <a:pPr algn="ctr"/>
                      <a:r>
                        <a:rPr lang="en-US" sz="2400" dirty="0"/>
                        <a:t>0.038</a:t>
                      </a:r>
                    </a:p>
                  </a:txBody>
                  <a:tcPr/>
                </a:tc>
                <a:extLst>
                  <a:ext uri="{0D108BD9-81ED-4DB2-BD59-A6C34878D82A}">
                    <a16:rowId xmlns:a16="http://schemas.microsoft.com/office/drawing/2014/main" val="3021482274"/>
                  </a:ext>
                </a:extLst>
              </a:tr>
              <a:tr h="448922">
                <a:tc>
                  <a:txBody>
                    <a:bodyPr/>
                    <a:lstStyle/>
                    <a:p>
                      <a:pPr algn="ctr"/>
                      <a:r>
                        <a:rPr lang="en-US" sz="2400" dirty="0"/>
                        <a:t>normal distance</a:t>
                      </a:r>
                    </a:p>
                  </a:txBody>
                  <a:tcPr/>
                </a:tc>
                <a:tc>
                  <a:txBody>
                    <a:bodyPr/>
                    <a:lstStyle/>
                    <a:p>
                      <a:pPr algn="ctr"/>
                      <a:r>
                        <a:rPr lang="en-US" sz="2400" b="1" dirty="0"/>
                        <a:t>34.19</a:t>
                      </a:r>
                    </a:p>
                  </a:txBody>
                  <a:tcPr/>
                </a:tc>
                <a:tc>
                  <a:txBody>
                    <a:bodyPr/>
                    <a:lstStyle/>
                    <a:p>
                      <a:pPr algn="ctr"/>
                      <a:r>
                        <a:rPr lang="en-US" sz="2400" dirty="0"/>
                        <a:t>48.81</a:t>
                      </a:r>
                    </a:p>
                  </a:txBody>
                  <a:tcPr/>
                </a:tc>
                <a:tc>
                  <a:txBody>
                    <a:bodyPr/>
                    <a:lstStyle/>
                    <a:p>
                      <a:pPr algn="ctr"/>
                      <a:r>
                        <a:rPr lang="en-US" sz="2400" dirty="0"/>
                        <a:t>43.75</a:t>
                      </a:r>
                    </a:p>
                  </a:txBody>
                  <a:tcPr/>
                </a:tc>
                <a:extLst>
                  <a:ext uri="{0D108BD9-81ED-4DB2-BD59-A6C34878D82A}">
                    <a16:rowId xmlns:a16="http://schemas.microsoft.com/office/drawing/2014/main" val="1535440659"/>
                  </a:ext>
                </a:extLst>
              </a:tr>
              <a:tr h="448922">
                <a:tc>
                  <a:txBody>
                    <a:bodyPr/>
                    <a:lstStyle/>
                    <a:p>
                      <a:pPr algn="ctr"/>
                      <a:r>
                        <a:rPr lang="en-US" sz="2400" dirty="0"/>
                        <a:t>depth map error</a:t>
                      </a:r>
                    </a:p>
                  </a:txBody>
                  <a:tcPr/>
                </a:tc>
                <a:tc>
                  <a:txBody>
                    <a:bodyPr/>
                    <a:lstStyle/>
                    <a:p>
                      <a:pPr algn="ctr"/>
                      <a:r>
                        <a:rPr lang="en-US" sz="2400" b="1" dirty="0"/>
                        <a:t>0.037</a:t>
                      </a:r>
                    </a:p>
                  </a:txBody>
                  <a:tcPr/>
                </a:tc>
                <a:tc>
                  <a:txBody>
                    <a:bodyPr/>
                    <a:lstStyle/>
                    <a:p>
                      <a:pPr algn="ctr"/>
                      <a:r>
                        <a:rPr lang="en-US" sz="2400" dirty="0"/>
                        <a:t>0.046</a:t>
                      </a:r>
                    </a:p>
                  </a:txBody>
                  <a:tcPr/>
                </a:tc>
                <a:tc>
                  <a:txBody>
                    <a:bodyPr/>
                    <a:lstStyle/>
                    <a:p>
                      <a:pPr algn="ctr"/>
                      <a:r>
                        <a:rPr lang="en-US" sz="2400" dirty="0"/>
                        <a:t>0.059</a:t>
                      </a:r>
                    </a:p>
                  </a:txBody>
                  <a:tcPr/>
                </a:tc>
                <a:extLst>
                  <a:ext uri="{0D108BD9-81ED-4DB2-BD59-A6C34878D82A}">
                    <a16:rowId xmlns:a16="http://schemas.microsoft.com/office/drawing/2014/main" val="1304725980"/>
                  </a:ext>
                </a:extLst>
              </a:tr>
              <a:tr h="448922">
                <a:tc>
                  <a:txBody>
                    <a:bodyPr/>
                    <a:lstStyle/>
                    <a:p>
                      <a:pPr algn="ctr"/>
                      <a:r>
                        <a:rPr lang="en-US" sz="2400" dirty="0"/>
                        <a:t>volumetric distance</a:t>
                      </a:r>
                    </a:p>
                  </a:txBody>
                  <a:tcPr/>
                </a:tc>
                <a:tc>
                  <a:txBody>
                    <a:bodyPr/>
                    <a:lstStyle/>
                    <a:p>
                      <a:pPr algn="ctr"/>
                      <a:r>
                        <a:rPr lang="en-US" sz="2400" b="1" dirty="0"/>
                        <a:t>0.439</a:t>
                      </a:r>
                    </a:p>
                  </a:txBody>
                  <a:tcPr/>
                </a:tc>
                <a:tc>
                  <a:txBody>
                    <a:bodyPr/>
                    <a:lstStyle/>
                    <a:p>
                      <a:pPr algn="ctr"/>
                      <a:r>
                        <a:rPr lang="en-US" sz="2400" dirty="0"/>
                        <a:t>0.530</a:t>
                      </a:r>
                    </a:p>
                  </a:txBody>
                  <a:tcPr/>
                </a:tc>
                <a:tc>
                  <a:txBody>
                    <a:bodyPr/>
                    <a:lstStyle/>
                    <a:p>
                      <a:pPr algn="ctr"/>
                      <a:r>
                        <a:rPr lang="en-US" sz="2400" dirty="0"/>
                        <a:t>0.560</a:t>
                      </a:r>
                    </a:p>
                  </a:txBody>
                  <a:tcPr/>
                </a:tc>
                <a:extLst>
                  <a:ext uri="{0D108BD9-81ED-4DB2-BD59-A6C34878D82A}">
                    <a16:rowId xmlns:a16="http://schemas.microsoft.com/office/drawing/2014/main" val="737082766"/>
                  </a:ext>
                </a:extLst>
              </a:tr>
            </a:tbl>
          </a:graphicData>
        </a:graphic>
      </p:graphicFrame>
      <p:sp>
        <p:nvSpPr>
          <p:cNvPr id="7" name="Rectangle 6"/>
          <p:cNvSpPr/>
          <p:nvPr/>
        </p:nvSpPr>
        <p:spPr>
          <a:xfrm>
            <a:off x="3707904" y="2348759"/>
            <a:ext cx="1451118" cy="31089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79974B-07EB-4520-993D-B870044C72A4}"/>
              </a:ext>
            </a:extLst>
          </p:cNvPr>
          <p:cNvSpPr txBox="1"/>
          <p:nvPr/>
        </p:nvSpPr>
        <p:spPr>
          <a:xfrm>
            <a:off x="2165024" y="1541058"/>
            <a:ext cx="5318892" cy="523220"/>
          </a:xfrm>
          <a:prstGeom prst="rect">
            <a:avLst/>
          </a:prstGeom>
          <a:noFill/>
        </p:spPr>
        <p:txBody>
          <a:bodyPr wrap="none" rtlCol="0">
            <a:spAutoFit/>
          </a:bodyPr>
          <a:lstStyle/>
          <a:p>
            <a:r>
              <a:rPr lang="en-US" sz="2800" dirty="0"/>
              <a:t>Man-made shape (human drawing)</a:t>
            </a:r>
          </a:p>
        </p:txBody>
      </p:sp>
    </p:spTree>
    <p:extLst>
      <p:ext uri="{BB962C8B-B14F-4D97-AF65-F5344CB8AC3E}">
        <p14:creationId xmlns:p14="http://schemas.microsoft.com/office/powerpoint/2010/main" val="281980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vs two input line drawings</a:t>
            </a:r>
          </a:p>
        </p:txBody>
      </p:sp>
      <p:pic>
        <p:nvPicPr>
          <p:cNvPr id="14" name="Picture 13"/>
          <p:cNvPicPr>
            <a:picLocks noChangeAspect="1"/>
          </p:cNvPicPr>
          <p:nvPr/>
        </p:nvPicPr>
        <p:blipFill>
          <a:blip r:embed="rId3"/>
          <a:stretch>
            <a:fillRect/>
          </a:stretch>
        </p:blipFill>
        <p:spPr>
          <a:xfrm>
            <a:off x="811078" y="1732318"/>
            <a:ext cx="1771385" cy="1685574"/>
          </a:xfrm>
          <a:prstGeom prst="rect">
            <a:avLst/>
          </a:prstGeom>
        </p:spPr>
      </p:pic>
      <p:pic>
        <p:nvPicPr>
          <p:cNvPr id="15" name="Picture 14"/>
          <p:cNvPicPr>
            <a:picLocks noChangeAspect="1"/>
          </p:cNvPicPr>
          <p:nvPr/>
        </p:nvPicPr>
        <p:blipFill>
          <a:blip r:embed="rId4"/>
          <a:stretch>
            <a:fillRect/>
          </a:stretch>
        </p:blipFill>
        <p:spPr>
          <a:xfrm>
            <a:off x="5694040" y="1624467"/>
            <a:ext cx="1714334" cy="1817785"/>
          </a:xfrm>
          <a:prstGeom prst="rect">
            <a:avLst/>
          </a:prstGeom>
        </p:spPr>
      </p:pic>
      <p:pic>
        <p:nvPicPr>
          <p:cNvPr id="16" name="Picture 15"/>
          <p:cNvPicPr>
            <a:picLocks noChangeAspect="1"/>
          </p:cNvPicPr>
          <p:nvPr/>
        </p:nvPicPr>
        <p:blipFill>
          <a:blip r:embed="rId5"/>
          <a:stretch>
            <a:fillRect/>
          </a:stretch>
        </p:blipFill>
        <p:spPr>
          <a:xfrm>
            <a:off x="5569396" y="4022334"/>
            <a:ext cx="1705021" cy="1997728"/>
          </a:xfrm>
          <a:prstGeom prst="rect">
            <a:avLst/>
          </a:prstGeom>
        </p:spPr>
      </p:pic>
      <p:cxnSp>
        <p:nvCxnSpPr>
          <p:cNvPr id="17" name="Straight Arrow Connector 16"/>
          <p:cNvCxnSpPr/>
          <p:nvPr/>
        </p:nvCxnSpPr>
        <p:spPr>
          <a:xfrm>
            <a:off x="3411084" y="2434140"/>
            <a:ext cx="2016224"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pic>
        <p:nvPicPr>
          <p:cNvPr id="18" name="Picture 17"/>
          <p:cNvPicPr>
            <a:picLocks noChangeAspect="1"/>
          </p:cNvPicPr>
          <p:nvPr/>
        </p:nvPicPr>
        <p:blipFill>
          <a:blip r:embed="rId6"/>
          <a:stretch>
            <a:fillRect/>
          </a:stretch>
        </p:blipFill>
        <p:spPr>
          <a:xfrm>
            <a:off x="234497" y="4174907"/>
            <a:ext cx="1699183" cy="1864957"/>
          </a:xfrm>
          <a:prstGeom prst="rect">
            <a:avLst/>
          </a:prstGeom>
        </p:spPr>
      </p:pic>
      <p:pic>
        <p:nvPicPr>
          <p:cNvPr id="19" name="Picture 18"/>
          <p:cNvPicPr>
            <a:picLocks noChangeAspect="1"/>
          </p:cNvPicPr>
          <p:nvPr/>
        </p:nvPicPr>
        <p:blipFill>
          <a:blip r:embed="rId7"/>
          <a:stretch>
            <a:fillRect/>
          </a:stretch>
        </p:blipFill>
        <p:spPr>
          <a:xfrm>
            <a:off x="1944234" y="4179583"/>
            <a:ext cx="1276459" cy="1724049"/>
          </a:xfrm>
          <a:prstGeom prst="rect">
            <a:avLst/>
          </a:prstGeom>
        </p:spPr>
      </p:pic>
      <p:cxnSp>
        <p:nvCxnSpPr>
          <p:cNvPr id="20" name="Straight Arrow Connector 19"/>
          <p:cNvCxnSpPr/>
          <p:nvPr/>
        </p:nvCxnSpPr>
        <p:spPr>
          <a:xfrm>
            <a:off x="3411084" y="5170444"/>
            <a:ext cx="2016224"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0137" y="1624467"/>
            <a:ext cx="1297817" cy="1818326"/>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4149080"/>
            <a:ext cx="1343030" cy="1778769"/>
          </a:xfrm>
          <a:prstGeom prst="rect">
            <a:avLst/>
          </a:prstGeom>
        </p:spPr>
      </p:pic>
      <p:sp>
        <p:nvSpPr>
          <p:cNvPr id="23" name="Rectangle 3"/>
          <p:cNvSpPr txBox="1">
            <a:spLocks noChangeArrowheads="1"/>
          </p:cNvSpPr>
          <p:nvPr/>
        </p:nvSpPr>
        <p:spPr bwMode="auto">
          <a:xfrm>
            <a:off x="811078" y="3413983"/>
            <a:ext cx="1898895"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Single sketch</a:t>
            </a:r>
          </a:p>
        </p:txBody>
      </p:sp>
      <p:sp>
        <p:nvSpPr>
          <p:cNvPr id="24" name="Rectangle 3"/>
          <p:cNvSpPr txBox="1">
            <a:spLocks noChangeArrowheads="1"/>
          </p:cNvSpPr>
          <p:nvPr/>
        </p:nvSpPr>
        <p:spPr bwMode="auto">
          <a:xfrm>
            <a:off x="811078" y="5863381"/>
            <a:ext cx="1898895"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Two sketches</a:t>
            </a:r>
          </a:p>
        </p:txBody>
      </p:sp>
      <p:sp>
        <p:nvSpPr>
          <p:cNvPr id="25" name="Rectangle 3"/>
          <p:cNvSpPr txBox="1">
            <a:spLocks noChangeArrowheads="1"/>
          </p:cNvSpPr>
          <p:nvPr/>
        </p:nvSpPr>
        <p:spPr bwMode="auto">
          <a:xfrm>
            <a:off x="6012160" y="3428118"/>
            <a:ext cx="2266229"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Resulting shape</a:t>
            </a:r>
          </a:p>
        </p:txBody>
      </p:sp>
      <p:sp>
        <p:nvSpPr>
          <p:cNvPr id="26" name="Rectangle 3"/>
          <p:cNvSpPr txBox="1">
            <a:spLocks noChangeArrowheads="1"/>
          </p:cNvSpPr>
          <p:nvPr/>
        </p:nvSpPr>
        <p:spPr bwMode="auto">
          <a:xfrm>
            <a:off x="6080116" y="5863380"/>
            <a:ext cx="2266229" cy="6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spcBef>
                <a:spcPts val="1000"/>
              </a:spcBef>
              <a:buNone/>
            </a:pPr>
            <a:r>
              <a:rPr lang="en-US" altLang="en-US" b="1" dirty="0">
                <a:solidFill>
                  <a:srgbClr val="002060"/>
                </a:solidFill>
                <a:ea typeface="Helvetica" panose="020B0604020202020204" pitchFamily="34" charset="0"/>
                <a:cs typeface="Helvetica" panose="020B0604020202020204" pitchFamily="34" charset="0"/>
              </a:rPr>
              <a:t>Resulting shape</a:t>
            </a:r>
          </a:p>
        </p:txBody>
      </p:sp>
    </p:spTree>
    <p:extLst>
      <p:ext uri="{BB962C8B-B14F-4D97-AF65-F5344CB8AC3E}">
        <p14:creationId xmlns:p14="http://schemas.microsoft.com/office/powerpoint/2010/main" val="41551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results</a:t>
            </a:r>
          </a:p>
        </p:txBody>
      </p:sp>
      <p:grpSp>
        <p:nvGrpSpPr>
          <p:cNvPr id="14" name="Group 13"/>
          <p:cNvGrpSpPr/>
          <p:nvPr/>
        </p:nvGrpSpPr>
        <p:grpSpPr>
          <a:xfrm>
            <a:off x="3433995" y="1686419"/>
            <a:ext cx="2686623" cy="3791871"/>
            <a:chOff x="3291393" y="1690689"/>
            <a:chExt cx="2686623" cy="3791871"/>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344" y="3617939"/>
              <a:ext cx="2242672" cy="1864621"/>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393" y="1690689"/>
              <a:ext cx="1086728" cy="1353705"/>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2" y="2264234"/>
              <a:ext cx="1710814" cy="521247"/>
            </a:xfrm>
            <a:prstGeom prst="rect">
              <a:avLst/>
            </a:prstGeom>
          </p:spPr>
        </p:pic>
      </p:grpSp>
      <p:grpSp>
        <p:nvGrpSpPr>
          <p:cNvPr id="29" name="Group 28"/>
          <p:cNvGrpSpPr/>
          <p:nvPr/>
        </p:nvGrpSpPr>
        <p:grpSpPr>
          <a:xfrm>
            <a:off x="198048" y="2083576"/>
            <a:ext cx="2916156" cy="3394714"/>
            <a:chOff x="198048" y="2083576"/>
            <a:chExt cx="2916156" cy="3394714"/>
          </a:xfrm>
        </p:grpSpPr>
        <p:grpSp>
          <p:nvGrpSpPr>
            <p:cNvPr id="30" name="Group 29"/>
            <p:cNvGrpSpPr/>
            <p:nvPr/>
          </p:nvGrpSpPr>
          <p:grpSpPr>
            <a:xfrm>
              <a:off x="198048" y="2083576"/>
              <a:ext cx="2841987" cy="735735"/>
              <a:chOff x="-3862722" y="2259964"/>
              <a:chExt cx="12905033" cy="3340861"/>
            </a:xfrm>
          </p:grpSpPr>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2722" y="2259964"/>
                <a:ext cx="8434722" cy="3340861"/>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4139" y="2259964"/>
                <a:ext cx="4268172" cy="3340861"/>
              </a:xfrm>
              <a:prstGeom prst="rect">
                <a:avLst/>
              </a:prstGeom>
            </p:spPr>
          </p:pic>
        </p:gr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048" y="3740114"/>
              <a:ext cx="2916156" cy="1738176"/>
            </a:xfrm>
            <a:prstGeom prst="rect">
              <a:avLst/>
            </a:prstGeom>
          </p:spPr>
        </p:pic>
      </p:grpSp>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1848" y="3740114"/>
            <a:ext cx="2826114" cy="1341628"/>
          </a:xfrm>
          <a:prstGeom prst="rect">
            <a:avLst/>
          </a:prstGeom>
        </p:spPr>
      </p:pic>
      <p:grpSp>
        <p:nvGrpSpPr>
          <p:cNvPr id="35" name="Group 34"/>
          <p:cNvGrpSpPr/>
          <p:nvPr/>
        </p:nvGrpSpPr>
        <p:grpSpPr>
          <a:xfrm>
            <a:off x="6317886" y="1999638"/>
            <a:ext cx="2734314" cy="819673"/>
            <a:chOff x="-2810132" y="1647679"/>
            <a:chExt cx="12365074" cy="3706711"/>
          </a:xfrm>
        </p:grpSpPr>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10132" y="1647679"/>
              <a:ext cx="9144000" cy="3706711"/>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25213" y="1647679"/>
              <a:ext cx="2829729" cy="3706711"/>
            </a:xfrm>
            <a:prstGeom prst="rect">
              <a:avLst/>
            </a:prstGeom>
          </p:spPr>
        </p:pic>
      </p:grpSp>
      <p:cxnSp>
        <p:nvCxnSpPr>
          <p:cNvPr id="38" name="Straight Connector 37"/>
          <p:cNvCxnSpPr/>
          <p:nvPr/>
        </p:nvCxnSpPr>
        <p:spPr>
          <a:xfrm>
            <a:off x="3275856" y="1489433"/>
            <a:ext cx="0" cy="4248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79611" y="1489433"/>
            <a:ext cx="0" cy="42484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292080" y="3560000"/>
            <a:ext cx="216024" cy="112661"/>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8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6"/>
            <a:ext cx="8023860" cy="1325563"/>
          </a:xfrm>
        </p:spPr>
        <p:txBody>
          <a:bodyPr/>
          <a:lstStyle/>
          <a:p>
            <a:r>
              <a:rPr lang="en-US" dirty="0"/>
              <a:t>Why line drawings? Simple &amp; intuitive medium to convey shape!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238" y="1841143"/>
            <a:ext cx="4639525" cy="4077898"/>
          </a:xfrm>
          <a:prstGeom prst="rect">
            <a:avLst/>
          </a:prstGeom>
        </p:spPr>
      </p:pic>
      <p:sp>
        <p:nvSpPr>
          <p:cNvPr id="8" name="TextBox 7"/>
          <p:cNvSpPr txBox="1"/>
          <p:nvPr/>
        </p:nvSpPr>
        <p:spPr>
          <a:xfrm>
            <a:off x="2532624" y="5781881"/>
            <a:ext cx="4078753" cy="769441"/>
          </a:xfrm>
          <a:prstGeom prst="rect">
            <a:avLst/>
          </a:prstGeom>
          <a:noFill/>
          <a:effectLst/>
        </p:spPr>
        <p:txBody>
          <a:bodyPr wrap="square" rtlCol="0">
            <a:spAutoFit/>
          </a:bodyPr>
          <a:lstStyle/>
          <a:p>
            <a:pPr algn="ctr"/>
            <a:r>
              <a:rPr lang="en-US" alt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Image from Suggestive Contour Gallery, </a:t>
            </a:r>
            <a:r>
              <a:rPr lang="en-US" sz="2200" b="1" dirty="0" err="1">
                <a:solidFill>
                  <a:srgbClr val="002060"/>
                </a:solidFill>
                <a:latin typeface="Calibri" panose="020F0502020204030204" pitchFamily="34" charset="0"/>
                <a:ea typeface="Helvetica" panose="020B0604020202020204" pitchFamily="34" charset="0"/>
                <a:cs typeface="Helvetica" panose="020B0604020202020204" pitchFamily="34" charset="0"/>
              </a:rPr>
              <a:t>DeCarlo</a:t>
            </a:r>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 et al. 2003</a:t>
            </a:r>
          </a:p>
        </p:txBody>
      </p:sp>
    </p:spTree>
    <p:extLst>
      <p:ext uri="{BB962C8B-B14F-4D97-AF65-F5344CB8AC3E}">
        <p14:creationId xmlns:p14="http://schemas.microsoft.com/office/powerpoint/2010/main" val="2356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a:t>
            </a:r>
          </a:p>
        </p:txBody>
      </p:sp>
      <p:sp>
        <p:nvSpPr>
          <p:cNvPr id="4" name="Content Placeholder 3"/>
          <p:cNvSpPr>
            <a:spLocks noGrp="1"/>
          </p:cNvSpPr>
          <p:nvPr>
            <p:ph idx="1"/>
          </p:nvPr>
        </p:nvSpPr>
        <p:spPr>
          <a:xfrm>
            <a:off x="628650" y="1690689"/>
            <a:ext cx="8252460" cy="4351338"/>
          </a:xfrm>
        </p:spPr>
        <p:txBody>
          <a:bodyPr/>
          <a:lstStyle/>
          <a:p>
            <a:r>
              <a:rPr lang="en-US" dirty="0"/>
              <a:t>A </a:t>
            </a:r>
            <a:r>
              <a:rPr lang="en-US" dirty="0">
                <a:solidFill>
                  <a:srgbClr val="0070C0"/>
                </a:solidFill>
              </a:rPr>
              <a:t>multi-view net </a:t>
            </a:r>
            <a:r>
              <a:rPr lang="en-US" dirty="0"/>
              <a:t>for 3D shape synthesis from </a:t>
            </a:r>
            <a:r>
              <a:rPr lang="en-US" dirty="0">
                <a:solidFill>
                  <a:srgbClr val="0070C0"/>
                </a:solidFill>
              </a:rPr>
              <a:t>sketches</a:t>
            </a:r>
          </a:p>
          <a:p>
            <a:endParaRPr lang="en-US" dirty="0"/>
          </a:p>
          <a:p>
            <a:r>
              <a:rPr lang="en-US" dirty="0"/>
              <a:t>Trained on </a:t>
            </a:r>
            <a:r>
              <a:rPr lang="en-US" dirty="0">
                <a:solidFill>
                  <a:srgbClr val="0070C0"/>
                </a:solidFill>
              </a:rPr>
              <a:t>synthetic</a:t>
            </a:r>
            <a:r>
              <a:rPr lang="en-US" dirty="0"/>
              <a:t> sketches; generalizes well to </a:t>
            </a:r>
            <a:r>
              <a:rPr lang="en-US" dirty="0">
                <a:solidFill>
                  <a:srgbClr val="0070C0"/>
                </a:solidFill>
              </a:rPr>
              <a:t>human-drawn</a:t>
            </a:r>
            <a:r>
              <a:rPr lang="en-US" dirty="0"/>
              <a:t> sketches</a:t>
            </a:r>
          </a:p>
          <a:p>
            <a:endParaRPr lang="en-US" dirty="0"/>
          </a:p>
          <a:p>
            <a:r>
              <a:rPr lang="en-US" dirty="0">
                <a:solidFill>
                  <a:srgbClr val="0070C0"/>
                </a:solidFill>
              </a:rPr>
              <a:t>View-based</a:t>
            </a:r>
            <a:r>
              <a:rPr lang="en-US" dirty="0"/>
              <a:t> reconstruction predicts shape structure &amp; geometry more accurately than </a:t>
            </a:r>
            <a:r>
              <a:rPr lang="en-US" dirty="0">
                <a:solidFill>
                  <a:srgbClr val="0070C0"/>
                </a:solidFill>
              </a:rPr>
              <a:t>voxel-based methods</a:t>
            </a:r>
          </a:p>
          <a:p>
            <a:pPr marL="0" indent="0">
              <a:buNone/>
            </a:pPr>
            <a:endParaRPr lang="en-US" dirty="0">
              <a:solidFill>
                <a:srgbClr val="0070C0"/>
              </a:solidFill>
            </a:endParaRPr>
          </a:p>
        </p:txBody>
      </p:sp>
    </p:spTree>
    <p:extLst>
      <p:ext uri="{BB962C8B-B14F-4D97-AF65-F5344CB8AC3E}">
        <p14:creationId xmlns:p14="http://schemas.microsoft.com/office/powerpoint/2010/main" val="7229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354330" y="3809523"/>
            <a:ext cx="8435340" cy="1159193"/>
          </a:xfrm>
        </p:spPr>
        <p:txBody>
          <a:bodyPr>
            <a:normAutofit fontScale="92500"/>
          </a:bodyPr>
          <a:lstStyle/>
          <a:p>
            <a:pPr marL="0" indent="0">
              <a:buNone/>
            </a:pPr>
            <a:r>
              <a:rPr lang="en-US" b="1" dirty="0"/>
              <a:t>Project page</a:t>
            </a:r>
            <a:r>
              <a:rPr lang="en-US" dirty="0"/>
              <a:t>: </a:t>
            </a:r>
            <a:r>
              <a:rPr lang="en-US" dirty="0">
                <a:hlinkClick r:id="rId3"/>
              </a:rPr>
              <a:t>people.cs.umass.edu/~</a:t>
            </a:r>
            <a:r>
              <a:rPr lang="en-US" dirty="0" err="1">
                <a:hlinkClick r:id="rId3"/>
              </a:rPr>
              <a:t>zlun</a:t>
            </a:r>
            <a:r>
              <a:rPr lang="en-US" dirty="0">
                <a:hlinkClick r:id="rId3"/>
              </a:rPr>
              <a:t>/</a:t>
            </a:r>
            <a:r>
              <a:rPr lang="en-US" dirty="0" err="1">
                <a:hlinkClick r:id="rId3"/>
              </a:rPr>
              <a:t>SketchModeling</a:t>
            </a:r>
            <a:endParaRPr lang="en-US" dirty="0"/>
          </a:p>
          <a:p>
            <a:pPr marL="0" indent="0">
              <a:buNone/>
            </a:pPr>
            <a:r>
              <a:rPr lang="en-US" b="1" dirty="0"/>
              <a:t>Code &amp; data available!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920" y="4286250"/>
            <a:ext cx="2468880" cy="2468880"/>
          </a:xfrm>
          <a:prstGeom prst="rect">
            <a:avLst/>
          </a:prstGeom>
        </p:spPr>
      </p:pic>
      <p:sp>
        <p:nvSpPr>
          <p:cNvPr id="5" name="Rectangle 4"/>
          <p:cNvSpPr/>
          <p:nvPr/>
        </p:nvSpPr>
        <p:spPr>
          <a:xfrm>
            <a:off x="320040" y="1489957"/>
            <a:ext cx="8435340" cy="2246769"/>
          </a:xfrm>
          <a:prstGeom prst="rect">
            <a:avLst/>
          </a:prstGeom>
        </p:spPr>
        <p:txBody>
          <a:bodyPr wrap="square">
            <a:spAutoFit/>
          </a:bodyPr>
          <a:lstStyle/>
          <a:p>
            <a:r>
              <a:rPr lang="en-US" altLang="en-US" sz="2800" i="1" dirty="0">
                <a:solidFill>
                  <a:srgbClr val="3A67B8"/>
                </a:solidFill>
              </a:rPr>
              <a:t>Acknowledgements: </a:t>
            </a:r>
            <a:r>
              <a:rPr lang="en-US" sz="2800" i="1" dirty="0">
                <a:solidFill>
                  <a:srgbClr val="3A67B8"/>
                </a:solidFill>
              </a:rPr>
              <a:t>NSF (CHS-1422441, CHS-1617333, IIS- 1617917, IIS-1423082), Adobe, NVidia, Facebook.</a:t>
            </a:r>
          </a:p>
          <a:p>
            <a:r>
              <a:rPr lang="en-US" sz="2800" i="1" dirty="0">
                <a:solidFill>
                  <a:srgbClr val="3A67B8"/>
                </a:solidFill>
              </a:rPr>
              <a:t>Experiments were performed in the </a:t>
            </a:r>
            <a:r>
              <a:rPr lang="en-US" sz="2800" b="1" i="1" dirty="0">
                <a:solidFill>
                  <a:srgbClr val="3A67B8"/>
                </a:solidFill>
              </a:rPr>
              <a:t>UMass GPU cluster (400 GPUs!)</a:t>
            </a:r>
            <a:r>
              <a:rPr lang="en-US" sz="2800" i="1" dirty="0">
                <a:solidFill>
                  <a:srgbClr val="3A67B8"/>
                </a:solidFill>
              </a:rPr>
              <a:t> obtained under a grant by the </a:t>
            </a:r>
            <a:r>
              <a:rPr lang="en-US" sz="2800" i="1" dirty="0" err="1">
                <a:solidFill>
                  <a:srgbClr val="3A67B8"/>
                </a:solidFill>
              </a:rPr>
              <a:t>MassTech</a:t>
            </a:r>
            <a:r>
              <a:rPr lang="en-US" sz="2800" i="1" dirty="0">
                <a:solidFill>
                  <a:srgbClr val="3A67B8"/>
                </a:solidFill>
              </a:rPr>
              <a:t> Collaborative</a:t>
            </a:r>
            <a:endParaRPr lang="en-US" sz="2800" b="1" i="1" dirty="0">
              <a:solidFill>
                <a:srgbClr val="3A67B8"/>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19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285116"/>
            <a:ext cx="8549640" cy="1325563"/>
          </a:xfrm>
        </p:spPr>
        <p:txBody>
          <a:bodyPr/>
          <a:lstStyle/>
          <a:p>
            <a:r>
              <a:rPr lang="en-US" dirty="0"/>
              <a:t>Challenges: ambiguity in shape interpretation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363" y="3181636"/>
            <a:ext cx="2002904" cy="16023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267" y="1460968"/>
            <a:ext cx="1972807" cy="19503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298" y="4236491"/>
            <a:ext cx="1901360" cy="2038808"/>
          </a:xfrm>
          <a:prstGeom prst="rect">
            <a:avLst/>
          </a:prstGeom>
        </p:spPr>
      </p:pic>
      <p:sp>
        <p:nvSpPr>
          <p:cNvPr id="7" name="Right Arrow 6"/>
          <p:cNvSpPr/>
          <p:nvPr/>
        </p:nvSpPr>
        <p:spPr>
          <a:xfrm rot="20294813">
            <a:off x="4285228" y="2777766"/>
            <a:ext cx="1409698" cy="623455"/>
          </a:xfrm>
          <a:prstGeom prst="rightArrow">
            <a:avLst>
              <a:gd name="adj1" fmla="val 366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05187" flipV="1">
            <a:off x="4295012" y="4666287"/>
            <a:ext cx="1409698" cy="623455"/>
          </a:xfrm>
          <a:prstGeom prst="rightArrow">
            <a:avLst>
              <a:gd name="adj1" fmla="val 366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45546" y="3181636"/>
            <a:ext cx="755335" cy="1569660"/>
          </a:xfrm>
          <a:prstGeom prst="rect">
            <a:avLst/>
          </a:prstGeom>
          <a:noFill/>
        </p:spPr>
        <p:txBody>
          <a:bodyPr wrap="none" rtlCol="0">
            <a:spAutoFit/>
          </a:bodyPr>
          <a:lstStyle/>
          <a:p>
            <a:r>
              <a:rPr lang="en-US" sz="9600" b="1" dirty="0">
                <a:solidFill>
                  <a:schemeClr val="accent1"/>
                </a:solidFill>
              </a:rPr>
              <a:t>?</a:t>
            </a:r>
          </a:p>
        </p:txBody>
      </p:sp>
    </p:spTree>
    <p:extLst>
      <p:ext uri="{BB962C8B-B14F-4D97-AF65-F5344CB8AC3E}">
        <p14:creationId xmlns:p14="http://schemas.microsoft.com/office/powerpoint/2010/main" val="24714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363" y="3181636"/>
            <a:ext cx="2002904" cy="16023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267" y="1460968"/>
            <a:ext cx="1972807" cy="19503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298" y="4236491"/>
            <a:ext cx="1901360" cy="2038808"/>
          </a:xfrm>
          <a:prstGeom prst="rect">
            <a:avLst/>
          </a:prstGeom>
        </p:spPr>
      </p:pic>
      <p:sp>
        <p:nvSpPr>
          <p:cNvPr id="7" name="Right Arrow 6"/>
          <p:cNvSpPr/>
          <p:nvPr/>
        </p:nvSpPr>
        <p:spPr>
          <a:xfrm rot="20294813">
            <a:off x="4285228" y="2777766"/>
            <a:ext cx="1409698" cy="623455"/>
          </a:xfrm>
          <a:prstGeom prst="rightArrow">
            <a:avLst>
              <a:gd name="adj1" fmla="val 366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05187" flipV="1">
            <a:off x="4295012" y="4666287"/>
            <a:ext cx="1409698" cy="623455"/>
          </a:xfrm>
          <a:prstGeom prst="rightArrow">
            <a:avLst>
              <a:gd name="adj1" fmla="val 366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45546" y="3181636"/>
            <a:ext cx="755335" cy="1569660"/>
          </a:xfrm>
          <a:prstGeom prst="rect">
            <a:avLst/>
          </a:prstGeom>
          <a:noFill/>
        </p:spPr>
        <p:txBody>
          <a:bodyPr wrap="none" rtlCol="0">
            <a:spAutoFit/>
          </a:bodyPr>
          <a:lstStyle/>
          <a:p>
            <a:r>
              <a:rPr lang="en-US" sz="9600" b="1" dirty="0">
                <a:solidFill>
                  <a:schemeClr val="accent1"/>
                </a:solidFill>
              </a:rPr>
              <a:t>?</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21" y="3194863"/>
            <a:ext cx="1929006" cy="154320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3074" y="5528767"/>
            <a:ext cx="842092" cy="1017337"/>
          </a:xfrm>
          <a:prstGeom prst="rect">
            <a:avLst/>
          </a:prstGeom>
        </p:spPr>
      </p:pic>
      <p:sp>
        <p:nvSpPr>
          <p:cNvPr id="14" name="Title 1"/>
          <p:cNvSpPr>
            <a:spLocks noGrp="1"/>
          </p:cNvSpPr>
          <p:nvPr>
            <p:ph type="title"/>
          </p:nvPr>
        </p:nvSpPr>
        <p:spPr>
          <a:xfrm>
            <a:off x="297180" y="307976"/>
            <a:ext cx="8549640" cy="1325563"/>
          </a:xfrm>
        </p:spPr>
        <p:txBody>
          <a:bodyPr/>
          <a:lstStyle/>
          <a:p>
            <a:r>
              <a:rPr lang="en-US" dirty="0"/>
              <a:t>Challenges: need to combine information from multiple input drawings</a:t>
            </a:r>
          </a:p>
        </p:txBody>
      </p:sp>
    </p:spTree>
    <p:extLst>
      <p:ext uri="{BB962C8B-B14F-4D97-AF65-F5344CB8AC3E}">
        <p14:creationId xmlns:p14="http://schemas.microsoft.com/office/powerpoint/2010/main" val="1943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363" y="3181636"/>
            <a:ext cx="2002904" cy="1602323"/>
          </a:xfrm>
          <a:prstGeom prst="rect">
            <a:avLst/>
          </a:prstGeom>
        </p:spPr>
      </p:pic>
      <p:sp>
        <p:nvSpPr>
          <p:cNvPr id="7" name="Right Arrow 6"/>
          <p:cNvSpPr/>
          <p:nvPr/>
        </p:nvSpPr>
        <p:spPr>
          <a:xfrm rot="20294813">
            <a:off x="4285228" y="2777766"/>
            <a:ext cx="1409698" cy="623455"/>
          </a:xfrm>
          <a:prstGeom prst="rightArrow">
            <a:avLst>
              <a:gd name="adj1" fmla="val 366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05187" flipV="1">
            <a:off x="4295012" y="4666287"/>
            <a:ext cx="1409698" cy="623455"/>
          </a:xfrm>
          <a:prstGeom prst="rightArrow">
            <a:avLst>
              <a:gd name="adj1" fmla="val 366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45546" y="3181636"/>
            <a:ext cx="755335" cy="1569660"/>
          </a:xfrm>
          <a:prstGeom prst="rect">
            <a:avLst/>
          </a:prstGeom>
          <a:noFill/>
        </p:spPr>
        <p:txBody>
          <a:bodyPr wrap="none" rtlCol="0">
            <a:spAutoFit/>
          </a:bodyPr>
          <a:lstStyle/>
          <a:p>
            <a:r>
              <a:rPr lang="en-US" sz="9600" b="1" dirty="0">
                <a:solidFill>
                  <a:schemeClr val="accent1"/>
                </a:solidFill>
              </a:rPr>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1" y="3194863"/>
            <a:ext cx="1929006" cy="154320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086" y="4312839"/>
            <a:ext cx="2223228" cy="216270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9653" y="1460968"/>
            <a:ext cx="1954034" cy="195038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3074" y="5528767"/>
            <a:ext cx="842092" cy="1017337"/>
          </a:xfrm>
          <a:prstGeom prst="rect">
            <a:avLst/>
          </a:prstGeom>
        </p:spPr>
      </p:pic>
      <p:sp>
        <p:nvSpPr>
          <p:cNvPr id="12" name="Title 1"/>
          <p:cNvSpPr>
            <a:spLocks noGrp="1"/>
          </p:cNvSpPr>
          <p:nvPr>
            <p:ph type="title"/>
          </p:nvPr>
        </p:nvSpPr>
        <p:spPr>
          <a:xfrm>
            <a:off x="297180" y="307976"/>
            <a:ext cx="8549640" cy="1325563"/>
          </a:xfrm>
        </p:spPr>
        <p:txBody>
          <a:bodyPr/>
          <a:lstStyle/>
          <a:p>
            <a:r>
              <a:rPr lang="en-US" dirty="0"/>
              <a:t>Challenges: favor interpretations by learning plausible shape geometry</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379" y="3152101"/>
            <a:ext cx="3580695" cy="1631858"/>
          </a:xfrm>
          <a:prstGeom prst="rect">
            <a:avLst/>
          </a:prstGeom>
        </p:spPr>
      </p:pic>
    </p:spTree>
    <p:extLst>
      <p:ext uri="{BB962C8B-B14F-4D97-AF65-F5344CB8AC3E}">
        <p14:creationId xmlns:p14="http://schemas.microsoft.com/office/powerpoint/2010/main" val="201089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075"/>
            <a:ext cx="7886700" cy="1325563"/>
          </a:xfrm>
        </p:spPr>
        <p:txBody>
          <a:bodyPr/>
          <a:lstStyle/>
          <a:p>
            <a:r>
              <a:rPr lang="en-US" dirty="0"/>
              <a:t>Related work</a:t>
            </a:r>
          </a:p>
        </p:txBody>
      </p:sp>
      <p:grpSp>
        <p:nvGrpSpPr>
          <p:cNvPr id="5" name="Group 4"/>
          <p:cNvGrpSpPr/>
          <p:nvPr/>
        </p:nvGrpSpPr>
        <p:grpSpPr>
          <a:xfrm>
            <a:off x="781370" y="1746213"/>
            <a:ext cx="2775440" cy="2156225"/>
            <a:chOff x="224576" y="2091603"/>
            <a:chExt cx="3700585" cy="2874966"/>
          </a:xfrm>
        </p:grpSpPr>
        <p:pic>
          <p:nvPicPr>
            <p:cNvPr id="1026" name="Picture 2" descr="http://www-ui.is.s.u-tokyo.ac.jp/~takeo/teddy/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48" y="2091603"/>
              <a:ext cx="2785634" cy="21201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24576" y="4400260"/>
              <a:ext cx="3700585"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chemeClr val="accent1"/>
                  </a:solidFill>
                  <a:latin typeface="+mn-lt"/>
                </a:rPr>
                <a:t>[Igarashi et al. 1999]</a:t>
              </a:r>
            </a:p>
          </p:txBody>
        </p:sp>
      </p:grpSp>
      <p:grpSp>
        <p:nvGrpSpPr>
          <p:cNvPr id="7" name="Group 6"/>
          <p:cNvGrpSpPr/>
          <p:nvPr/>
        </p:nvGrpSpPr>
        <p:grpSpPr>
          <a:xfrm>
            <a:off x="2071687" y="4595101"/>
            <a:ext cx="5000625" cy="1323219"/>
            <a:chOff x="2892283" y="4922840"/>
            <a:chExt cx="6667500" cy="1764291"/>
          </a:xfrm>
        </p:grpSpPr>
        <p:pic>
          <p:nvPicPr>
            <p:cNvPr id="1028" name="Picture 4" descr="http://www.alecrivers.com/3dmodelingwithsilhouettes/images/teaser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283" y="4922840"/>
              <a:ext cx="6667500" cy="1123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4520739" y="6120822"/>
              <a:ext cx="3410592"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en-US" sz="2400" b="1" dirty="0">
                  <a:solidFill>
                    <a:schemeClr val="accent1"/>
                  </a:solidFill>
                  <a:latin typeface="+mn-lt"/>
                </a:rPr>
                <a:t>[Rivers et al. 2010]</a:t>
              </a:r>
            </a:p>
          </p:txBody>
        </p:sp>
      </p:grpSp>
      <p:grpSp>
        <p:nvGrpSpPr>
          <p:cNvPr id="10" name="Group 9"/>
          <p:cNvGrpSpPr/>
          <p:nvPr/>
        </p:nvGrpSpPr>
        <p:grpSpPr>
          <a:xfrm>
            <a:off x="5025044" y="1690689"/>
            <a:ext cx="2654423" cy="2135332"/>
            <a:chOff x="6622472" y="1533888"/>
            <a:chExt cx="3539231" cy="2847109"/>
          </a:xfrm>
        </p:grpSpPr>
        <p:pic>
          <p:nvPicPr>
            <p:cNvPr id="8" name="Picture 7"/>
            <p:cNvPicPr>
              <a:picLocks noChangeAspect="1"/>
            </p:cNvPicPr>
            <p:nvPr/>
          </p:nvPicPr>
          <p:blipFill>
            <a:blip r:embed="rId5"/>
            <a:stretch>
              <a:fillRect/>
            </a:stretch>
          </p:blipFill>
          <p:spPr>
            <a:xfrm>
              <a:off x="6622472" y="1533888"/>
              <a:ext cx="3539231" cy="2234624"/>
            </a:xfrm>
            <a:prstGeom prst="rect">
              <a:avLst/>
            </a:prstGeom>
          </p:spPr>
        </p:pic>
        <p:sp>
          <p:nvSpPr>
            <p:cNvPr id="12" name="Rectangle 6"/>
            <p:cNvSpPr>
              <a:spLocks noChangeArrowheads="1"/>
            </p:cNvSpPr>
            <p:nvPr/>
          </p:nvSpPr>
          <p:spPr bwMode="auto">
            <a:xfrm>
              <a:off x="6936688" y="3814688"/>
              <a:ext cx="291079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altLang="en-US" sz="2400" b="1" dirty="0">
                  <a:solidFill>
                    <a:schemeClr val="accent1"/>
                  </a:solidFill>
                  <a:latin typeface="+mn-lt"/>
                </a:rPr>
                <a:t>[</a:t>
              </a:r>
              <a:r>
                <a:rPr lang="en-US" altLang="en-US" sz="2400" b="1" dirty="0" err="1">
                  <a:solidFill>
                    <a:schemeClr val="accent1"/>
                  </a:solidFill>
                  <a:latin typeface="+mn-lt"/>
                </a:rPr>
                <a:t>Xie</a:t>
              </a:r>
              <a:r>
                <a:rPr lang="en-US" altLang="en-US" sz="2400" b="1" dirty="0">
                  <a:solidFill>
                    <a:schemeClr val="accent1"/>
                  </a:solidFill>
                  <a:latin typeface="+mn-lt"/>
                </a:rPr>
                <a:t> et al. 2013]</a:t>
              </a:r>
            </a:p>
          </p:txBody>
        </p:sp>
      </p:grpSp>
    </p:spTree>
    <p:extLst>
      <p:ext uri="{BB962C8B-B14F-4D97-AF65-F5344CB8AC3E}">
        <p14:creationId xmlns:p14="http://schemas.microsoft.com/office/powerpoint/2010/main" val="212723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390" y="296546"/>
            <a:ext cx="7475221" cy="1325563"/>
          </a:xfrm>
        </p:spPr>
        <p:txBody>
          <a:bodyPr>
            <a:normAutofit/>
          </a:bodyPr>
          <a:lstStyle/>
          <a:p>
            <a:r>
              <a:rPr lang="en-US" dirty="0"/>
              <a:t>Deep net architecture</a:t>
            </a:r>
          </a:p>
        </p:txBody>
      </p:sp>
      <p:sp>
        <p:nvSpPr>
          <p:cNvPr id="3" name="Rectangle 2"/>
          <p:cNvSpPr/>
          <p:nvPr/>
        </p:nvSpPr>
        <p:spPr>
          <a:xfrm>
            <a:off x="1462918" y="1556088"/>
            <a:ext cx="3923651" cy="3384376"/>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62918" y="1556088"/>
            <a:ext cx="3923651" cy="3384376"/>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3178041" y="2780574"/>
            <a:ext cx="2287838" cy="1574091"/>
          </a:xfrm>
          <a:prstGeom prst="cube">
            <a:avLst/>
          </a:prstGeom>
          <a:solidFill>
            <a:schemeClr val="bg1">
              <a:lumMod val="85000"/>
            </a:schemeClr>
          </a:solidFill>
          <a:ln w="50800">
            <a:solidFill>
              <a:schemeClr val="tx2"/>
            </a:solidFill>
          </a:ln>
          <a:effectLst>
            <a:outerShdw blurRad="127000" dist="38100" sx="101000" sy="101000" algn="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2"/>
                </a:solidFill>
              </a:rPr>
              <a:t>ShapeMVD</a:t>
            </a:r>
            <a:endParaRPr lang="en-US" sz="2800" b="1" dirty="0">
              <a:solidFill>
                <a:schemeClr val="tx2"/>
              </a:solidFill>
            </a:endParaRPr>
          </a:p>
        </p:txBody>
      </p:sp>
      <p:cxnSp>
        <p:nvCxnSpPr>
          <p:cNvPr id="21" name="Straight Arrow Connector 20"/>
          <p:cNvCxnSpPr/>
          <p:nvPr/>
        </p:nvCxnSpPr>
        <p:spPr bwMode="auto">
          <a:xfrm>
            <a:off x="1841403" y="3798453"/>
            <a:ext cx="1165427"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cxnSp>
        <p:nvCxnSpPr>
          <p:cNvPr id="22" name="Straight Arrow Connector 21"/>
          <p:cNvCxnSpPr/>
          <p:nvPr/>
        </p:nvCxnSpPr>
        <p:spPr bwMode="auto">
          <a:xfrm>
            <a:off x="5547028" y="3739352"/>
            <a:ext cx="1165427" cy="0"/>
          </a:xfrm>
          <a:prstGeom prst="straightConnector1">
            <a:avLst/>
          </a:prstGeom>
          <a:solidFill>
            <a:schemeClr val="accent1"/>
          </a:solidFill>
          <a:ln w="127000" cap="flat" cmpd="sng" algn="ctr">
            <a:solidFill>
              <a:srgbClr val="0070C0"/>
            </a:solidFill>
            <a:prstDash val="solid"/>
            <a:miter lim="800000"/>
            <a:headEnd type="none" w="med" len="med"/>
            <a:tailEnd type="triangle" w="med" len="sm"/>
          </a:ln>
          <a:effectLst>
            <a:outerShdw blurRad="50800" dist="38100" dir="2700000" algn="tl" rotWithShape="0">
              <a:prstClr val="black">
                <a:alpha val="40000"/>
              </a:prstClr>
            </a:outerShdw>
          </a:effectLst>
        </p:spPr>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304" y="1556088"/>
            <a:ext cx="1356316" cy="211989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618" y="2780576"/>
            <a:ext cx="605377" cy="211989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2455" y="3782999"/>
            <a:ext cx="954620" cy="2119895"/>
          </a:xfrm>
          <a:prstGeom prst="rect">
            <a:avLst/>
          </a:prstGeom>
        </p:spPr>
      </p:pic>
      <p:sp>
        <p:nvSpPr>
          <p:cNvPr id="28" name="TextBox 27"/>
          <p:cNvSpPr txBox="1"/>
          <p:nvPr/>
        </p:nvSpPr>
        <p:spPr>
          <a:xfrm>
            <a:off x="6984837" y="5902894"/>
            <a:ext cx="1364476" cy="461665"/>
          </a:xfrm>
          <a:prstGeom prst="rect">
            <a:avLst/>
          </a:prstGeom>
          <a:solidFill>
            <a:schemeClr val="bg1"/>
          </a:solidFill>
        </p:spPr>
        <p:txBody>
          <a:bodyPr wrap="none" rtlCol="0">
            <a:spAutoFit/>
          </a:bodyPr>
          <a:lstStyle/>
          <a:p>
            <a:r>
              <a:rPr lang="en-US" sz="2400" b="1" dirty="0">
                <a:solidFill>
                  <a:srgbClr val="002060"/>
                </a:solidFill>
                <a:latin typeface="Calibri" panose="020F0502020204030204" pitchFamily="34" charset="0"/>
                <a:ea typeface="Helvetica" panose="020B0604020202020204" pitchFamily="34" charset="0"/>
                <a:cs typeface="Helvetica" panose="020B0604020202020204" pitchFamily="34" charset="0"/>
              </a:rPr>
              <a:t>3D shape</a:t>
            </a: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2276872"/>
            <a:ext cx="939726" cy="1459315"/>
          </a:xfrm>
          <a:prstGeom prst="rect">
            <a:avLst/>
          </a:prstGeom>
        </p:spPr>
      </p:pic>
      <p:sp>
        <p:nvSpPr>
          <p:cNvPr id="32" name="TextBox 31"/>
          <p:cNvSpPr txBox="1"/>
          <p:nvPr/>
        </p:nvSpPr>
        <p:spPr>
          <a:xfrm>
            <a:off x="7674" y="3736645"/>
            <a:ext cx="1387496"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front view</a:t>
            </a:r>
          </a:p>
        </p:txBody>
      </p:sp>
      <p:sp>
        <p:nvSpPr>
          <p:cNvPr id="33" name="TextBox 32"/>
          <p:cNvSpPr txBox="1"/>
          <p:nvPr/>
        </p:nvSpPr>
        <p:spPr>
          <a:xfrm>
            <a:off x="12078" y="5805264"/>
            <a:ext cx="1276568" cy="430887"/>
          </a:xfrm>
          <a:prstGeom prst="rect">
            <a:avLst/>
          </a:prstGeom>
          <a:solidFill>
            <a:schemeClr val="bg1"/>
          </a:solidFill>
        </p:spPr>
        <p:txBody>
          <a:bodyPr wrap="none" rtlCol="0">
            <a:spAutoFit/>
          </a:bodyPr>
          <a:lstStyle/>
          <a:p>
            <a:r>
              <a:rPr lang="en-US" sz="2200" b="1" dirty="0">
                <a:solidFill>
                  <a:srgbClr val="002060"/>
                </a:solidFill>
                <a:latin typeface="Calibri" panose="020F0502020204030204" pitchFamily="34" charset="0"/>
                <a:ea typeface="Helvetica" panose="020B0604020202020204" pitchFamily="34" charset="0"/>
                <a:cs typeface="Helvetica" panose="020B0604020202020204" pitchFamily="34" charset="0"/>
              </a:rPr>
              <a:t>side view</a:t>
            </a: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981" y="4168877"/>
            <a:ext cx="431681" cy="1655542"/>
          </a:xfrm>
          <a:prstGeom prst="rect">
            <a:avLst/>
          </a:prstGeom>
        </p:spPr>
      </p:pic>
    </p:spTree>
    <p:extLst>
      <p:ext uri="{BB962C8B-B14F-4D97-AF65-F5344CB8AC3E}">
        <p14:creationId xmlns:p14="http://schemas.microsoft.com/office/powerpoint/2010/main" val="231174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5981</TotalTime>
  <Words>2926</Words>
  <Application>Microsoft Office PowerPoint</Application>
  <PresentationFormat>On-screen Show (4:3)</PresentationFormat>
  <Paragraphs>378</Paragraphs>
  <Slides>41</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8" baseType="lpstr">
      <vt:lpstr>Arial</vt:lpstr>
      <vt:lpstr>Calibri</vt:lpstr>
      <vt:lpstr>Calibri Light</vt:lpstr>
      <vt:lpstr>Helvetica</vt:lpstr>
      <vt:lpstr>Office Theme</vt:lpstr>
      <vt:lpstr>Bitmap Image</vt:lpstr>
      <vt:lpstr>Equation</vt:lpstr>
      <vt:lpstr>3D Shape Reconstruction from Sketches via Multi-view Convolutional Networks</vt:lpstr>
      <vt:lpstr>PowerPoint Presentation</vt:lpstr>
      <vt:lpstr>Goal: 2D line drawings in, 3D shapes out!</vt:lpstr>
      <vt:lpstr>Why line drawings? Simple &amp; intuitive medium to convey shape!</vt:lpstr>
      <vt:lpstr>Challenges: ambiguity in shape interpretation</vt:lpstr>
      <vt:lpstr>Challenges: need to combine information from multiple input drawings</vt:lpstr>
      <vt:lpstr>Challenges: favor interpretations by learning plausible shape geometry</vt:lpstr>
      <vt:lpstr>Related work</vt:lpstr>
      <vt:lpstr>Deep net architecture</vt:lpstr>
      <vt:lpstr>Deep net architecture: Encoder</vt:lpstr>
      <vt:lpstr>Deep net architecture: Decoder</vt:lpstr>
      <vt:lpstr>Deep net architecture: Decoder</vt:lpstr>
      <vt:lpstr>Deep net architecture: Multi-view Decoder</vt:lpstr>
      <vt:lpstr>Deep net architecture: U-net structure</vt:lpstr>
      <vt:lpstr>Training: initial loss</vt:lpstr>
      <vt:lpstr>Training: discriminator network</vt:lpstr>
      <vt:lpstr>Training: full loss</vt:lpstr>
      <vt:lpstr>Training data</vt:lpstr>
      <vt:lpstr>Training data</vt:lpstr>
      <vt:lpstr>Training data</vt:lpstr>
      <vt:lpstr>Test time</vt:lpstr>
      <vt:lpstr>Multi-view depth &amp; normal map fusion</vt:lpstr>
      <vt:lpstr>Multi-view depth &amp; normal map fusion</vt:lpstr>
      <vt:lpstr>Multi-view depth &amp; normal map fusion</vt:lpstr>
      <vt:lpstr>Surface Reconstruction</vt:lpstr>
      <vt:lpstr>Surface deformation</vt:lpstr>
      <vt:lpstr>Surface deformation</vt:lpstr>
      <vt:lpstr>Experiments</vt:lpstr>
      <vt:lpstr>Qualitative Results</vt:lpstr>
      <vt:lpstr>Qualitative Results</vt:lpstr>
      <vt:lpstr>Qualitative Results</vt:lpstr>
      <vt:lpstr>Qualitative Results</vt:lpstr>
      <vt:lpstr>Qualitative Results</vt:lpstr>
      <vt:lpstr>Qualitative Results</vt:lpstr>
      <vt:lpstr>Qualitative Results</vt:lpstr>
      <vt:lpstr>Quantitative Results</vt:lpstr>
      <vt:lpstr>Quantitative Results</vt:lpstr>
      <vt:lpstr>Single vs two input line drawings</vt:lpstr>
      <vt:lpstr>More results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Style-driven Shape Analysis and Synthesis</dc:title>
  <dc:creator>Zhaoliang Lun</dc:creator>
  <cp:lastModifiedBy>Zhaoliang Lun</cp:lastModifiedBy>
  <cp:revision>438</cp:revision>
  <dcterms:created xsi:type="dcterms:W3CDTF">2016-10-02T14:39:58Z</dcterms:created>
  <dcterms:modified xsi:type="dcterms:W3CDTF">2017-10-24T06:43:04Z</dcterms:modified>
</cp:coreProperties>
</file>